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933" r:id="rId1"/>
  </p:sldMasterIdLst>
  <p:notesMasterIdLst>
    <p:notesMasterId r:id="rId27"/>
  </p:notesMasterIdLst>
  <p:handoutMasterIdLst>
    <p:handoutMasterId r:id="rId28"/>
  </p:handoutMasterIdLst>
  <p:sldIdLst>
    <p:sldId id="550" r:id="rId2"/>
    <p:sldId id="674" r:id="rId3"/>
    <p:sldId id="678" r:id="rId4"/>
    <p:sldId id="679" r:id="rId5"/>
    <p:sldId id="680" r:id="rId6"/>
    <p:sldId id="681" r:id="rId7"/>
    <p:sldId id="682" r:id="rId8"/>
    <p:sldId id="683" r:id="rId9"/>
    <p:sldId id="685" r:id="rId10"/>
    <p:sldId id="686" r:id="rId11"/>
    <p:sldId id="687" r:id="rId12"/>
    <p:sldId id="688" r:id="rId13"/>
    <p:sldId id="676" r:id="rId14"/>
    <p:sldId id="669" r:id="rId15"/>
    <p:sldId id="516" r:id="rId16"/>
    <p:sldId id="602" r:id="rId17"/>
    <p:sldId id="691" r:id="rId18"/>
    <p:sldId id="692" r:id="rId19"/>
    <p:sldId id="693" r:id="rId20"/>
    <p:sldId id="694" r:id="rId21"/>
    <p:sldId id="695" r:id="rId22"/>
    <p:sldId id="696" r:id="rId23"/>
    <p:sldId id="697" r:id="rId24"/>
    <p:sldId id="698" r:id="rId25"/>
    <p:sldId id="667" r:id="rId26"/>
  </p:sldIdLst>
  <p:sldSz cx="9144000" cy="5143500" type="screen16x9"/>
  <p:notesSz cx="6888163" cy="10020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Verdan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Verdan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Verdan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Verdan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00"/>
    <a:srgbClr val="0033CC"/>
    <a:srgbClr val="FF6699"/>
    <a:srgbClr val="DDDDDD"/>
    <a:srgbClr val="FF0066"/>
    <a:srgbClr val="FF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85" autoAdjust="0"/>
    <p:restoredTop sz="90681" autoAdjust="0"/>
  </p:normalViewPr>
  <p:slideViewPr>
    <p:cSldViewPr>
      <p:cViewPr>
        <p:scale>
          <a:sx n="75" d="100"/>
          <a:sy n="75" d="100"/>
        </p:scale>
        <p:origin x="-1482" y="-31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60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85890" cy="49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5" rIns="92232" bIns="46115" numCol="1" anchor="t" anchorCtr="0" compatLnSpc="1">
            <a:prstTxWarp prst="textNoShape">
              <a:avLst/>
            </a:prstTxWarp>
          </a:bodyPr>
          <a:lstStyle>
            <a:lvl1pPr defTabSz="923037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2273" y="0"/>
            <a:ext cx="2985890" cy="49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5" rIns="92232" bIns="46115" numCol="1" anchor="t" anchorCtr="0" compatLnSpc="1">
            <a:prstTxWarp prst="textNoShape">
              <a:avLst/>
            </a:prstTxWarp>
          </a:bodyPr>
          <a:lstStyle>
            <a:lvl1pPr algn="r" defTabSz="923037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520486"/>
            <a:ext cx="2985890" cy="49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5" rIns="92232" bIns="46115" numCol="1" anchor="b" anchorCtr="0" compatLnSpc="1">
            <a:prstTxWarp prst="textNoShape">
              <a:avLst/>
            </a:prstTxWarp>
          </a:bodyPr>
          <a:lstStyle>
            <a:lvl1pPr defTabSz="923037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2273" y="9520486"/>
            <a:ext cx="2985890" cy="49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5" rIns="92232" bIns="46115" numCol="1" anchor="b" anchorCtr="0" compatLnSpc="1">
            <a:prstTxWarp prst="textNoShape">
              <a:avLst/>
            </a:prstTxWarp>
          </a:bodyPr>
          <a:lstStyle>
            <a:lvl1pPr algn="r" defTabSz="923037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5E5D6986-B48D-4EDA-A548-94969639A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17301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85890" cy="49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46" tIns="45973" rIns="91946" bIns="45973" numCol="1" anchor="t" anchorCtr="0" compatLnSpc="1">
            <a:prstTxWarp prst="textNoShape">
              <a:avLst/>
            </a:prstTxWarp>
          </a:bodyPr>
          <a:lstStyle>
            <a:lvl1pPr defTabSz="919826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2273" y="0"/>
            <a:ext cx="2984279" cy="49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46" tIns="45973" rIns="91946" bIns="45973" numCol="1" anchor="t" anchorCtr="0" compatLnSpc="1">
            <a:prstTxWarp prst="textNoShape">
              <a:avLst/>
            </a:prstTxWarp>
          </a:bodyPr>
          <a:lstStyle>
            <a:lvl1pPr algn="r" defTabSz="919826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775" y="750888"/>
            <a:ext cx="6680200" cy="3759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2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9300" y="4759442"/>
            <a:ext cx="5511174" cy="4509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46" tIns="45973" rIns="91946" bIns="459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2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518884"/>
            <a:ext cx="2985890" cy="49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46" tIns="45973" rIns="91946" bIns="45973" numCol="1" anchor="b" anchorCtr="0" compatLnSpc="1">
            <a:prstTxWarp prst="textNoShape">
              <a:avLst/>
            </a:prstTxWarp>
          </a:bodyPr>
          <a:lstStyle>
            <a:lvl1pPr defTabSz="919826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2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2273" y="9518884"/>
            <a:ext cx="2984279" cy="49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46" tIns="45973" rIns="91946" bIns="45973" numCol="1" anchor="b" anchorCtr="0" compatLnSpc="1">
            <a:prstTxWarp prst="textNoShape">
              <a:avLst/>
            </a:prstTxWarp>
          </a:bodyPr>
          <a:lstStyle>
            <a:lvl1pPr algn="r" defTabSz="919826">
              <a:defRPr sz="1200">
                <a:latin typeface="Arial" charset="0"/>
              </a:defRPr>
            </a:lvl1pPr>
          </a:lstStyle>
          <a:p>
            <a:pPr>
              <a:defRPr/>
            </a:pPr>
            <a:fld id="{3816AC89-3738-4A24-9EF9-072788B60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51268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80200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16AC89-3738-4A24-9EF9-072788B60FD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80200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16AC89-3738-4A24-9EF9-072788B60FD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80200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16AC89-3738-4A24-9EF9-072788B60FD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3564094"/>
            <a:ext cx="9144000" cy="158472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6" y="0"/>
            <a:ext cx="3038475" cy="51435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2503170"/>
            <a:ext cx="6480048" cy="172593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158609"/>
            <a:ext cx="6480048" cy="131445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290513" y="1909773"/>
            <a:ext cx="711200" cy="355997"/>
            <a:chOff x="720" y="336"/>
            <a:chExt cx="624" cy="432"/>
          </a:xfrm>
        </p:grpSpPr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720" y="336"/>
              <a:ext cx="384" cy="432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56" y="336"/>
              <a:ext cx="288" cy="432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635000" y="182881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3564094"/>
            <a:ext cx="9144000" cy="158472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6" y="0"/>
            <a:ext cx="3038475" cy="51435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87878"/>
            <a:ext cx="6629400" cy="1369772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864350"/>
            <a:ext cx="6629400" cy="800016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3944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3944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8572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114800"/>
            <a:ext cx="40401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4114800"/>
            <a:ext cx="4041775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137685"/>
            <a:ext cx="4040188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137685"/>
            <a:ext cx="4041775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7470648" cy="85725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4816548"/>
            <a:ext cx="762000" cy="273844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764930"/>
            <a:ext cx="4114800" cy="30861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816548"/>
            <a:ext cx="2133600" cy="273844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3564094"/>
            <a:ext cx="9144000" cy="158472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51435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74676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4816548"/>
            <a:ext cx="2133600" cy="273844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4816548"/>
            <a:ext cx="2895600" cy="273844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4816548"/>
            <a:ext cx="7620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934" r:id="rId1"/>
    <p:sldLayoutId id="2147484935" r:id="rId2"/>
    <p:sldLayoutId id="2147484936" r:id="rId3"/>
    <p:sldLayoutId id="2147484937" r:id="rId4"/>
    <p:sldLayoutId id="2147484938" r:id="rId5"/>
    <p:sldLayoutId id="2147484939" r:id="rId6"/>
    <p:sldLayoutId id="2147484940" r:id="rId7"/>
    <p:sldLayoutId id="2147484941" r:id="rId8"/>
    <p:sldLayoutId id="2147484942" r:id="rId9"/>
    <p:sldLayoutId id="2147484943" r:id="rId10"/>
    <p:sldLayoutId id="2147484944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mage.slidesharecdn.com/open-access-160218073801/95/open-access-8-638.jpg?cb=145578114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868152" y="3435846"/>
            <a:ext cx="2626569" cy="890886"/>
          </a:xfrm>
        </p:spPr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</a:rPr>
              <a:t>VIKASH KUMAR</a:t>
            </a:r>
            <a:br>
              <a:rPr lang="en-US" sz="2800" dirty="0" smtClean="0">
                <a:solidFill>
                  <a:srgbClr val="FFFF00"/>
                </a:solidFill>
              </a:rPr>
            </a:br>
            <a:r>
              <a:rPr lang="en-US" sz="2800" dirty="0" smtClean="0">
                <a:solidFill>
                  <a:srgbClr val="FFFF00"/>
                </a:solidFill>
              </a:rPr>
              <a:t>SSE/EL/PS</a:t>
            </a:r>
            <a:endParaRPr lang="en-IN" sz="2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algn="ctr" eaLnBrk="1" hangingPunct="1">
              <a:buNone/>
              <a:defRPr/>
            </a:pP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  <a:p>
            <a:pPr algn="ctr" eaLnBrk="1" hangingPunct="1">
              <a:buNone/>
              <a:defRPr/>
            </a:pPr>
            <a:r>
              <a:rPr lang="en-US" sz="17600" b="1" dirty="0" smtClean="0">
                <a:solidFill>
                  <a:srgbClr val="FF0000"/>
                </a:solidFill>
              </a:rPr>
              <a:t>OPEN ACCESS</a:t>
            </a:r>
          </a:p>
          <a:p>
            <a:pPr algn="ctr" eaLnBrk="1" hangingPunct="1">
              <a:buNone/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STOA PROCEDURE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07407"/>
            <a:ext cx="8597930" cy="416278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2800" dirty="0" smtClean="0">
                <a:solidFill>
                  <a:srgbClr val="FF3300"/>
                </a:solidFill>
              </a:rPr>
              <a:t>ADVANCE SCHEDULING: THREE MONTHS IN ADVANCE (MONTH WISE TRANSACTIONS)</a:t>
            </a:r>
          </a:p>
          <a:p>
            <a:r>
              <a:rPr lang="en-US" sz="2800" dirty="0" smtClean="0"/>
              <a:t>TIME LINE FOR SUBMISSION/ LAST DATE FOR SUBMISSION</a:t>
            </a:r>
            <a:r>
              <a:rPr lang="en-US" sz="2800" dirty="0" smtClean="0">
                <a:latin typeface="+mj-lt"/>
              </a:rPr>
              <a:t>(-10/-5/0 </a:t>
            </a:r>
            <a:r>
              <a:rPr lang="en-US" sz="2800" dirty="0" smtClean="0"/>
              <a:t>DAY TO END OF CURRENT MONTH)</a:t>
            </a:r>
          </a:p>
          <a:p>
            <a:r>
              <a:rPr lang="en-US" sz="2800" dirty="0" smtClean="0"/>
              <a:t>CUT-OFF TIME OF APPLICATION 17:30 HRS OF LAST DAY(DAY </a:t>
            </a:r>
            <a:r>
              <a:rPr lang="en-US" sz="2800" dirty="0" smtClean="0">
                <a:latin typeface="+mj-lt"/>
              </a:rPr>
              <a:t>0</a:t>
            </a:r>
            <a:r>
              <a:rPr lang="en-US" sz="2800" dirty="0" smtClean="0"/>
              <a:t>) REQUEST FOR CONCURRENCE(RLDC)–BY </a:t>
            </a:r>
            <a:r>
              <a:rPr lang="en-US" sz="2800" dirty="0" smtClean="0">
                <a:latin typeface="+mj-lt"/>
              </a:rPr>
              <a:t>12:00</a:t>
            </a:r>
            <a:r>
              <a:rPr lang="en-US" sz="2800" dirty="0" smtClean="0"/>
              <a:t> HRS NEXT DAY(DAY </a:t>
            </a:r>
            <a:r>
              <a:rPr lang="en-US" sz="2800" dirty="0" smtClean="0">
                <a:latin typeface="+mj-lt"/>
              </a:rPr>
              <a:t>1</a:t>
            </a:r>
            <a:r>
              <a:rPr lang="en-US" sz="2800" dirty="0" smtClean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11510"/>
            <a:ext cx="8229600" cy="85725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CONT..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03598"/>
            <a:ext cx="8597930" cy="3658728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CONCURRENCE-BY </a:t>
            </a:r>
            <a:r>
              <a:rPr lang="en-US" sz="2800" dirty="0" smtClean="0">
                <a:latin typeface="+mj-lt"/>
              </a:rPr>
              <a:t>20:00</a:t>
            </a:r>
            <a:r>
              <a:rPr lang="en-US" sz="2800" dirty="0" smtClean="0"/>
              <a:t> HRS(DAY </a:t>
            </a:r>
            <a:r>
              <a:rPr lang="en-US" sz="2800" dirty="0" smtClean="0">
                <a:latin typeface="+mj-lt"/>
              </a:rPr>
              <a:t>1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CONGESTION IN FORM APPLICANT BY NODAL RLDCS–NEXT DAY </a:t>
            </a:r>
            <a:r>
              <a:rPr lang="en-US" sz="2800" dirty="0" smtClean="0">
                <a:latin typeface="+mj-lt"/>
              </a:rPr>
              <a:t>12:00 </a:t>
            </a:r>
            <a:r>
              <a:rPr lang="en-US" sz="2800" dirty="0" smtClean="0"/>
              <a:t>HRS(DAY </a:t>
            </a:r>
            <a:r>
              <a:rPr lang="en-US" sz="2800" dirty="0" smtClean="0">
                <a:latin typeface="+mj-lt"/>
              </a:rPr>
              <a:t>2</a:t>
            </a:r>
            <a:r>
              <a:rPr lang="en-US" sz="2800" dirty="0" smtClean="0"/>
              <a:t>)- FORMAT-IV(CONGESTION INFORMATION-ADVANCE SCHEDULING)</a:t>
            </a:r>
          </a:p>
          <a:p>
            <a:r>
              <a:rPr lang="en-US" sz="2800" dirty="0" smtClean="0"/>
              <a:t>REVISED REQUEST–NEXT DAY </a:t>
            </a:r>
            <a:r>
              <a:rPr lang="en-US" sz="2800" dirty="0" smtClean="0">
                <a:latin typeface="+mj-lt"/>
              </a:rPr>
              <a:t>11:00</a:t>
            </a:r>
            <a:r>
              <a:rPr lang="en-US" sz="2800" dirty="0" smtClean="0"/>
              <a:t> HRS (DAY </a:t>
            </a:r>
            <a:r>
              <a:rPr lang="en-US" sz="2800" dirty="0" smtClean="0">
                <a:latin typeface="+mj-lt"/>
              </a:rPr>
              <a:t>3</a:t>
            </a:r>
            <a:r>
              <a:rPr lang="en-US" sz="2800" dirty="0" smtClean="0"/>
              <a:t>)-FORMAT-V-REQUEST FOR REVISION DUE TO CONGESTION)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11510"/>
            <a:ext cx="8229600" cy="85725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CONT..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91631"/>
            <a:ext cx="8597930" cy="2002544"/>
          </a:xfrm>
        </p:spPr>
        <p:txBody>
          <a:bodyPr/>
          <a:lstStyle/>
          <a:p>
            <a:r>
              <a:rPr lang="en-US" sz="2800" dirty="0" smtClean="0"/>
              <a:t>E-BIDDING–INCASE OF CONGESTION(DAY </a:t>
            </a:r>
            <a:r>
              <a:rPr lang="en-US" sz="2800" dirty="0" smtClean="0">
                <a:latin typeface="+mj-lt"/>
              </a:rPr>
              <a:t>4</a:t>
            </a:r>
            <a:r>
              <a:rPr lang="en-US" sz="2800" dirty="0" smtClean="0"/>
              <a:t>) </a:t>
            </a:r>
          </a:p>
          <a:p>
            <a:r>
              <a:rPr lang="en-US" sz="2800" dirty="0" smtClean="0"/>
              <a:t>ACCEPTANCE/REFUSAL OF SCHEDULING REQUEST–(DAY </a:t>
            </a:r>
            <a:r>
              <a:rPr lang="en-US" sz="2800" dirty="0" smtClean="0">
                <a:latin typeface="+mj-lt"/>
              </a:rPr>
              <a:t>5</a:t>
            </a:r>
            <a:r>
              <a:rPr lang="en-US" sz="2800" dirty="0" smtClean="0"/>
              <a:t>)-FORMAT-VI-ACCEPTANCE FOR SCHEDULING BY NODAL RLDCS.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74342"/>
            <a:ext cx="8229600" cy="713234"/>
          </a:xfrm>
        </p:spPr>
        <p:txBody>
          <a:bodyPr>
            <a:noAutofit/>
          </a:bodyPr>
          <a:lstStyle/>
          <a:p>
            <a:r>
              <a:rPr lang="en-US" sz="4400" dirty="0" smtClean="0"/>
              <a:t>LTOA PROCEDURE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428596" y="1131590"/>
            <a:ext cx="7887820" cy="6429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RECEIPT OF APPLICATION FOR LONG TERM OPEN ACCESS BY CTU IN THE </a:t>
            </a:r>
          </a:p>
          <a:p>
            <a:r>
              <a:rPr lang="en-US" sz="1600" dirty="0" smtClean="0"/>
              <a:t>PRESCRIBED FORMAT</a:t>
            </a:r>
            <a:r>
              <a:rPr lang="en-US" sz="1200" dirty="0" smtClean="0"/>
              <a:t> 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71472" y="2143122"/>
            <a:ext cx="7643866" cy="6429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CTU TO CARRY OUT SYSTEM STUDIES WITHIN 30 DAYS OF RECEIPT OF </a:t>
            </a:r>
          </a:p>
          <a:p>
            <a:r>
              <a:rPr lang="en-US" sz="1600" dirty="0" smtClean="0"/>
              <a:t>APPLICATION TO DETERMINE WHETHER: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00034" y="3286130"/>
            <a:ext cx="3500462" cy="150019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Verdana" pitchFamily="34" charset="0"/>
                <a:cs typeface="Times New Roman" pitchFamily="18" charset="0"/>
              </a:rPr>
              <a:t>SCENARIO-I</a:t>
            </a:r>
          </a:p>
          <a:p>
            <a:endParaRPr lang="en-US" sz="1200" dirty="0" smtClean="0"/>
          </a:p>
          <a:p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OPEN ACCESS CAN BE ALLOWED </a:t>
            </a:r>
          </a:p>
          <a:p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WITHOUT</a:t>
            </a:r>
            <a:r>
              <a:rPr lang="en-US" sz="1600" dirty="0" smtClean="0"/>
              <a:t> ANY </a:t>
            </a:r>
          </a:p>
          <a:p>
            <a:r>
              <a:rPr lang="en-US" sz="1600" dirty="0" smtClean="0"/>
              <a:t>SYSTEM STRENGTHENING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644008" y="3286130"/>
            <a:ext cx="4248472" cy="150019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solidFill>
                  <a:srgbClr val="FF3300"/>
                </a:solidFill>
              </a:rPr>
              <a:t>SCENARIO-II</a:t>
            </a:r>
          </a:p>
          <a:p>
            <a:endParaRPr lang="en-US" sz="1200" dirty="0" smtClean="0"/>
          </a:p>
          <a:p>
            <a:r>
              <a:rPr lang="en-US" sz="1600" dirty="0" smtClean="0"/>
              <a:t>ADDITIONAL SYSTEM STRENGTHENING</a:t>
            </a:r>
          </a:p>
          <a:p>
            <a:r>
              <a:rPr lang="en-US" sz="1600" dirty="0" smtClean="0"/>
              <a:t>WOULD BE REQUIRED FOR DESIRED</a:t>
            </a:r>
          </a:p>
          <a:p>
            <a:r>
              <a:rPr lang="en-US" sz="1600" dirty="0" smtClean="0"/>
              <a:t>OPEN ACCESS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Times New Roman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4000496" y="1774533"/>
            <a:ext cx="0" cy="3685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2428860" y="3071817"/>
            <a:ext cx="4000528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 rot="5400000">
            <a:off x="4072728" y="2928940"/>
            <a:ext cx="284958" cy="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endCxn id="9" idx="0"/>
          </p:cNvCxnSpPr>
          <p:nvPr/>
        </p:nvCxnSpPr>
        <p:spPr bwMode="auto">
          <a:xfrm>
            <a:off x="6430182" y="3072612"/>
            <a:ext cx="338062" cy="2135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 rot="5400000">
            <a:off x="2321703" y="3178973"/>
            <a:ext cx="214314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9502"/>
            <a:ext cx="8229600" cy="857250"/>
          </a:xfrm>
        </p:spPr>
        <p:txBody>
          <a:bodyPr/>
          <a:lstStyle/>
          <a:p>
            <a:r>
              <a:rPr lang="en-US" sz="4400" dirty="0" smtClean="0"/>
              <a:t>PROCEDURE – SCENARIO - I </a:t>
            </a:r>
            <a:r>
              <a:rPr lang="en-IN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7616"/>
            <a:ext cx="8312178" cy="2760614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 smtClean="0"/>
              <a:t> </a:t>
            </a:r>
            <a:r>
              <a:rPr lang="en-US" sz="2800" dirty="0" smtClean="0"/>
              <a:t>APPLICANT TO CONFIRM WITHIN 30 DAYS TO SIGN BPTA</a:t>
            </a:r>
          </a:p>
          <a:p>
            <a:pPr algn="just"/>
            <a:r>
              <a:rPr lang="en-US" sz="2800" dirty="0" smtClean="0"/>
              <a:t>OTHERWISE APPLICATION SHALL BE CANCELED</a:t>
            </a:r>
          </a:p>
          <a:p>
            <a:pPr algn="just"/>
            <a:r>
              <a:rPr lang="en-US" sz="2800" dirty="0" smtClean="0"/>
              <a:t>LONG TERM OPEN ACCESS – EFFECTIVE ONLY AFTER SIGNING OF BPTA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48" y="57150"/>
            <a:ext cx="7793037" cy="639353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33CC"/>
                </a:solidFill>
              </a:rPr>
              <a:t> </a:t>
            </a:r>
            <a:r>
              <a:rPr lang="en-US" sz="4400" dirty="0" smtClean="0"/>
              <a:t>PROCEDURE – SCENARIO - II</a:t>
            </a:r>
            <a:r>
              <a:rPr lang="en-US" sz="3100" dirty="0" smtClean="0"/>
              <a:t> </a:t>
            </a:r>
            <a:endParaRPr lang="en-IN" sz="31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4601459"/>
              </p:ext>
            </p:extLst>
          </p:nvPr>
        </p:nvGraphicFramePr>
        <p:xfrm>
          <a:off x="0" y="771550"/>
          <a:ext cx="9144000" cy="43204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380636"/>
                <a:gridCol w="1870501"/>
                <a:gridCol w="1173270"/>
                <a:gridCol w="3719593"/>
              </a:tblGrid>
              <a:tr h="59982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IN" sz="1400" dirty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N" sz="1400" baseline="0" dirty="0" smtClean="0"/>
                        <a:t>Responsibility</a:t>
                      </a:r>
                      <a:endParaRPr lang="en-IN" sz="14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N" sz="1400" dirty="0" smtClean="0"/>
                        <a:t>Time</a:t>
                      </a:r>
                      <a:r>
                        <a:rPr lang="en-IN" sz="1400" baseline="0" dirty="0" smtClean="0"/>
                        <a:t> frame</a:t>
                      </a:r>
                      <a:r>
                        <a:rPr lang="en-IN" sz="1400" dirty="0" smtClean="0"/>
                        <a:t> </a:t>
                      </a:r>
                      <a:endParaRPr lang="en-IN" sz="1400" dirty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N" sz="1400" baseline="0" dirty="0" smtClean="0"/>
                        <a:t>Activity </a:t>
                      </a:r>
                      <a:endParaRPr lang="en-IN" sz="1400" dirty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/>
                </a:tc>
              </a:tr>
              <a:tr h="8397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IN" sz="1200" dirty="0" smtClean="0"/>
                        <a:t>RECEIPT</a:t>
                      </a:r>
                      <a:r>
                        <a:rPr lang="en-IN" sz="1200" baseline="0" dirty="0" smtClean="0"/>
                        <a:t> OF APPLICATION</a:t>
                      </a:r>
                      <a:endParaRPr lang="en-IN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N" sz="1200" dirty="0" smtClean="0"/>
                        <a:t>POWER</a:t>
                      </a:r>
                      <a:r>
                        <a:rPr lang="en-IN" sz="1200" baseline="0" dirty="0" smtClean="0"/>
                        <a:t> GRID</a:t>
                      </a:r>
                      <a:endParaRPr lang="en-IN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N" sz="1200" dirty="0" smtClean="0"/>
                        <a:t>30</a:t>
                      </a:r>
                      <a:r>
                        <a:rPr lang="en-IN" sz="1200" baseline="0" dirty="0" smtClean="0"/>
                        <a:t> DAYS</a:t>
                      </a:r>
                      <a:endParaRPr lang="en-IN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IN" sz="1200" dirty="0" smtClean="0"/>
                        <a:t> COMMUNICATE NECESSITY OF SYSTEM STRENTHNING</a:t>
                      </a:r>
                    </a:p>
                    <a:p>
                      <a:pPr algn="l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IN" sz="1200" dirty="0" smtClean="0"/>
                        <a:t> COST FOR CARRYING OUT STUDIES</a:t>
                      </a:r>
                      <a:endParaRPr lang="en-IN" sz="1200" b="0" dirty="0">
                        <a:solidFill>
                          <a:srgbClr val="0000FF"/>
                        </a:solidFill>
                      </a:endParaRPr>
                    </a:p>
                  </a:txBody>
                  <a:tcPr marL="0" marR="0" marT="0" marB="0"/>
                </a:tc>
              </a:tr>
              <a:tr h="6172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IN" sz="1200" dirty="0" smtClean="0"/>
                        <a:t>CONSENT FOR STUDIES</a:t>
                      </a:r>
                      <a:endParaRPr lang="en-IN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N" sz="1200" dirty="0" smtClean="0"/>
                        <a:t>APPLICANT</a:t>
                      </a:r>
                      <a:endParaRPr lang="en-IN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N" sz="1200" dirty="0" smtClean="0"/>
                        <a:t>30 DAYS</a:t>
                      </a:r>
                      <a:endParaRPr lang="en-IN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IN" sz="1200" dirty="0" smtClean="0"/>
                        <a:t> COMMUNICATE TO POWER</a:t>
                      </a:r>
                      <a:r>
                        <a:rPr lang="en-IN" sz="1200" baseline="0" dirty="0" smtClean="0"/>
                        <a:t> GRID THE CONSENT FOR CARRYING OUT STUDIES</a:t>
                      </a:r>
                      <a:endParaRPr lang="en-IN" sz="1200" b="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</a:tr>
              <a:tr h="7777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IN" sz="1200" dirty="0" smtClean="0"/>
                        <a:t>RECEIPT</a:t>
                      </a:r>
                      <a:r>
                        <a:rPr lang="en-IN" sz="1200" baseline="0" dirty="0" smtClean="0"/>
                        <a:t> FOR COST</a:t>
                      </a:r>
                      <a:endParaRPr lang="en-IN" sz="1200" b="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 smtClean="0"/>
                        <a:t>POWER</a:t>
                      </a:r>
                      <a:r>
                        <a:rPr lang="en-IN" sz="1200" baseline="0" dirty="0" smtClean="0"/>
                        <a:t> GRID</a:t>
                      </a:r>
                      <a:endParaRPr lang="en-IN" sz="1200" dirty="0" smtClean="0"/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en-IN" sz="1200" b="1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N" sz="1200" dirty="0" smtClean="0"/>
                        <a:t>90</a:t>
                      </a:r>
                      <a:r>
                        <a:rPr lang="en-IN" sz="1200" baseline="0" dirty="0" smtClean="0"/>
                        <a:t> DAYS</a:t>
                      </a:r>
                      <a:endParaRPr lang="en-IN" sz="1200" b="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IN" sz="1200" dirty="0" smtClean="0"/>
                        <a:t> COMMUNICATE STUDY RESULT, PRELIMINARY COST ESTIMATE &amp; COMPLETION SCHEDULE</a:t>
                      </a:r>
                      <a:endParaRPr lang="en-IN" sz="1200" b="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</a:tr>
              <a:tr h="4343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IN" sz="1200" dirty="0" smtClean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N" sz="1200" dirty="0" smtClean="0"/>
                        <a:t>APPLICANT</a:t>
                      </a:r>
                      <a:endParaRPr lang="en-IN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N" sz="1200" dirty="0" smtClean="0"/>
                        <a:t>30</a:t>
                      </a:r>
                      <a:r>
                        <a:rPr lang="en-IN" sz="1200" baseline="0" dirty="0" smtClean="0"/>
                        <a:t> DAYS</a:t>
                      </a:r>
                      <a:endParaRPr lang="en-IN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IN" sz="1200" dirty="0" smtClean="0"/>
                        <a:t>CONFIRM</a:t>
                      </a:r>
                      <a:r>
                        <a:rPr lang="en-IN" sz="1200" baseline="0" dirty="0" smtClean="0"/>
                        <a:t> ACCEPTANCE OF RESULT</a:t>
                      </a:r>
                      <a:endParaRPr lang="en-IN" sz="1200" b="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</a:tr>
              <a:tr h="6172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IN" sz="1200" dirty="0" smtClean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IN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N" sz="1200" dirty="0" smtClean="0"/>
                        <a:t>90 DAYS</a:t>
                      </a:r>
                      <a:endParaRPr lang="en-IN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IN" sz="1200" dirty="0" smtClean="0"/>
                        <a:t>EXECUTE BPTA WITH POWER GRID AND OTHER TRANSMISSION LICENSEE</a:t>
                      </a:r>
                      <a:endParaRPr lang="en-IN" sz="1200" b="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</a:tr>
              <a:tr h="3777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IN" sz="1200" dirty="0" smtClean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IN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N" sz="1200" dirty="0" smtClean="0"/>
                        <a:t>15 DAYS</a:t>
                      </a:r>
                      <a:endParaRPr lang="en-IN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IN" sz="1200" dirty="0" smtClean="0"/>
                        <a:t>FORWARD AGREEMENT SIGNED WITH OTHER TRANSMISSION LICENSEE.</a:t>
                      </a:r>
                      <a:endParaRPr lang="en-IN" sz="1200" b="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48" y="267495"/>
            <a:ext cx="7793037" cy="646906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TYPES OF TRANSACTIONS:</a:t>
            </a:r>
            <a:endParaRPr lang="en-IN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07280"/>
            <a:ext cx="8136904" cy="3768726"/>
          </a:xfrm>
          <a:solidFill>
            <a:schemeClr val="accent5"/>
          </a:solidFill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200" dirty="0" smtClean="0"/>
              <a:t>IN GENERAL THE BUYER AND SELLER OF ELECTRICITY CAN GO FOR BILATERAL OR COLLECTIVE TRANSACTIONS.</a:t>
            </a:r>
          </a:p>
          <a:p>
            <a:pPr algn="just"/>
            <a:r>
              <a:rPr lang="en-US" sz="2200" dirty="0" smtClean="0"/>
              <a:t>IN BILATERAL TRANSACTIONS A PPA IS SIGNED BETWEEN THE BUYER AND SELLER, WHICH IS GENERALLY FACILITATED BY A TRADER FOR A LITTLE MARGIN.</a:t>
            </a:r>
          </a:p>
          <a:p>
            <a:pPr algn="just"/>
            <a:r>
              <a:rPr lang="en-US" sz="2200" dirty="0" smtClean="0"/>
              <a:t>IN CASE OF COLLECTIVE TRANSACTIONS THE ELECTRICITY IS TRADED THROUGH EXCHANGES, BY EXCHANGE MEMBERS FOR A VERY SMALL MARGIN FIXED BY COMMISSION.</a:t>
            </a:r>
            <a:endParaRPr lang="hi-IN" sz="22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1296144"/>
          </a:xfrm>
        </p:spPr>
        <p:txBody>
          <a:bodyPr>
            <a:noAutofit/>
          </a:bodyPr>
          <a:lstStyle/>
          <a:p>
            <a:r>
              <a:rPr lang="en-US" sz="4400" dirty="0" smtClean="0"/>
              <a:t>CHARGES PAYABLE FOR OPEN ACCESS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1635646"/>
            <a:ext cx="7772400" cy="3240360"/>
          </a:xfrm>
        </p:spPr>
        <p:txBody>
          <a:bodyPr>
            <a:normAutofit fontScale="92500"/>
          </a:bodyPr>
          <a:lstStyle/>
          <a:p>
            <a:r>
              <a:rPr lang="en-US" sz="2200" dirty="0" smtClean="0"/>
              <a:t>TRANSMISSION CHARGES .</a:t>
            </a:r>
          </a:p>
          <a:p>
            <a:r>
              <a:rPr lang="en-US" sz="2200" dirty="0" smtClean="0"/>
              <a:t> SCHEDULING AND SYSTEM OPERATION CHARGES PAYABLE TO STATE LOAD DISPATCH CENTRE (SLDC). </a:t>
            </a:r>
          </a:p>
          <a:p>
            <a:r>
              <a:rPr lang="en-US" sz="2200" dirty="0" smtClean="0"/>
              <a:t>WHEELING CHARGES.</a:t>
            </a:r>
          </a:p>
          <a:p>
            <a:r>
              <a:rPr lang="en-US" sz="2200" dirty="0" smtClean="0"/>
              <a:t>CROSS SUBSIDY SURCHARGE  </a:t>
            </a:r>
          </a:p>
          <a:p>
            <a:r>
              <a:rPr lang="en-US" sz="2200" dirty="0" smtClean="0"/>
              <a:t>ADDITIONAL SURCHARGE</a:t>
            </a:r>
          </a:p>
          <a:p>
            <a:r>
              <a:rPr lang="en-US" sz="2200" dirty="0" smtClean="0"/>
              <a:t> STANDBY CHARGES</a:t>
            </a:r>
          </a:p>
          <a:p>
            <a:r>
              <a:rPr lang="en-US" sz="2200" dirty="0" smtClean="0"/>
              <a:t>IMBALANCE AND REACTIVE ENERGY CHARGES (AS APPLICABLE)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23478"/>
            <a:ext cx="6912768" cy="85725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LIST OF TRADERS - OPEN ACCESS FOR CONSUMERS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347618"/>
            <a:ext cx="7772400" cy="3607609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COMPANY NAME:- </a:t>
            </a:r>
          </a:p>
          <a:p>
            <a:r>
              <a:rPr lang="en-US" dirty="0" smtClean="0"/>
              <a:t>TATA </a:t>
            </a:r>
          </a:p>
          <a:p>
            <a:r>
              <a:rPr lang="en-US" dirty="0" smtClean="0"/>
              <a:t>REGL </a:t>
            </a:r>
            <a:endParaRPr lang="en-US" dirty="0" smtClean="0"/>
          </a:p>
          <a:p>
            <a:r>
              <a:rPr lang="en-US" dirty="0" smtClean="0"/>
              <a:t>ADANI </a:t>
            </a:r>
          </a:p>
          <a:p>
            <a:r>
              <a:rPr lang="en-US" dirty="0" smtClean="0"/>
              <a:t>KALYANI POWER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8" y="123478"/>
            <a:ext cx="7793037" cy="85725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OPEN ACCESS –ISSUES CONCERNING DISCOMS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1107284"/>
            <a:ext cx="7772400" cy="3607609"/>
          </a:xfrm>
        </p:spPr>
        <p:txBody>
          <a:bodyPr/>
          <a:lstStyle/>
          <a:p>
            <a:r>
              <a:rPr lang="en-US" sz="2000" dirty="0" smtClean="0"/>
              <a:t>FORECASTING DEMAND AND SUPPLY OF OPEN ACCESS MEANS LOSS OF LOAD. </a:t>
            </a:r>
          </a:p>
          <a:p>
            <a:r>
              <a:rPr lang="en-US" sz="2000" dirty="0" smtClean="0"/>
              <a:t>DISCOMS CONTINUE PAYING CAPACITY CHARGES THUS INCREASING FINANCIAL BURDEN. </a:t>
            </a:r>
          </a:p>
          <a:p>
            <a:r>
              <a:rPr lang="en-US" sz="2000" dirty="0" smtClean="0"/>
              <a:t>LOAD MANAGEMENT: MOST INDUSTRIES ONLY MEET THEIR BASE LOAD THROUGH OPEN ACCESS. </a:t>
            </a:r>
          </a:p>
          <a:p>
            <a:r>
              <a:rPr lang="en-US" sz="2000" dirty="0" smtClean="0"/>
              <a:t>REST OF THE TIMES DISCOMS HAVE TO SUPPLY WHEN LOAD IS VARIABLE. </a:t>
            </a:r>
          </a:p>
          <a:p>
            <a:r>
              <a:rPr lang="en-US" sz="2000" dirty="0" smtClean="0"/>
              <a:t>THIS MAKES LOAD MANAGEMENT A TRICKY ISSUE.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11510"/>
            <a:ext cx="8229600" cy="85725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INTRODUCTION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7618"/>
            <a:ext cx="8136904" cy="3607609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OPEN ACCESS IS NECESSARY  FOR UTILIZATION OF  SHORT TIME SURPLUSES.</a:t>
            </a:r>
          </a:p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OPEN ACCESS WILL ALSO CREATE OPTIONS FOR DISTRIBUTION COMPANIES TO BUY POWER</a:t>
            </a:r>
            <a:r>
              <a:rPr lang="en-US" sz="2800" dirty="0" smtClean="0"/>
              <a:t>. </a:t>
            </a:r>
          </a:p>
          <a:p>
            <a:r>
              <a:rPr lang="en-US" sz="2800" dirty="0" smtClean="0"/>
              <a:t>OPEN ACCESS WILL PROVIDE MEANS TO THE TRADERS/BUYERS/SELLERS.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DETERMINATION OF OPEN ACCESS CHARGES: IF THE COMMISSION CAN NOT DETERMINE THE TARIFF OF CONSUMERS HAVING POWER REQUIREMENT OF 1 MW AND ABOVE THEN DETERMINATION OF OPEN ACCESS SURCHARGE IS IMPOSSIBLE.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8" y="123478"/>
            <a:ext cx="7793037" cy="85725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OPEN ACCESS –ISSUES CONCERNING CONSUMERS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AVAILABILITY OF GRID MOST OF THE INDUSTRIES NOT ON INDEPENDENT FEEDERS </a:t>
            </a:r>
          </a:p>
          <a:p>
            <a:r>
              <a:rPr lang="en-US" sz="2400" dirty="0" smtClean="0"/>
              <a:t>IN CASE OF LOAD SHEDDING IN THERE AREA THEY WILL ALSO NOT GET POWER </a:t>
            </a:r>
          </a:p>
          <a:p>
            <a:r>
              <a:rPr lang="en-US" sz="2400" dirty="0" smtClean="0"/>
              <a:t>AVAILABILITY OF POWER GENERATORS WANT TO SELL POWER IN BULK (50-100 MW IN SINGLE CONTRACT)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1107281"/>
            <a:ext cx="7772400" cy="3393295"/>
          </a:xfrm>
        </p:spPr>
        <p:txBody>
          <a:bodyPr/>
          <a:lstStyle/>
          <a:p>
            <a:r>
              <a:rPr lang="en-US" sz="2400" dirty="0" smtClean="0"/>
              <a:t>INDUSTRIES TYPICALLY HAVE A DEMAND OF APPROX 5MW </a:t>
            </a:r>
          </a:p>
          <a:p>
            <a:r>
              <a:rPr lang="en-US" sz="2400" dirty="0" smtClean="0"/>
              <a:t>HENCE GETTING POWER ON OPEN ACCESS DIFFICULT </a:t>
            </a:r>
          </a:p>
          <a:p>
            <a:r>
              <a:rPr lang="en-US" sz="2400" dirty="0" smtClean="0"/>
              <a:t>TRADERS MAY ACT AS AGGREGATORS </a:t>
            </a:r>
          </a:p>
          <a:p>
            <a:r>
              <a:rPr lang="en-US" sz="2400" dirty="0" smtClean="0"/>
              <a:t>DISCOMS CHARGING VERY HIGH STAND-BY CHARGES </a:t>
            </a:r>
          </a:p>
          <a:p>
            <a:r>
              <a:rPr lang="en-US" sz="2400" dirty="0" smtClean="0"/>
              <a:t>CROSS SUBSIDY SURCHARGE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OPEN ACCESS –OTHER ISSUES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METERING: FOR EFFECTIVE IMPLEMENTATION OF OPEN ACCESS AVAILABILITY BASED TARIFF (ABT) METERS NEEDS TO BE INSTALLED WHICH IS A VERY COMPREHENSIVE TASK. </a:t>
            </a:r>
          </a:p>
          <a:p>
            <a:r>
              <a:rPr lang="en-US" sz="2400" dirty="0" smtClean="0"/>
              <a:t>ENERGY ACCOUNTING: SLDCS ARE NEITHER TECHNICALLY EQUIPPED NOR HAVE TRAINED MAN POWER TO CARRY OUT ITS VARIOUS FUNCTIONS.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INADEQUATE TRANSMISSION CAPACITY LITTLE MARGIN IN TRANSMISSION NETWORK FOR SHORT TERM TRANSACTIONS. </a:t>
            </a:r>
          </a:p>
          <a:p>
            <a:r>
              <a:rPr lang="en-US" sz="2800" dirty="0" smtClean="0"/>
              <a:t>STATE TRANSMISSION INFRASTRUCTURE NEEDS TO BE STRENGTHENED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39760" y="1553766"/>
            <a:ext cx="5256585" cy="85725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33CC"/>
                </a:solidFill>
              </a:rPr>
              <a:t>THANK YOU </a:t>
            </a:r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2280" y="4686300"/>
            <a:ext cx="1670720" cy="342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                  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44" y="627534"/>
            <a:ext cx="8332425" cy="1014402"/>
          </a:xfrm>
        </p:spPr>
        <p:txBody>
          <a:bodyPr>
            <a:noAutofit/>
          </a:bodyPr>
          <a:lstStyle/>
          <a:p>
            <a:r>
              <a:rPr lang="en-US" sz="4400" dirty="0" smtClean="0"/>
              <a:t>DEFINITION OF “OPEN ACCESS” IN THE ELECTRICITY ACT, 2003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07655"/>
            <a:ext cx="8383616" cy="309634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NON-DISCRIMINATORY PROVISION FOR THE USE OF TRANSMISSION LINES/ DISTRIBUTION SYSTEM BY ANY LICENSEE/ CONSUMER/ A PERSON ENGAGED IN GENERATION IN ACCORDANCE WITH THE REGULATIONS SPECIFIED BY THE APPROPRIATE COMMISSION”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229600" cy="857250"/>
          </a:xfrm>
        </p:spPr>
        <p:txBody>
          <a:bodyPr/>
          <a:lstStyle/>
          <a:p>
            <a:r>
              <a:rPr lang="en-US" dirty="0" smtClean="0"/>
              <a:t>WHY </a:t>
            </a:r>
            <a:r>
              <a:rPr lang="en-US" sz="4400" dirty="0" smtClean="0"/>
              <a:t>OPEN</a:t>
            </a:r>
            <a:r>
              <a:rPr lang="en-US" dirty="0" smtClean="0"/>
              <a:t>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03602"/>
            <a:ext cx="8568952" cy="3607609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PROVISION OF NON DISCRIMINATORY OPEN ACCESS.</a:t>
            </a:r>
          </a:p>
          <a:p>
            <a:r>
              <a:rPr lang="en-US" sz="2800" dirty="0" smtClean="0"/>
              <a:t>OPENING OF ELECTRICITY MARKET.</a:t>
            </a:r>
          </a:p>
          <a:p>
            <a:r>
              <a:rPr lang="en-US" sz="2800" dirty="0" smtClean="0"/>
              <a:t>INCREASES CHOICES FOR ALL STAKEHOLDER.</a:t>
            </a:r>
          </a:p>
          <a:p>
            <a:r>
              <a:rPr lang="en-US" sz="2800" dirty="0" smtClean="0"/>
              <a:t>A VIBRANT, DYNAMIC AND COMPETITIVE MARKET.</a:t>
            </a:r>
          </a:p>
          <a:p>
            <a:r>
              <a:rPr lang="en-US" sz="2800" dirty="0" smtClean="0"/>
              <a:t>SUPPLY OF POWER TO ALL</a:t>
            </a:r>
          </a:p>
          <a:p>
            <a:r>
              <a:rPr lang="en-US" sz="2800" dirty="0" smtClean="0"/>
              <a:t>OPTIMAL USE OF RESOURCES.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29600" cy="1289298"/>
          </a:xfrm>
        </p:spPr>
        <p:txBody>
          <a:bodyPr>
            <a:noAutofit/>
          </a:bodyPr>
          <a:lstStyle/>
          <a:p>
            <a:r>
              <a:rPr lang="en-US" sz="4400" dirty="0" smtClean="0"/>
              <a:t>OPPORTUNITIES</a:t>
            </a:r>
            <a:r>
              <a:rPr lang="en-US" sz="5400" dirty="0" smtClean="0"/>
              <a:t> </a:t>
            </a:r>
            <a:r>
              <a:rPr lang="en-US" sz="4400" dirty="0" smtClean="0"/>
              <a:t>FOR GENERATING COMPANIES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74962"/>
            <a:ext cx="8383616" cy="324036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NO LICENSE REQUIRED FOR DEVELOPING A GENERATING STATION</a:t>
            </a:r>
          </a:p>
          <a:p>
            <a:r>
              <a:rPr lang="en-US" sz="2800" dirty="0" smtClean="0"/>
              <a:t>COULD SELL POWER TO ANY PERSON OR ORGANISATION THROUGH OA</a:t>
            </a:r>
          </a:p>
          <a:p>
            <a:r>
              <a:rPr lang="en-US" sz="2800" dirty="0" smtClean="0"/>
              <a:t>EASY CHANGE IN PURCHASER IN THE EVENT OF DEFAULT IN HONORING CONTRACT BY PURCHASER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1151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OPPORTUNITIES FOR CONSUMERS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7616"/>
            <a:ext cx="8383616" cy="331236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BUY POWER FROM ANY WHERE; COULD EXPLORE CHEAPER SOURCES; SPECIALLY USEFUL FOR HIGH DEMAND CONSUMERS.</a:t>
            </a:r>
          </a:p>
          <a:p>
            <a:r>
              <a:rPr lang="en-US" sz="2800" dirty="0" smtClean="0"/>
              <a:t>INDUSTRIAL HOUSES COULD CONSOLIDATE POWER SUPPLY TO PLANTS AT VARIOUS LOCATIONS &amp; BUILD CAPTIVE POWER PLANT TO ACHIEVE ECONOMY.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11510"/>
            <a:ext cx="8229600" cy="85725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TYPES OF OPEN ACCESS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347615"/>
            <a:ext cx="7772400" cy="345638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SHORT </a:t>
            </a:r>
            <a:r>
              <a:rPr lang="en-US" sz="2800" dirty="0" smtClean="0"/>
              <a:t>TERM OPEN ACCESS(STOA):- OPEN ACCESS ALLOWED FOR THE PERIOD OF LESS THAN ONE MONTH.</a:t>
            </a:r>
          </a:p>
          <a:p>
            <a:r>
              <a:rPr lang="en-US" sz="2800" dirty="0" smtClean="0"/>
              <a:t>MEDIUM </a:t>
            </a:r>
            <a:r>
              <a:rPr lang="en-US" sz="2800" dirty="0" smtClean="0"/>
              <a:t>TERM OPEN ACCESS (MTOA):- OPEN ACCESS ALLOWED FOR A PERIOD OF 3 MONTHS TO 5 YEARS</a:t>
            </a:r>
          </a:p>
          <a:p>
            <a:endParaRPr lang="en-US" sz="2800" dirty="0" smtClean="0"/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CONT…..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7616"/>
            <a:ext cx="7772400" cy="2664296"/>
          </a:xfrm>
        </p:spPr>
        <p:txBody>
          <a:bodyPr/>
          <a:lstStyle/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sz="2800" dirty="0" smtClean="0"/>
              <a:t> LONG TERM OPEN ACCESS (LTOA): OPEN ACCESS ALLOWED FOR A PERIOD EXCEEDING 07 YEARS.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83518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 tooltip="Pre-requisites of Open Access&#10;Special Energy meters are re..."/>
              </a:rPr>
              <a:t> </a:t>
            </a:r>
            <a:r>
              <a:rPr lang="en-US" sz="4400" dirty="0" smtClean="0"/>
              <a:t>PRE-REQUISITES OF OPEN ACCESS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7614"/>
            <a:ext cx="7772400" cy="35550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SPECIAL ENERGY METERS ARE REQUIRED TO BE INSTALLED FOR ENERGY ACCOUNTING.</a:t>
            </a:r>
          </a:p>
          <a:p>
            <a:r>
              <a:rPr lang="en-US" sz="2800" dirty="0" smtClean="0"/>
              <a:t>AVAILABLE TRANSMISSION CORRIDOR.</a:t>
            </a:r>
          </a:p>
          <a:p>
            <a:r>
              <a:rPr lang="en-US" sz="2800" dirty="0" smtClean="0"/>
              <a:t>CONTRACT DEMAND SHOULD BE MORE THAN 1 MW. </a:t>
            </a:r>
          </a:p>
          <a:p>
            <a:r>
              <a:rPr lang="en-US" sz="2800" dirty="0" smtClean="0"/>
              <a:t>PAYMENT SECURITY FOR AVAILING OPEN ACCESS.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27686</TotalTime>
  <Words>833</Words>
  <Application>Microsoft Office PowerPoint</Application>
  <PresentationFormat>On-screen Show (16:9)</PresentationFormat>
  <Paragraphs>141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Technic</vt:lpstr>
      <vt:lpstr>VIKASH KUMAR SSE/EL/PS</vt:lpstr>
      <vt:lpstr>INTRODUCTION</vt:lpstr>
      <vt:lpstr>DEFINITION OF “OPEN ACCESS” IN THE ELECTRICITY ACT, 2003</vt:lpstr>
      <vt:lpstr>WHY OPEN ACCESS</vt:lpstr>
      <vt:lpstr>OPPORTUNITIES FOR GENERATING COMPANIES</vt:lpstr>
      <vt:lpstr>OPPORTUNITIES FOR CONSUMERS</vt:lpstr>
      <vt:lpstr>TYPES OF OPEN ACCESS</vt:lpstr>
      <vt:lpstr>CONT…..</vt:lpstr>
      <vt:lpstr> PRE-REQUISITES OF OPEN ACCESS</vt:lpstr>
      <vt:lpstr>STOA PROCEDURE</vt:lpstr>
      <vt:lpstr>CONT..</vt:lpstr>
      <vt:lpstr>CONT..</vt:lpstr>
      <vt:lpstr>LTOA PROCEDURE</vt:lpstr>
      <vt:lpstr>PROCEDURE – SCENARIO - I  </vt:lpstr>
      <vt:lpstr> PROCEDURE – SCENARIO - II </vt:lpstr>
      <vt:lpstr>TYPES OF TRANSACTIONS:</vt:lpstr>
      <vt:lpstr>CHARGES PAYABLE FOR OPEN ACCESS</vt:lpstr>
      <vt:lpstr>LIST OF TRADERS - OPEN ACCESS FOR CONSUMERS</vt:lpstr>
      <vt:lpstr>OPEN ACCESS –ISSUES CONCERNING DISCOMS</vt:lpstr>
      <vt:lpstr>CONT..</vt:lpstr>
      <vt:lpstr>OPEN ACCESS –ISSUES CONCERNING CONSUMERS</vt:lpstr>
      <vt:lpstr>CONT..</vt:lpstr>
      <vt:lpstr>OPEN ACCESS –OTHER ISSUES</vt:lpstr>
      <vt:lpstr>CONT..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Review Meeting</dc:title>
  <dc:creator>Mrpl</dc:creator>
  <cp:lastModifiedBy>Hewlett-Packard Company</cp:lastModifiedBy>
  <cp:revision>2582</cp:revision>
  <cp:lastPrinted>1601-01-01T00:00:00Z</cp:lastPrinted>
  <dcterms:created xsi:type="dcterms:W3CDTF">2008-11-11T15:06:38Z</dcterms:created>
  <dcterms:modified xsi:type="dcterms:W3CDTF">2019-11-22T10:17:33Z</dcterms:modified>
</cp:coreProperties>
</file>