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4" r:id="rId2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4607A"/>
                </a:solidFill>
                <a:latin typeface="Gabriola"/>
                <a:cs typeface="Gabriol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4607A"/>
                </a:solidFill>
                <a:latin typeface="Gabriola"/>
                <a:cs typeface="Gabriol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4607A"/>
                </a:solidFill>
                <a:latin typeface="Gabriola"/>
                <a:cs typeface="Gabriol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214373"/>
            <a:ext cx="1704975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04607A"/>
                </a:solidFill>
                <a:latin typeface="Gabriola"/>
                <a:cs typeface="Gabriol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837461"/>
            <a:ext cx="7894955" cy="2927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507221" y="6555667"/>
            <a:ext cx="207009" cy="1784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45C75"/>
                </a:solidFill>
                <a:latin typeface="Constantia"/>
                <a:cs typeface="Constantia"/>
              </a:defRPr>
            </a:lvl1pPr>
          </a:lstStyle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53287" y="815086"/>
            <a:ext cx="151638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536321"/>
                </a:solidFill>
              </a:rPr>
              <a:t>CONTENTS</a:t>
            </a:r>
            <a:endParaRPr sz="3200"/>
          </a:p>
        </p:txBody>
      </p:sp>
      <p:sp>
        <p:nvSpPr>
          <p:cNvPr id="9" name="object 9"/>
          <p:cNvSpPr txBox="1"/>
          <p:nvPr/>
        </p:nvSpPr>
        <p:spPr>
          <a:xfrm>
            <a:off x="8581897" y="6555667"/>
            <a:ext cx="132715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sz="1200" dirty="0">
                <a:solidFill>
                  <a:srgbClr val="045C75"/>
                </a:solidFill>
                <a:latin typeface="Constantia"/>
                <a:cs typeface="Constantia"/>
              </a:rPr>
              <a:pPr marL="25400">
                <a:lnSpc>
                  <a:spcPts val="1245"/>
                </a:lnSpc>
              </a:pPr>
              <a:t>1</a:t>
            </a:fld>
            <a:endParaRPr sz="1200">
              <a:latin typeface="Constantia"/>
              <a:cs typeface="Constant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1659" y="1697742"/>
            <a:ext cx="5079365" cy="470281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375285" indent="-363220">
              <a:lnSpc>
                <a:spcPct val="100000"/>
              </a:lnSpc>
              <a:spcBef>
                <a:spcPts val="370"/>
              </a:spcBef>
              <a:buClr>
                <a:srgbClr val="0AD0D9"/>
              </a:buClr>
              <a:buSzPct val="94642"/>
              <a:buFont typeface="Wingdings"/>
              <a:buChar char=""/>
              <a:tabLst>
                <a:tab pos="375920" algn="l"/>
              </a:tabLst>
            </a:pPr>
            <a:r>
              <a:rPr sz="2800" spc="40" dirty="0">
                <a:solidFill>
                  <a:srgbClr val="083762"/>
                </a:solidFill>
                <a:latin typeface="Times New Roman"/>
                <a:cs typeface="Times New Roman"/>
              </a:rPr>
              <a:t>Introduction</a:t>
            </a:r>
            <a:endParaRPr sz="2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265"/>
              </a:spcBef>
              <a:buClr>
                <a:srgbClr val="0AD0D9"/>
              </a:buClr>
              <a:buSzPct val="94642"/>
              <a:buFont typeface="Wingdings"/>
              <a:buChar char=""/>
              <a:tabLst>
                <a:tab pos="287020" algn="l"/>
              </a:tabLst>
            </a:pPr>
            <a:r>
              <a:rPr sz="2800" spc="80" dirty="0">
                <a:solidFill>
                  <a:srgbClr val="083762"/>
                </a:solidFill>
                <a:latin typeface="Times New Roman"/>
                <a:cs typeface="Times New Roman"/>
              </a:rPr>
              <a:t>What </a:t>
            </a:r>
            <a:r>
              <a:rPr sz="2800" spc="-45" dirty="0">
                <a:solidFill>
                  <a:srgbClr val="083762"/>
                </a:solidFill>
                <a:latin typeface="Times New Roman"/>
                <a:cs typeface="Times New Roman"/>
              </a:rPr>
              <a:t>is Net</a:t>
            </a:r>
            <a:r>
              <a:rPr sz="2800" spc="-70" dirty="0">
                <a:solidFill>
                  <a:srgbClr val="083762"/>
                </a:solidFill>
                <a:latin typeface="Times New Roman"/>
                <a:cs typeface="Times New Roman"/>
              </a:rPr>
              <a:t> </a:t>
            </a:r>
            <a:r>
              <a:rPr sz="2800" spc="40" dirty="0">
                <a:solidFill>
                  <a:srgbClr val="083762"/>
                </a:solidFill>
                <a:latin typeface="Times New Roman"/>
                <a:cs typeface="Times New Roman"/>
              </a:rPr>
              <a:t>metering?</a:t>
            </a:r>
            <a:endParaRPr sz="2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35"/>
              </a:spcBef>
              <a:buClr>
                <a:srgbClr val="0AD0D9"/>
              </a:buClr>
              <a:buSzPct val="94642"/>
              <a:buFont typeface="Wingdings"/>
              <a:buChar char=""/>
              <a:tabLst>
                <a:tab pos="287020" algn="l"/>
              </a:tabLst>
            </a:pPr>
            <a:r>
              <a:rPr sz="2800" spc="40" dirty="0">
                <a:solidFill>
                  <a:srgbClr val="083762"/>
                </a:solidFill>
                <a:latin typeface="Times New Roman"/>
                <a:cs typeface="Times New Roman"/>
              </a:rPr>
              <a:t>Why </a:t>
            </a:r>
            <a:r>
              <a:rPr sz="2800" spc="-45" dirty="0">
                <a:solidFill>
                  <a:srgbClr val="083762"/>
                </a:solidFill>
                <a:latin typeface="Times New Roman"/>
                <a:cs typeface="Times New Roman"/>
              </a:rPr>
              <a:t>Net </a:t>
            </a:r>
            <a:r>
              <a:rPr sz="2800" spc="45" dirty="0">
                <a:solidFill>
                  <a:srgbClr val="083762"/>
                </a:solidFill>
                <a:latin typeface="Times New Roman"/>
                <a:cs typeface="Times New Roman"/>
              </a:rPr>
              <a:t>metering </a:t>
            </a:r>
            <a:r>
              <a:rPr sz="2800" spc="-45" dirty="0">
                <a:solidFill>
                  <a:srgbClr val="083762"/>
                </a:solidFill>
                <a:latin typeface="Times New Roman"/>
                <a:cs typeface="Times New Roman"/>
              </a:rPr>
              <a:t>is</a:t>
            </a:r>
            <a:r>
              <a:rPr sz="2800" spc="-95" dirty="0">
                <a:solidFill>
                  <a:srgbClr val="083762"/>
                </a:solidFill>
                <a:latin typeface="Times New Roman"/>
                <a:cs typeface="Times New Roman"/>
              </a:rPr>
              <a:t> </a:t>
            </a:r>
            <a:r>
              <a:rPr sz="2800" spc="60" dirty="0">
                <a:solidFill>
                  <a:srgbClr val="083762"/>
                </a:solidFill>
                <a:latin typeface="Times New Roman"/>
                <a:cs typeface="Times New Roman"/>
              </a:rPr>
              <a:t>required?</a:t>
            </a:r>
            <a:endParaRPr sz="2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35"/>
              </a:spcBef>
              <a:buClr>
                <a:srgbClr val="0AD0D9"/>
              </a:buClr>
              <a:buSzPct val="94642"/>
              <a:buFont typeface="Wingdings"/>
              <a:buChar char=""/>
              <a:tabLst>
                <a:tab pos="287020" algn="l"/>
              </a:tabLst>
            </a:pPr>
            <a:r>
              <a:rPr sz="2800" spc="45" dirty="0">
                <a:solidFill>
                  <a:srgbClr val="083762"/>
                </a:solidFill>
                <a:latin typeface="Times New Roman"/>
                <a:cs typeface="Times New Roman"/>
              </a:rPr>
              <a:t>Structure </a:t>
            </a:r>
            <a:r>
              <a:rPr sz="2800" spc="-45" dirty="0">
                <a:solidFill>
                  <a:srgbClr val="083762"/>
                </a:solidFill>
                <a:latin typeface="Times New Roman"/>
                <a:cs typeface="Times New Roman"/>
              </a:rPr>
              <a:t>of </a:t>
            </a:r>
            <a:r>
              <a:rPr sz="2800" spc="-40" dirty="0">
                <a:solidFill>
                  <a:srgbClr val="083762"/>
                </a:solidFill>
                <a:latin typeface="Times New Roman"/>
                <a:cs typeface="Times New Roman"/>
              </a:rPr>
              <a:t>Net </a:t>
            </a:r>
            <a:r>
              <a:rPr sz="2800" spc="40" dirty="0">
                <a:solidFill>
                  <a:srgbClr val="083762"/>
                </a:solidFill>
                <a:latin typeface="Times New Roman"/>
                <a:cs typeface="Times New Roman"/>
              </a:rPr>
              <a:t>metering</a:t>
            </a:r>
            <a:r>
              <a:rPr sz="2800" spc="-25" dirty="0">
                <a:solidFill>
                  <a:srgbClr val="083762"/>
                </a:solidFill>
                <a:latin typeface="Times New Roman"/>
                <a:cs typeface="Times New Roman"/>
              </a:rPr>
              <a:t> system</a:t>
            </a:r>
            <a:endParaRPr sz="2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40"/>
              </a:spcBef>
              <a:buClr>
                <a:srgbClr val="0AD0D9"/>
              </a:buClr>
              <a:buSzPct val="94642"/>
              <a:buFont typeface="Wingdings"/>
              <a:buChar char=""/>
              <a:tabLst>
                <a:tab pos="287020" algn="l"/>
              </a:tabLst>
            </a:pPr>
            <a:r>
              <a:rPr sz="2800" spc="-45" dirty="0">
                <a:solidFill>
                  <a:srgbClr val="083762"/>
                </a:solidFill>
                <a:latin typeface="Times New Roman"/>
                <a:cs typeface="Times New Roman"/>
              </a:rPr>
              <a:t>Net </a:t>
            </a:r>
            <a:r>
              <a:rPr sz="2800" spc="95" dirty="0">
                <a:solidFill>
                  <a:srgbClr val="083762"/>
                </a:solidFill>
                <a:latin typeface="Times New Roman"/>
                <a:cs typeface="Times New Roman"/>
              </a:rPr>
              <a:t>meter- </a:t>
            </a:r>
            <a:r>
              <a:rPr sz="2800" spc="-190" dirty="0">
                <a:solidFill>
                  <a:srgbClr val="083762"/>
                </a:solidFill>
                <a:latin typeface="Times New Roman"/>
                <a:cs typeface="Times New Roman"/>
              </a:rPr>
              <a:t>Bi </a:t>
            </a:r>
            <a:r>
              <a:rPr sz="2800" spc="30" dirty="0">
                <a:solidFill>
                  <a:srgbClr val="083762"/>
                </a:solidFill>
                <a:latin typeface="Times New Roman"/>
                <a:cs typeface="Times New Roman"/>
              </a:rPr>
              <a:t>directional</a:t>
            </a:r>
            <a:r>
              <a:rPr sz="2800" spc="-380" dirty="0">
                <a:solidFill>
                  <a:srgbClr val="083762"/>
                </a:solidFill>
                <a:latin typeface="Times New Roman"/>
                <a:cs typeface="Times New Roman"/>
              </a:rPr>
              <a:t> </a:t>
            </a:r>
            <a:r>
              <a:rPr sz="2800" spc="40" dirty="0">
                <a:solidFill>
                  <a:srgbClr val="083762"/>
                </a:solidFill>
                <a:latin typeface="Times New Roman"/>
                <a:cs typeface="Times New Roman"/>
              </a:rPr>
              <a:t>meter</a:t>
            </a:r>
            <a:endParaRPr sz="2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35"/>
              </a:spcBef>
              <a:buClr>
                <a:srgbClr val="0AD0D9"/>
              </a:buClr>
              <a:buSzPct val="94642"/>
              <a:buFont typeface="Wingdings"/>
              <a:buChar char=""/>
              <a:tabLst>
                <a:tab pos="287020" algn="l"/>
              </a:tabLst>
            </a:pPr>
            <a:r>
              <a:rPr sz="2800" spc="-45" dirty="0">
                <a:solidFill>
                  <a:srgbClr val="083762"/>
                </a:solidFill>
                <a:latin typeface="Times New Roman"/>
                <a:cs typeface="Times New Roman"/>
              </a:rPr>
              <a:t>Benefits of Net</a:t>
            </a:r>
            <a:r>
              <a:rPr sz="2800" spc="65" dirty="0">
                <a:solidFill>
                  <a:srgbClr val="083762"/>
                </a:solidFill>
                <a:latin typeface="Times New Roman"/>
                <a:cs typeface="Times New Roman"/>
              </a:rPr>
              <a:t> </a:t>
            </a:r>
            <a:r>
              <a:rPr sz="2800" spc="45" dirty="0">
                <a:solidFill>
                  <a:srgbClr val="083762"/>
                </a:solidFill>
                <a:latin typeface="Times New Roman"/>
                <a:cs typeface="Times New Roman"/>
              </a:rPr>
              <a:t>metering</a:t>
            </a:r>
            <a:endParaRPr sz="2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35"/>
              </a:spcBef>
              <a:buClr>
                <a:srgbClr val="0AD0D9"/>
              </a:buClr>
              <a:buSzPct val="94642"/>
              <a:buFont typeface="Wingdings"/>
              <a:buChar char=""/>
              <a:tabLst>
                <a:tab pos="287020" algn="l"/>
              </a:tabLst>
            </a:pPr>
            <a:r>
              <a:rPr sz="2800" spc="-20" dirty="0">
                <a:solidFill>
                  <a:srgbClr val="083762"/>
                </a:solidFill>
                <a:latin typeface="Times New Roman"/>
                <a:cs typeface="Times New Roman"/>
              </a:rPr>
              <a:t>Limitations</a:t>
            </a:r>
            <a:endParaRPr sz="2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40"/>
              </a:spcBef>
              <a:buClr>
                <a:srgbClr val="0AD0D9"/>
              </a:buClr>
              <a:buSzPct val="94642"/>
              <a:buFont typeface="Wingdings"/>
              <a:buChar char=""/>
              <a:tabLst>
                <a:tab pos="287020" algn="l"/>
              </a:tabLst>
            </a:pPr>
            <a:r>
              <a:rPr sz="2800" spc="-40" dirty="0">
                <a:solidFill>
                  <a:srgbClr val="083762"/>
                </a:solidFill>
                <a:latin typeface="Times New Roman"/>
                <a:cs typeface="Times New Roman"/>
              </a:rPr>
              <a:t>Net </a:t>
            </a:r>
            <a:r>
              <a:rPr sz="2800" spc="40" dirty="0">
                <a:solidFill>
                  <a:srgbClr val="083762"/>
                </a:solidFill>
                <a:latin typeface="Times New Roman"/>
                <a:cs typeface="Times New Roman"/>
              </a:rPr>
              <a:t>metering </a:t>
            </a:r>
            <a:r>
              <a:rPr sz="2800" spc="60">
                <a:solidFill>
                  <a:srgbClr val="083762"/>
                </a:solidFill>
                <a:latin typeface="Times New Roman"/>
                <a:cs typeface="Times New Roman"/>
              </a:rPr>
              <a:t>in</a:t>
            </a:r>
            <a:r>
              <a:rPr sz="2800" spc="-20">
                <a:solidFill>
                  <a:srgbClr val="083762"/>
                </a:solidFill>
                <a:latin typeface="Times New Roman"/>
                <a:cs typeface="Times New Roman"/>
              </a:rPr>
              <a:t> </a:t>
            </a:r>
            <a:r>
              <a:rPr sz="2800" spc="-10" smtClean="0">
                <a:solidFill>
                  <a:srgbClr val="083762"/>
                </a:solidFill>
                <a:latin typeface="Times New Roman"/>
                <a:cs typeface="Times New Roman"/>
              </a:rPr>
              <a:t>India</a:t>
            </a:r>
            <a:endParaRPr sz="2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35"/>
              </a:spcBef>
              <a:buClr>
                <a:srgbClr val="0AD0D9"/>
              </a:buClr>
              <a:buSzPct val="94642"/>
              <a:buFont typeface="Wingdings"/>
              <a:buChar char=""/>
              <a:tabLst>
                <a:tab pos="287020" algn="l"/>
              </a:tabLst>
            </a:pPr>
            <a:r>
              <a:rPr sz="2800" spc="15" dirty="0">
                <a:solidFill>
                  <a:srgbClr val="083762"/>
                </a:solidFill>
                <a:latin typeface="Times New Roman"/>
                <a:cs typeface="Times New Roman"/>
              </a:rPr>
              <a:t>Future</a:t>
            </a:r>
            <a:r>
              <a:rPr sz="2800" spc="-5" dirty="0">
                <a:solidFill>
                  <a:srgbClr val="083762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83762"/>
                </a:solidFill>
                <a:latin typeface="Times New Roman"/>
                <a:cs typeface="Times New Roman"/>
              </a:rPr>
              <a:t>scope</a:t>
            </a:r>
            <a:endParaRPr sz="2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40"/>
              </a:spcBef>
              <a:buClr>
                <a:srgbClr val="0AD0D9"/>
              </a:buClr>
              <a:buSzPct val="94642"/>
              <a:buFont typeface="Wingdings"/>
              <a:buChar char=""/>
              <a:tabLst>
                <a:tab pos="287020" algn="l"/>
              </a:tabLst>
            </a:pPr>
            <a:r>
              <a:rPr sz="2800" spc="10" dirty="0">
                <a:solidFill>
                  <a:srgbClr val="083762"/>
                </a:solidFill>
                <a:latin typeface="Times New Roman"/>
                <a:cs typeface="Times New Roman"/>
              </a:rPr>
              <a:t>Conclusion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5900" y="268935"/>
            <a:ext cx="36283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083762"/>
                </a:solidFill>
              </a:rPr>
              <a:t>Isolators/ Disconnecting switches  Protective </a:t>
            </a:r>
            <a:r>
              <a:rPr sz="2800" spc="-5" dirty="0">
                <a:solidFill>
                  <a:srgbClr val="083762"/>
                </a:solidFill>
              </a:rPr>
              <a:t>Devices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78739" y="1670050"/>
            <a:ext cx="4340860" cy="3959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5080" indent="-274320">
              <a:lnSpc>
                <a:spcPct val="100000"/>
              </a:lnSpc>
              <a:spcBef>
                <a:spcPts val="10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Times New Roman"/>
                <a:cs typeface="Times New Roman"/>
              </a:rPr>
              <a:t>Protective </a:t>
            </a:r>
            <a:r>
              <a:rPr sz="2400" spc="-30" dirty="0">
                <a:latin typeface="Times New Roman"/>
                <a:cs typeface="Times New Roman"/>
              </a:rPr>
              <a:t>Devices </a:t>
            </a:r>
            <a:r>
              <a:rPr sz="2400" spc="45" dirty="0">
                <a:latin typeface="Times New Roman"/>
                <a:cs typeface="Times New Roman"/>
              </a:rPr>
              <a:t>with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Isolation  </a:t>
            </a:r>
            <a:r>
              <a:rPr sz="2400" spc="20" dirty="0">
                <a:latin typeface="Times New Roman"/>
                <a:cs typeface="Times New Roman"/>
              </a:rPr>
              <a:t>switch </a:t>
            </a:r>
            <a:r>
              <a:rPr sz="2400" spc="55" dirty="0">
                <a:latin typeface="Times New Roman"/>
                <a:cs typeface="Times New Roman"/>
              </a:rPr>
              <a:t>required </a:t>
            </a:r>
            <a:r>
              <a:rPr sz="2400" spc="25" dirty="0">
                <a:latin typeface="Times New Roman"/>
                <a:cs typeface="Times New Roman"/>
              </a:rPr>
              <a:t>between </a:t>
            </a:r>
            <a:r>
              <a:rPr sz="2400" spc="-20" dirty="0">
                <a:latin typeface="Times New Roman"/>
                <a:cs typeface="Times New Roman"/>
              </a:rPr>
              <a:t>Solar  </a:t>
            </a:r>
            <a:r>
              <a:rPr sz="2400" spc="-15" dirty="0">
                <a:latin typeface="Times New Roman"/>
                <a:cs typeface="Times New Roman"/>
              </a:rPr>
              <a:t>Panels </a:t>
            </a:r>
            <a:r>
              <a:rPr sz="2400" spc="-345" dirty="0">
                <a:latin typeface="Times New Roman"/>
                <a:cs typeface="Times New Roman"/>
              </a:rPr>
              <a:t>&amp; </a:t>
            </a:r>
            <a:r>
              <a:rPr sz="2400" spc="10" dirty="0">
                <a:latin typeface="Times New Roman"/>
                <a:cs typeface="Times New Roman"/>
              </a:rPr>
              <a:t>Junction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spc="-95" dirty="0">
                <a:latin typeface="Times New Roman"/>
                <a:cs typeface="Times New Roman"/>
              </a:rPr>
              <a:t>Box</a:t>
            </a:r>
            <a:endParaRPr sz="2400">
              <a:latin typeface="Times New Roman"/>
              <a:cs typeface="Times New Roman"/>
            </a:endParaRPr>
          </a:p>
          <a:p>
            <a:pPr marL="287020" marR="153035" indent="-274320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" dirty="0">
                <a:latin typeface="Times New Roman"/>
                <a:cs typeface="Times New Roman"/>
              </a:rPr>
              <a:t>Automatic </a:t>
            </a:r>
            <a:r>
              <a:rPr sz="2400" spc="20" dirty="0">
                <a:latin typeface="Times New Roman"/>
                <a:cs typeface="Times New Roman"/>
              </a:rPr>
              <a:t>relay </a:t>
            </a:r>
            <a:r>
              <a:rPr sz="2400" spc="45" dirty="0">
                <a:latin typeface="Times New Roman"/>
                <a:cs typeface="Times New Roman"/>
              </a:rPr>
              <a:t>with  </a:t>
            </a:r>
            <a:r>
              <a:rPr sz="2400" spc="20" dirty="0">
                <a:latin typeface="Times New Roman"/>
                <a:cs typeface="Times New Roman"/>
              </a:rPr>
              <a:t>disconnection </a:t>
            </a:r>
            <a:r>
              <a:rPr sz="2400" spc="-10" dirty="0">
                <a:latin typeface="Times New Roman"/>
                <a:cs typeface="Times New Roman"/>
              </a:rPr>
              <a:t>device </a:t>
            </a:r>
            <a:r>
              <a:rPr sz="2400" spc="35" dirty="0">
                <a:latin typeface="Times New Roman"/>
                <a:cs typeface="Times New Roman"/>
              </a:rPr>
              <a:t>after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Grid  </a:t>
            </a:r>
            <a:r>
              <a:rPr sz="2400" spc="35" dirty="0">
                <a:latin typeface="Times New Roman"/>
                <a:cs typeface="Times New Roman"/>
              </a:rPr>
              <a:t>meter towards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spc="-65" dirty="0">
                <a:latin typeface="Times New Roman"/>
                <a:cs typeface="Times New Roman"/>
              </a:rPr>
              <a:t>Load</a:t>
            </a:r>
            <a:endParaRPr sz="2400">
              <a:latin typeface="Times New Roman"/>
              <a:cs typeface="Times New Roman"/>
            </a:endParaRPr>
          </a:p>
          <a:p>
            <a:pPr marL="287020" marR="610235" indent="-27432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  <a:tab pos="1475105" algn="l"/>
              </a:tabLst>
            </a:pPr>
            <a:r>
              <a:rPr sz="2400" spc="50" dirty="0">
                <a:latin typeface="Times New Roman"/>
                <a:cs typeface="Times New Roman"/>
              </a:rPr>
              <a:t>Manual </a:t>
            </a:r>
            <a:r>
              <a:rPr sz="2400" spc="45" dirty="0">
                <a:latin typeface="Times New Roman"/>
                <a:cs typeface="Times New Roman"/>
              </a:rPr>
              <a:t>Operating </a:t>
            </a:r>
            <a:r>
              <a:rPr sz="2400" spc="-10" dirty="0">
                <a:latin typeface="Times New Roman"/>
                <a:cs typeface="Times New Roman"/>
              </a:rPr>
              <a:t>Switch  </a:t>
            </a:r>
            <a:r>
              <a:rPr sz="2400" spc="25" dirty="0">
                <a:latin typeface="Times New Roman"/>
                <a:cs typeface="Times New Roman"/>
              </a:rPr>
              <a:t>between	</a:t>
            </a:r>
            <a:r>
              <a:rPr sz="2400" spc="45" dirty="0">
                <a:latin typeface="Times New Roman"/>
                <a:cs typeface="Times New Roman"/>
              </a:rPr>
              <a:t>inverter </a:t>
            </a:r>
            <a:r>
              <a:rPr sz="2400" spc="75" dirty="0">
                <a:latin typeface="Times New Roman"/>
                <a:cs typeface="Times New Roman"/>
              </a:rPr>
              <a:t>and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Solar  </a:t>
            </a:r>
            <a:r>
              <a:rPr sz="2400" spc="25" dirty="0">
                <a:latin typeface="Times New Roman"/>
                <a:cs typeface="Times New Roman"/>
              </a:rPr>
              <a:t>energy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meter</a:t>
            </a:r>
            <a:endParaRPr sz="24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102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35" dirty="0">
                <a:latin typeface="Times New Roman"/>
                <a:cs typeface="Times New Roman"/>
              </a:rPr>
              <a:t>Bird </a:t>
            </a:r>
            <a:r>
              <a:rPr sz="2400" spc="-5" dirty="0">
                <a:latin typeface="Times New Roman"/>
                <a:cs typeface="Times New Roman"/>
              </a:rPr>
              <a:t>spike </a:t>
            </a:r>
            <a:r>
              <a:rPr sz="2400" spc="15" dirty="0">
                <a:latin typeface="Times New Roman"/>
                <a:cs typeface="Times New Roman"/>
              </a:rPr>
              <a:t>shall 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provided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93581" y="6568367"/>
            <a:ext cx="94615" cy="153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5"/>
              </a:lnSpc>
            </a:pPr>
            <a:r>
              <a:rPr sz="1200" spc="-5" dirty="0">
                <a:solidFill>
                  <a:srgbClr val="045C75"/>
                </a:solidFill>
                <a:latin typeface="Constantia"/>
                <a:cs typeface="Constantia"/>
              </a:rPr>
              <a:t>11</a:t>
            </a:r>
            <a:endParaRPr sz="1200">
              <a:latin typeface="Constantia"/>
              <a:cs typeface="Constant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495800" y="685800"/>
            <a:ext cx="4648200" cy="6013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6127" y="632206"/>
            <a:ext cx="401574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/>
              <a:t>Net meter- </a:t>
            </a:r>
            <a:r>
              <a:rPr sz="3200" dirty="0"/>
              <a:t>a </a:t>
            </a:r>
            <a:r>
              <a:rPr sz="3200" spc="-5" dirty="0"/>
              <a:t>bidirectional</a:t>
            </a:r>
            <a:r>
              <a:rPr sz="3200" spc="-35" dirty="0"/>
              <a:t> </a:t>
            </a:r>
            <a:r>
              <a:rPr sz="3200" dirty="0"/>
              <a:t>meter</a:t>
            </a:r>
            <a:endParaRPr sz="3200"/>
          </a:p>
        </p:txBody>
      </p:sp>
      <p:sp>
        <p:nvSpPr>
          <p:cNvPr id="3" name="object 3"/>
          <p:cNvSpPr/>
          <p:nvPr/>
        </p:nvSpPr>
        <p:spPr>
          <a:xfrm>
            <a:off x="762000" y="1447800"/>
            <a:ext cx="7239000" cy="3200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242809" y="4971364"/>
            <a:ext cx="49022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latin typeface="Constantia"/>
                <a:cs typeface="Constantia"/>
              </a:rPr>
              <a:t>F</a:t>
            </a:r>
            <a:r>
              <a:rPr sz="1800" spc="-10" dirty="0">
                <a:latin typeface="Constantia"/>
                <a:cs typeface="Constantia"/>
              </a:rPr>
              <a:t>i</a:t>
            </a:r>
            <a:r>
              <a:rPr sz="1800" spc="-55" dirty="0">
                <a:latin typeface="Constantia"/>
                <a:cs typeface="Constantia"/>
              </a:rPr>
              <a:t>g</a:t>
            </a:r>
            <a:r>
              <a:rPr sz="1800" spc="-10" dirty="0">
                <a:latin typeface="Constantia"/>
                <a:cs typeface="Constantia"/>
              </a:rPr>
              <a:t>.</a:t>
            </a:r>
            <a:r>
              <a:rPr sz="1800" dirty="0">
                <a:latin typeface="Constantia"/>
                <a:cs typeface="Constantia"/>
              </a:rPr>
              <a:t>7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11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298194" y="5252466"/>
            <a:ext cx="447865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2729" indent="-240665">
              <a:lnSpc>
                <a:spcPct val="100000"/>
              </a:lnSpc>
              <a:spcBef>
                <a:spcPts val="100"/>
              </a:spcBef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spc="-60" dirty="0">
                <a:latin typeface="Times New Roman"/>
                <a:cs typeface="Times New Roman"/>
              </a:rPr>
              <a:t>Allows </a:t>
            </a:r>
            <a:r>
              <a:rPr sz="2400" spc="25" dirty="0">
                <a:latin typeface="Times New Roman"/>
                <a:cs typeface="Times New Roman"/>
              </a:rPr>
              <a:t>two </a:t>
            </a:r>
            <a:r>
              <a:rPr sz="2400" spc="15" dirty="0">
                <a:latin typeface="Times New Roman"/>
                <a:cs typeface="Times New Roman"/>
              </a:rPr>
              <a:t>way </a:t>
            </a:r>
            <a:r>
              <a:rPr sz="2400" spc="45" dirty="0">
                <a:latin typeface="Times New Roman"/>
                <a:cs typeface="Times New Roman"/>
              </a:rPr>
              <a:t>transfer </a:t>
            </a:r>
            <a:r>
              <a:rPr sz="2400" spc="-40" dirty="0">
                <a:latin typeface="Times New Roman"/>
                <a:cs typeface="Times New Roman"/>
              </a:rPr>
              <a:t>of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spc="45" dirty="0">
                <a:latin typeface="Times New Roman"/>
                <a:cs typeface="Times New Roman"/>
              </a:rPr>
              <a:t>power</a:t>
            </a:r>
            <a:endParaRPr sz="2400">
              <a:latin typeface="Times New Roman"/>
              <a:cs typeface="Times New Roman"/>
            </a:endParaRPr>
          </a:p>
          <a:p>
            <a:pPr marL="252729" indent="-240665">
              <a:lnSpc>
                <a:spcPct val="100000"/>
              </a:lnSpc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spc="-45" dirty="0">
                <a:latin typeface="Times New Roman"/>
                <a:cs typeface="Times New Roman"/>
              </a:rPr>
              <a:t>Rotates </a:t>
            </a:r>
            <a:r>
              <a:rPr sz="2400" spc="50" dirty="0">
                <a:latin typeface="Times New Roman"/>
                <a:cs typeface="Times New Roman"/>
              </a:rPr>
              <a:t>in </a:t>
            </a:r>
            <a:r>
              <a:rPr sz="2400" spc="35" dirty="0">
                <a:latin typeface="Times New Roman"/>
                <a:cs typeface="Times New Roman"/>
              </a:rPr>
              <a:t>both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directions</a:t>
            </a:r>
            <a:endParaRPr sz="2400">
              <a:latin typeface="Times New Roman"/>
              <a:cs typeface="Times New Roman"/>
            </a:endParaRPr>
          </a:p>
          <a:p>
            <a:pPr marL="252729" indent="-240665">
              <a:lnSpc>
                <a:spcPct val="100000"/>
              </a:lnSpc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spc="-30" dirty="0">
                <a:latin typeface="Times New Roman"/>
                <a:cs typeface="Times New Roman"/>
              </a:rPr>
              <a:t>Records </a:t>
            </a:r>
            <a:r>
              <a:rPr sz="2400" spc="40" dirty="0">
                <a:latin typeface="Times New Roman"/>
                <a:cs typeface="Times New Roman"/>
              </a:rPr>
              <a:t>net </a:t>
            </a:r>
            <a:r>
              <a:rPr sz="2400" spc="45" dirty="0">
                <a:latin typeface="Times New Roman"/>
                <a:cs typeface="Times New Roman"/>
              </a:rPr>
              <a:t>power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consumed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44500" y="632206"/>
            <a:ext cx="462788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Technical </a:t>
            </a:r>
            <a:r>
              <a:rPr sz="3200" spc="-5" dirty="0"/>
              <a:t>characteristics of the</a:t>
            </a:r>
            <a:r>
              <a:rPr sz="3200" spc="-75" dirty="0"/>
              <a:t> </a:t>
            </a:r>
            <a:r>
              <a:rPr sz="3200" spc="-5" dirty="0"/>
              <a:t>meter</a:t>
            </a:r>
            <a:endParaRPr sz="3200"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12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535940" y="1206216"/>
            <a:ext cx="1927860" cy="97663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527685" indent="-515620">
              <a:lnSpc>
                <a:spcPct val="100000"/>
              </a:lnSpc>
              <a:spcBef>
                <a:spcPts val="720"/>
              </a:spcBef>
              <a:buClr>
                <a:srgbClr val="0AD0D9"/>
              </a:buClr>
              <a:buSzPct val="94230"/>
              <a:buAutoNum type="arabicPeriod"/>
              <a:tabLst>
                <a:tab pos="527685" algn="l"/>
                <a:tab pos="528320" algn="l"/>
              </a:tabLst>
            </a:pPr>
            <a:r>
              <a:rPr sz="2600" spc="-5" dirty="0">
                <a:latin typeface="Times New Roman"/>
                <a:cs typeface="Times New Roman"/>
              </a:rPr>
              <a:t>Enclosure</a:t>
            </a:r>
            <a:r>
              <a:rPr sz="2600" spc="-195" dirty="0">
                <a:latin typeface="Times New Roman"/>
                <a:cs typeface="Times New Roman"/>
              </a:rPr>
              <a:t>:</a:t>
            </a:r>
            <a:endParaRPr sz="2600">
              <a:latin typeface="Times New Roman"/>
              <a:cs typeface="Times New Roman"/>
            </a:endParaRPr>
          </a:p>
          <a:p>
            <a:pPr marL="527685" indent="-51562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AutoNum type="arabicPeriod"/>
              <a:tabLst>
                <a:tab pos="527685" algn="l"/>
                <a:tab pos="528320" algn="l"/>
              </a:tabLst>
            </a:pPr>
            <a:r>
              <a:rPr sz="2600" spc="-35" dirty="0">
                <a:latin typeface="Times New Roman"/>
                <a:cs typeface="Times New Roman"/>
              </a:rPr>
              <a:t>Display: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27019" y="1206216"/>
            <a:ext cx="5282565" cy="97663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2600" spc="45" dirty="0">
                <a:latin typeface="Times New Roman"/>
                <a:cs typeface="Times New Roman"/>
              </a:rPr>
              <a:t>engineering</a:t>
            </a:r>
            <a:r>
              <a:rPr sz="2600" spc="-65" dirty="0">
                <a:latin typeface="Times New Roman"/>
                <a:cs typeface="Times New Roman"/>
              </a:rPr>
              <a:t> </a:t>
            </a:r>
            <a:r>
              <a:rPr sz="2600" spc="10" dirty="0">
                <a:latin typeface="Times New Roman"/>
                <a:cs typeface="Times New Roman"/>
              </a:rPr>
              <a:t>plastic</a:t>
            </a:r>
            <a:endParaRPr sz="2600">
              <a:latin typeface="Times New Roman"/>
              <a:cs typeface="Times New Roman"/>
            </a:endParaRPr>
          </a:p>
          <a:p>
            <a:pPr marL="45720">
              <a:lnSpc>
                <a:spcPct val="100000"/>
              </a:lnSpc>
              <a:spcBef>
                <a:spcPts val="625"/>
              </a:spcBef>
              <a:tabLst>
                <a:tab pos="1158240" algn="l"/>
                <a:tab pos="1910080" algn="l"/>
                <a:tab pos="3068320" algn="l"/>
                <a:tab pos="3955415" algn="l"/>
                <a:tab pos="4767580" algn="l"/>
              </a:tabLst>
            </a:pPr>
            <a:r>
              <a:rPr sz="2600" spc="15" dirty="0">
                <a:latin typeface="Times New Roman"/>
                <a:cs typeface="Times New Roman"/>
              </a:rPr>
              <a:t>back</a:t>
            </a:r>
            <a:r>
              <a:rPr sz="2600" spc="-10" dirty="0">
                <a:latin typeface="Times New Roman"/>
                <a:cs typeface="Times New Roman"/>
              </a:rPr>
              <a:t>l</a:t>
            </a:r>
            <a:r>
              <a:rPr sz="2600" spc="10" dirty="0">
                <a:latin typeface="Times New Roman"/>
                <a:cs typeface="Times New Roman"/>
              </a:rPr>
              <a:t>it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-355" dirty="0">
                <a:latin typeface="Times New Roman"/>
                <a:cs typeface="Times New Roman"/>
              </a:rPr>
              <a:t>L</a:t>
            </a:r>
            <a:r>
              <a:rPr sz="2600" spc="-345" dirty="0">
                <a:latin typeface="Times New Roman"/>
                <a:cs typeface="Times New Roman"/>
              </a:rPr>
              <a:t>E</a:t>
            </a:r>
            <a:r>
              <a:rPr sz="2600" spc="-35" dirty="0">
                <a:latin typeface="Times New Roman"/>
                <a:cs typeface="Times New Roman"/>
              </a:rPr>
              <a:t>D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40" dirty="0">
                <a:latin typeface="Times New Roman"/>
                <a:cs typeface="Times New Roman"/>
              </a:rPr>
              <a:t>d</a:t>
            </a:r>
            <a:r>
              <a:rPr sz="2600" spc="-5" dirty="0">
                <a:latin typeface="Times New Roman"/>
                <a:cs typeface="Times New Roman"/>
              </a:rPr>
              <a:t>isplay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70" dirty="0">
                <a:latin typeface="Times New Roman"/>
                <a:cs typeface="Times New Roman"/>
              </a:rPr>
              <a:t>la</a:t>
            </a:r>
            <a:r>
              <a:rPr sz="2600" spc="55" dirty="0">
                <a:latin typeface="Times New Roman"/>
                <a:cs typeface="Times New Roman"/>
              </a:rPr>
              <a:t>r</a:t>
            </a:r>
            <a:r>
              <a:rPr sz="2600" spc="-10" dirty="0">
                <a:latin typeface="Times New Roman"/>
                <a:cs typeface="Times New Roman"/>
              </a:rPr>
              <a:t>ge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40" dirty="0">
                <a:latin typeface="Times New Roman"/>
                <a:cs typeface="Times New Roman"/>
              </a:rPr>
              <a:t>d</a:t>
            </a:r>
            <a:r>
              <a:rPr sz="2600" dirty="0">
                <a:latin typeface="Times New Roman"/>
                <a:cs typeface="Times New Roman"/>
              </a:rPr>
              <a:t>igit	</a:t>
            </a:r>
            <a:r>
              <a:rPr sz="2600" spc="-20" dirty="0">
                <a:latin typeface="Times New Roman"/>
                <a:cs typeface="Times New Roman"/>
              </a:rPr>
              <a:t>si</a:t>
            </a:r>
            <a:r>
              <a:rPr sz="2600" spc="-50" dirty="0">
                <a:latin typeface="Times New Roman"/>
                <a:cs typeface="Times New Roman"/>
              </a:rPr>
              <a:t>z</a:t>
            </a:r>
            <a:r>
              <a:rPr sz="2600" spc="-15" dirty="0">
                <a:latin typeface="Times New Roman"/>
                <a:cs typeface="Times New Roman"/>
              </a:rPr>
              <a:t>e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5940" y="2077948"/>
            <a:ext cx="7922260" cy="97663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2789555">
              <a:lnSpc>
                <a:spcPct val="100000"/>
              </a:lnSpc>
              <a:spcBef>
                <a:spcPts val="720"/>
              </a:spcBef>
            </a:pPr>
            <a:r>
              <a:rPr sz="2600" spc="100" dirty="0">
                <a:latin typeface="Times New Roman"/>
                <a:cs typeface="Times New Roman"/>
              </a:rPr>
              <a:t>10mm </a:t>
            </a:r>
            <a:r>
              <a:rPr sz="2600" spc="-30" dirty="0">
                <a:latin typeface="Times New Roman"/>
                <a:cs typeface="Times New Roman"/>
              </a:rPr>
              <a:t>by</a:t>
            </a:r>
            <a:r>
              <a:rPr sz="2600" spc="-220" dirty="0">
                <a:latin typeface="Times New Roman"/>
                <a:cs typeface="Times New Roman"/>
              </a:rPr>
              <a:t> </a:t>
            </a:r>
            <a:r>
              <a:rPr sz="2600" spc="90" dirty="0">
                <a:latin typeface="Times New Roman"/>
                <a:cs typeface="Times New Roman"/>
              </a:rPr>
              <a:t>5mm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  <a:tabLst>
                <a:tab pos="527685" algn="l"/>
                <a:tab pos="2966720" algn="l"/>
              </a:tabLst>
            </a:pPr>
            <a:r>
              <a:rPr sz="2450" spc="10" dirty="0">
                <a:solidFill>
                  <a:srgbClr val="0AD0D9"/>
                </a:solidFill>
                <a:latin typeface="Times New Roman"/>
                <a:cs typeface="Times New Roman"/>
              </a:rPr>
              <a:t>3.	</a:t>
            </a:r>
            <a:r>
              <a:rPr sz="2600" spc="5" dirty="0">
                <a:latin typeface="Times New Roman"/>
                <a:cs typeface="Times New Roman"/>
              </a:rPr>
              <a:t>Protection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5" dirty="0">
                <a:latin typeface="Times New Roman"/>
                <a:cs typeface="Times New Roman"/>
              </a:rPr>
              <a:t>index:</a:t>
            </a:r>
            <a:r>
              <a:rPr sz="2600" spc="5">
                <a:latin typeface="Times New Roman"/>
                <a:cs typeface="Times New Roman"/>
              </a:rPr>
              <a:t>	</a:t>
            </a:r>
            <a:r>
              <a:rPr sz="2600" spc="-5" smtClean="0">
                <a:latin typeface="Times New Roman"/>
                <a:cs typeface="Times New Roman"/>
              </a:rPr>
              <a:t>IP51</a:t>
            </a:r>
            <a:r>
              <a:rPr lang="en-IN" sz="2600" spc="-5" dirty="0" smtClean="0">
                <a:latin typeface="Times New Roman"/>
                <a:cs typeface="Times New Roman"/>
              </a:rPr>
              <a:t>(Ingress protection)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5940" y="3028670"/>
            <a:ext cx="1537970" cy="977265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527685" indent="-515620">
              <a:lnSpc>
                <a:spcPct val="100000"/>
              </a:lnSpc>
              <a:spcBef>
                <a:spcPts val="725"/>
              </a:spcBef>
              <a:buClr>
                <a:srgbClr val="0AD0D9"/>
              </a:buClr>
              <a:buSzPct val="94230"/>
              <a:buAutoNum type="arabicPeriod" startAt="4"/>
              <a:tabLst>
                <a:tab pos="527685" algn="l"/>
                <a:tab pos="528320" algn="l"/>
              </a:tabLst>
            </a:pPr>
            <a:r>
              <a:rPr sz="2600" spc="-50" dirty="0">
                <a:latin typeface="Times New Roman"/>
                <a:cs typeface="Times New Roman"/>
              </a:rPr>
              <a:t>Syste</a:t>
            </a:r>
            <a:r>
              <a:rPr sz="2600" spc="-100" dirty="0">
                <a:latin typeface="Times New Roman"/>
                <a:cs typeface="Times New Roman"/>
              </a:rPr>
              <a:t>m</a:t>
            </a:r>
            <a:r>
              <a:rPr sz="2600" spc="-195" dirty="0">
                <a:latin typeface="Times New Roman"/>
                <a:cs typeface="Times New Roman"/>
              </a:rPr>
              <a:t>:</a:t>
            </a:r>
            <a:endParaRPr sz="2600">
              <a:latin typeface="Times New Roman"/>
              <a:cs typeface="Times New Roman"/>
            </a:endParaRPr>
          </a:p>
          <a:p>
            <a:pPr marL="527685" indent="-51562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AutoNum type="arabicPeriod" startAt="4"/>
              <a:tabLst>
                <a:tab pos="527685" algn="l"/>
                <a:tab pos="528320" algn="l"/>
              </a:tabLst>
            </a:pPr>
            <a:r>
              <a:rPr sz="2600" spc="5" dirty="0">
                <a:latin typeface="Times New Roman"/>
                <a:cs typeface="Times New Roman"/>
              </a:rPr>
              <a:t>Inputs: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343783" y="3028670"/>
            <a:ext cx="4216400" cy="192786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sz="2600" spc="35" dirty="0">
                <a:latin typeface="Times New Roman"/>
                <a:cs typeface="Times New Roman"/>
              </a:rPr>
              <a:t>ac </a:t>
            </a:r>
            <a:r>
              <a:rPr sz="2600" spc="114" dirty="0">
                <a:latin typeface="Times New Roman"/>
                <a:cs typeface="Times New Roman"/>
              </a:rPr>
              <a:t>3ph </a:t>
            </a:r>
            <a:r>
              <a:rPr sz="2600" spc="135" dirty="0">
                <a:latin typeface="Times New Roman"/>
                <a:cs typeface="Times New Roman"/>
              </a:rPr>
              <a:t>4</a:t>
            </a:r>
            <a:r>
              <a:rPr sz="2600" spc="-195" dirty="0">
                <a:latin typeface="Times New Roman"/>
                <a:cs typeface="Times New Roman"/>
              </a:rPr>
              <a:t> </a:t>
            </a:r>
            <a:r>
              <a:rPr sz="2600" spc="50" dirty="0">
                <a:latin typeface="Times New Roman"/>
                <a:cs typeface="Times New Roman"/>
              </a:rPr>
              <a:t>wire</a:t>
            </a:r>
            <a:endParaRPr sz="2600">
              <a:latin typeface="Times New Roman"/>
              <a:cs typeface="Times New Roman"/>
            </a:endParaRPr>
          </a:p>
          <a:p>
            <a:pPr marL="120650" marR="5080" indent="-17145">
              <a:lnSpc>
                <a:spcPct val="120000"/>
              </a:lnSpc>
            </a:pPr>
            <a:r>
              <a:rPr sz="2600" spc="45" dirty="0">
                <a:latin typeface="Times New Roman"/>
                <a:cs typeface="Times New Roman"/>
              </a:rPr>
              <a:t>starting </a:t>
            </a:r>
            <a:r>
              <a:rPr sz="2600" spc="10" dirty="0">
                <a:latin typeface="Times New Roman"/>
                <a:cs typeface="Times New Roman"/>
              </a:rPr>
              <a:t>currents:0.2%of </a:t>
            </a:r>
            <a:r>
              <a:rPr sz="2600" spc="-25" dirty="0">
                <a:latin typeface="Times New Roman"/>
                <a:cs typeface="Times New Roman"/>
              </a:rPr>
              <a:t>Ib  </a:t>
            </a:r>
            <a:r>
              <a:rPr sz="2600" spc="60" dirty="0">
                <a:latin typeface="Times New Roman"/>
                <a:cs typeface="Times New Roman"/>
              </a:rPr>
              <a:t>rated </a:t>
            </a:r>
            <a:r>
              <a:rPr sz="2600" spc="-25" dirty="0">
                <a:latin typeface="Times New Roman"/>
                <a:cs typeface="Times New Roman"/>
              </a:rPr>
              <a:t>voltage: </a:t>
            </a:r>
            <a:r>
              <a:rPr sz="2600" spc="-65" dirty="0">
                <a:latin typeface="Times New Roman"/>
                <a:cs typeface="Times New Roman"/>
              </a:rPr>
              <a:t>3</a:t>
            </a:r>
            <a:r>
              <a:rPr sz="2600" spc="-65" dirty="0">
                <a:latin typeface="Lucida Sans Unicode"/>
                <a:cs typeface="Lucida Sans Unicode"/>
              </a:rPr>
              <a:t>×</a:t>
            </a:r>
            <a:r>
              <a:rPr sz="2600" spc="-65" dirty="0">
                <a:latin typeface="Times New Roman"/>
                <a:cs typeface="Times New Roman"/>
              </a:rPr>
              <a:t>240 </a:t>
            </a:r>
            <a:r>
              <a:rPr sz="2600" spc="-25" dirty="0">
                <a:latin typeface="Times New Roman"/>
                <a:cs typeface="Times New Roman"/>
              </a:rPr>
              <a:t>volts  </a:t>
            </a:r>
            <a:r>
              <a:rPr sz="2600" spc="90" dirty="0">
                <a:latin typeface="Times New Roman"/>
                <a:cs typeface="Times New Roman"/>
              </a:rPr>
              <a:t>current rating:10-60</a:t>
            </a:r>
            <a:r>
              <a:rPr sz="2600" spc="-240" dirty="0">
                <a:latin typeface="Times New Roman"/>
                <a:cs typeface="Times New Roman"/>
              </a:rPr>
              <a:t> </a:t>
            </a:r>
            <a:r>
              <a:rPr sz="2600" spc="40" dirty="0">
                <a:latin typeface="Times New Roman"/>
                <a:cs typeface="Times New Roman"/>
              </a:rPr>
              <a:t>amperes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5940" y="4930483"/>
            <a:ext cx="5797550" cy="97790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R="55244" algn="r">
              <a:lnSpc>
                <a:spcPct val="100000"/>
              </a:lnSpc>
              <a:spcBef>
                <a:spcPts val="725"/>
              </a:spcBef>
            </a:pPr>
            <a:r>
              <a:rPr sz="2600" spc="35" dirty="0">
                <a:latin typeface="Times New Roman"/>
                <a:cs typeface="Times New Roman"/>
              </a:rPr>
              <a:t>frequency</a:t>
            </a:r>
            <a:r>
              <a:rPr sz="2600" spc="-114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Times New Roman"/>
                <a:cs typeface="Times New Roman"/>
              </a:rPr>
              <a:t>50hz</a:t>
            </a:r>
            <a:r>
              <a:rPr sz="2600" spc="-20" dirty="0">
                <a:latin typeface="Lucida Sans Unicode"/>
                <a:cs typeface="Lucida Sans Unicode"/>
              </a:rPr>
              <a:t>±</a:t>
            </a:r>
            <a:r>
              <a:rPr sz="2600" spc="-20" dirty="0">
                <a:latin typeface="Times New Roman"/>
                <a:cs typeface="Times New Roman"/>
              </a:rPr>
              <a:t>5hz</a:t>
            </a:r>
            <a:endParaRPr sz="26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630"/>
              </a:spcBef>
              <a:tabLst>
                <a:tab pos="572770" algn="l"/>
              </a:tabLst>
            </a:pPr>
            <a:r>
              <a:rPr sz="2600" spc="5" dirty="0">
                <a:solidFill>
                  <a:srgbClr val="58C1E0"/>
                </a:solidFill>
                <a:latin typeface="Times New Roman"/>
                <a:cs typeface="Times New Roman"/>
              </a:rPr>
              <a:t>6.	</a:t>
            </a:r>
            <a:r>
              <a:rPr sz="2600" spc="50" dirty="0">
                <a:latin typeface="Times New Roman"/>
                <a:cs typeface="Times New Roman"/>
              </a:rPr>
              <a:t>power </a:t>
            </a:r>
            <a:r>
              <a:rPr sz="2600" spc="-5" dirty="0">
                <a:latin typeface="Times New Roman"/>
                <a:cs typeface="Times New Roman"/>
              </a:rPr>
              <a:t>factor: </a:t>
            </a:r>
            <a:r>
              <a:rPr sz="2600" spc="30" dirty="0">
                <a:latin typeface="Times New Roman"/>
                <a:cs typeface="Times New Roman"/>
              </a:rPr>
              <a:t>zero </a:t>
            </a:r>
            <a:r>
              <a:rPr sz="2600" spc="75" dirty="0">
                <a:latin typeface="Times New Roman"/>
                <a:cs typeface="Times New Roman"/>
              </a:rPr>
              <a:t>lag-unity-zero</a:t>
            </a:r>
            <a:r>
              <a:rPr sz="2600" spc="-195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Times New Roman"/>
                <a:cs typeface="Times New Roman"/>
              </a:rPr>
              <a:t>lead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23748" y="876046"/>
            <a:ext cx="33661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000000"/>
                </a:solidFill>
              </a:rPr>
              <a:t>Benefits of net</a:t>
            </a:r>
            <a:r>
              <a:rPr sz="3600" spc="-90" dirty="0">
                <a:solidFill>
                  <a:srgbClr val="000000"/>
                </a:solidFill>
              </a:rPr>
              <a:t> </a:t>
            </a:r>
            <a:r>
              <a:rPr sz="3600" dirty="0">
                <a:solidFill>
                  <a:srgbClr val="000000"/>
                </a:solidFill>
              </a:rPr>
              <a:t>metering</a:t>
            </a:r>
            <a:endParaRPr sz="360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13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459740" y="1598339"/>
            <a:ext cx="7320915" cy="3739515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368935" indent="-356870">
              <a:lnSpc>
                <a:spcPct val="100000"/>
              </a:lnSpc>
              <a:spcBef>
                <a:spcPts val="680"/>
              </a:spcBef>
              <a:buClr>
                <a:srgbClr val="0AD0D9"/>
              </a:buClr>
              <a:buSzPct val="94230"/>
              <a:buFont typeface="Wingdings"/>
              <a:buChar char=""/>
              <a:tabLst>
                <a:tab pos="369570" algn="l"/>
              </a:tabLst>
            </a:pPr>
            <a:r>
              <a:rPr sz="2600" dirty="0">
                <a:latin typeface="Times New Roman"/>
                <a:cs typeface="Times New Roman"/>
              </a:rPr>
              <a:t>Financial </a:t>
            </a:r>
            <a:r>
              <a:rPr sz="2600" spc="15" dirty="0">
                <a:latin typeface="Times New Roman"/>
                <a:cs typeface="Times New Roman"/>
              </a:rPr>
              <a:t>Credit </a:t>
            </a:r>
            <a:r>
              <a:rPr sz="2600" spc="30" dirty="0">
                <a:latin typeface="Times New Roman"/>
                <a:cs typeface="Times New Roman"/>
              </a:rPr>
              <a:t>for </a:t>
            </a:r>
            <a:r>
              <a:rPr sz="2600" spc="-5" dirty="0">
                <a:latin typeface="Times New Roman"/>
                <a:cs typeface="Times New Roman"/>
              </a:rPr>
              <a:t>Extra </a:t>
            </a:r>
            <a:r>
              <a:rPr sz="2600" spc="-20" dirty="0">
                <a:latin typeface="Times New Roman"/>
                <a:cs typeface="Times New Roman"/>
              </a:rPr>
              <a:t>Solar </a:t>
            </a:r>
            <a:r>
              <a:rPr sz="2600" dirty="0">
                <a:latin typeface="Times New Roman"/>
                <a:cs typeface="Times New Roman"/>
              </a:rPr>
              <a:t>Power</a:t>
            </a:r>
            <a:r>
              <a:rPr sz="2600" spc="-204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Times New Roman"/>
                <a:cs typeface="Times New Roman"/>
              </a:rPr>
              <a:t>Produced</a:t>
            </a:r>
            <a:endParaRPr sz="2600">
              <a:latin typeface="Times New Roman"/>
              <a:cs typeface="Times New Roman"/>
            </a:endParaRPr>
          </a:p>
          <a:p>
            <a:pPr marL="367665" indent="-355600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4230"/>
              <a:buFont typeface="Wingdings"/>
              <a:buChar char=""/>
              <a:tabLst>
                <a:tab pos="368300" algn="l"/>
              </a:tabLst>
            </a:pPr>
            <a:r>
              <a:rPr sz="2600" spc="-75" dirty="0">
                <a:latin typeface="Times New Roman"/>
                <a:cs typeface="Times New Roman"/>
              </a:rPr>
              <a:t>No </a:t>
            </a:r>
            <a:r>
              <a:rPr sz="2600" spc="-20" dirty="0">
                <a:latin typeface="Times New Roman"/>
                <a:cs typeface="Times New Roman"/>
              </a:rPr>
              <a:t>Battery </a:t>
            </a:r>
            <a:r>
              <a:rPr sz="2600" spc="-10" dirty="0">
                <a:latin typeface="Times New Roman"/>
                <a:cs typeface="Times New Roman"/>
              </a:rPr>
              <a:t>Storage </a:t>
            </a:r>
            <a:r>
              <a:rPr sz="2600" spc="-60" dirty="0">
                <a:latin typeface="Times New Roman"/>
                <a:cs typeface="Times New Roman"/>
              </a:rPr>
              <a:t>System</a:t>
            </a:r>
            <a:r>
              <a:rPr sz="2600" spc="40" dirty="0">
                <a:latin typeface="Times New Roman"/>
                <a:cs typeface="Times New Roman"/>
              </a:rPr>
              <a:t> </a:t>
            </a:r>
            <a:r>
              <a:rPr sz="2600" spc="-10" dirty="0">
                <a:latin typeface="Times New Roman"/>
                <a:cs typeface="Times New Roman"/>
              </a:rPr>
              <a:t>Needed</a:t>
            </a:r>
            <a:endParaRPr sz="2600">
              <a:latin typeface="Times New Roman"/>
              <a:cs typeface="Times New Roman"/>
            </a:endParaRPr>
          </a:p>
          <a:p>
            <a:pPr marL="286385" marR="163830" indent="-274320">
              <a:lnSpc>
                <a:spcPct val="100000"/>
              </a:lnSpc>
              <a:spcBef>
                <a:spcPts val="620"/>
              </a:spcBef>
              <a:buClr>
                <a:srgbClr val="0AD0D9"/>
              </a:buClr>
              <a:buSzPct val="94230"/>
              <a:buFont typeface="Wingdings"/>
              <a:buChar char=""/>
              <a:tabLst>
                <a:tab pos="368300" algn="l"/>
              </a:tabLst>
            </a:pPr>
            <a:r>
              <a:rPr dirty="0"/>
              <a:t>	</a:t>
            </a:r>
            <a:r>
              <a:rPr sz="2600" spc="-75" dirty="0">
                <a:latin typeface="Times New Roman"/>
                <a:cs typeface="Times New Roman"/>
              </a:rPr>
              <a:t>No </a:t>
            </a:r>
            <a:r>
              <a:rPr sz="2600" spc="-5" dirty="0">
                <a:latin typeface="Times New Roman"/>
                <a:cs typeface="Times New Roman"/>
              </a:rPr>
              <a:t>Backup </a:t>
            </a:r>
            <a:r>
              <a:rPr sz="2600" spc="40" dirty="0">
                <a:latin typeface="Times New Roman"/>
                <a:cs typeface="Times New Roman"/>
              </a:rPr>
              <a:t>Generator </a:t>
            </a:r>
            <a:r>
              <a:rPr sz="2600" spc="25" dirty="0">
                <a:latin typeface="Times New Roman"/>
                <a:cs typeface="Times New Roman"/>
              </a:rPr>
              <a:t>for </a:t>
            </a:r>
            <a:r>
              <a:rPr sz="2600" spc="85" dirty="0">
                <a:latin typeface="Times New Roman"/>
                <a:cs typeface="Times New Roman"/>
              </a:rPr>
              <a:t>when </a:t>
            </a:r>
            <a:r>
              <a:rPr sz="2600" spc="-20" dirty="0">
                <a:latin typeface="Times New Roman"/>
                <a:cs typeface="Times New Roman"/>
              </a:rPr>
              <a:t>Solar </a:t>
            </a:r>
            <a:r>
              <a:rPr sz="2600" dirty="0">
                <a:latin typeface="Times New Roman"/>
                <a:cs typeface="Times New Roman"/>
              </a:rPr>
              <a:t>Power </a:t>
            </a:r>
            <a:r>
              <a:rPr sz="2600" spc="-40" dirty="0">
                <a:latin typeface="Times New Roman"/>
                <a:cs typeface="Times New Roman"/>
              </a:rPr>
              <a:t>is</a:t>
            </a:r>
            <a:r>
              <a:rPr sz="2600" spc="-270" dirty="0">
                <a:latin typeface="Times New Roman"/>
                <a:cs typeface="Times New Roman"/>
              </a:rPr>
              <a:t> </a:t>
            </a:r>
            <a:r>
              <a:rPr sz="2600" spc="-40" dirty="0">
                <a:latin typeface="Times New Roman"/>
                <a:cs typeface="Times New Roman"/>
              </a:rPr>
              <a:t>Not  </a:t>
            </a:r>
            <a:r>
              <a:rPr sz="2600" spc="-30" dirty="0">
                <a:latin typeface="Times New Roman"/>
                <a:cs typeface="Times New Roman"/>
              </a:rPr>
              <a:t>Available</a:t>
            </a:r>
            <a:endParaRPr sz="26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Wingdings"/>
              <a:buChar char=""/>
              <a:tabLst>
                <a:tab pos="287020" algn="l"/>
                <a:tab pos="1541145" algn="l"/>
                <a:tab pos="3032760" algn="l"/>
                <a:tab pos="4340225" algn="l"/>
              </a:tabLst>
            </a:pPr>
            <a:r>
              <a:rPr sz="2600" spc="-30" dirty="0">
                <a:latin typeface="Times New Roman"/>
                <a:cs typeface="Times New Roman"/>
              </a:rPr>
              <a:t>Reduces	</a:t>
            </a:r>
            <a:r>
              <a:rPr sz="2600" spc="5" dirty="0">
                <a:latin typeface="Times New Roman"/>
                <a:cs typeface="Times New Roman"/>
              </a:rPr>
              <a:t>electricity	</a:t>
            </a:r>
            <a:r>
              <a:rPr sz="2600" spc="-20" dirty="0">
                <a:latin typeface="Times New Roman"/>
                <a:cs typeface="Times New Roman"/>
              </a:rPr>
              <a:t>lost </a:t>
            </a:r>
            <a:r>
              <a:rPr sz="2600" spc="15" dirty="0">
                <a:latin typeface="Times New Roman"/>
                <a:cs typeface="Times New Roman"/>
              </a:rPr>
              <a:t>over	</a:t>
            </a:r>
            <a:r>
              <a:rPr sz="2600" spc="30" dirty="0">
                <a:latin typeface="Times New Roman"/>
                <a:cs typeface="Times New Roman"/>
              </a:rPr>
              <a:t>wires</a:t>
            </a:r>
            <a:endParaRPr sz="26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Wingdings"/>
              <a:buChar char=""/>
              <a:tabLst>
                <a:tab pos="287020" algn="l"/>
              </a:tabLst>
            </a:pPr>
            <a:r>
              <a:rPr sz="2600" spc="10" dirty="0">
                <a:latin typeface="Times New Roman"/>
                <a:cs typeface="Times New Roman"/>
              </a:rPr>
              <a:t>Pressure </a:t>
            </a:r>
            <a:r>
              <a:rPr sz="2600" spc="55" dirty="0">
                <a:latin typeface="Times New Roman"/>
                <a:cs typeface="Times New Roman"/>
              </a:rPr>
              <a:t>on </a:t>
            </a:r>
            <a:r>
              <a:rPr sz="2600" spc="50" dirty="0">
                <a:latin typeface="Times New Roman"/>
                <a:cs typeface="Times New Roman"/>
              </a:rPr>
              <a:t>the grid </a:t>
            </a:r>
            <a:r>
              <a:rPr sz="2600" spc="-40" dirty="0">
                <a:latin typeface="Times New Roman"/>
                <a:cs typeface="Times New Roman"/>
              </a:rPr>
              <a:t>is</a:t>
            </a:r>
            <a:r>
              <a:rPr sz="2600" spc="-280" dirty="0">
                <a:latin typeface="Times New Roman"/>
                <a:cs typeface="Times New Roman"/>
              </a:rPr>
              <a:t> </a:t>
            </a:r>
            <a:r>
              <a:rPr sz="2600" spc="55" dirty="0">
                <a:latin typeface="Times New Roman"/>
                <a:cs typeface="Times New Roman"/>
              </a:rPr>
              <a:t>reduced</a:t>
            </a:r>
            <a:endParaRPr sz="26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Wingdings"/>
              <a:buChar char=""/>
              <a:tabLst>
                <a:tab pos="287020" algn="l"/>
              </a:tabLst>
            </a:pPr>
            <a:r>
              <a:rPr sz="2600" spc="20" dirty="0">
                <a:latin typeface="Times New Roman"/>
                <a:cs typeface="Times New Roman"/>
              </a:rPr>
              <a:t>Environment </a:t>
            </a:r>
            <a:r>
              <a:rPr sz="2600" spc="25" dirty="0">
                <a:latin typeface="Times New Roman"/>
                <a:cs typeface="Times New Roman"/>
              </a:rPr>
              <a:t>pollution </a:t>
            </a:r>
            <a:r>
              <a:rPr sz="2600" spc="70" dirty="0">
                <a:latin typeface="Times New Roman"/>
                <a:cs typeface="Times New Roman"/>
              </a:rPr>
              <a:t>can </a:t>
            </a:r>
            <a:r>
              <a:rPr sz="2600" dirty="0">
                <a:latin typeface="Times New Roman"/>
                <a:cs typeface="Times New Roman"/>
              </a:rPr>
              <a:t>be</a:t>
            </a:r>
            <a:r>
              <a:rPr sz="2600" spc="-215" dirty="0">
                <a:latin typeface="Times New Roman"/>
                <a:cs typeface="Times New Roman"/>
              </a:rPr>
              <a:t> </a:t>
            </a:r>
            <a:r>
              <a:rPr sz="2600" spc="55" dirty="0">
                <a:latin typeface="Times New Roman"/>
                <a:cs typeface="Times New Roman"/>
              </a:rPr>
              <a:t>reduced</a:t>
            </a:r>
            <a:endParaRPr sz="26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Wingdings"/>
              <a:buChar char=""/>
              <a:tabLst>
                <a:tab pos="287020" algn="l"/>
              </a:tabLst>
            </a:pPr>
            <a:r>
              <a:rPr sz="2600" spc="-5" dirty="0">
                <a:latin typeface="Times New Roman"/>
                <a:cs typeface="Times New Roman"/>
              </a:rPr>
              <a:t>Awareness </a:t>
            </a:r>
            <a:r>
              <a:rPr sz="2600" spc="55" dirty="0">
                <a:latin typeface="Times New Roman"/>
                <a:cs typeface="Times New Roman"/>
              </a:rPr>
              <a:t>on power </a:t>
            </a:r>
            <a:r>
              <a:rPr sz="2600" spc="40" dirty="0">
                <a:latin typeface="Times New Roman"/>
                <a:cs typeface="Times New Roman"/>
              </a:rPr>
              <a:t>consumption </a:t>
            </a:r>
            <a:r>
              <a:rPr sz="2600" spc="5" dirty="0">
                <a:latin typeface="Times New Roman"/>
                <a:cs typeface="Times New Roman"/>
              </a:rPr>
              <a:t>will be</a:t>
            </a:r>
            <a:r>
              <a:rPr sz="2600" spc="-300" dirty="0">
                <a:latin typeface="Times New Roman"/>
                <a:cs typeface="Times New Roman"/>
              </a:rPr>
              <a:t> </a:t>
            </a:r>
            <a:r>
              <a:rPr sz="2600" spc="35" dirty="0">
                <a:latin typeface="Times New Roman"/>
                <a:cs typeface="Times New Roman"/>
              </a:rPr>
              <a:t>increased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limitations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14</a:t>
            </a:fld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70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</a:tabLst>
            </a:pPr>
            <a:r>
              <a:rPr spc="-30" dirty="0"/>
              <a:t>It </a:t>
            </a:r>
            <a:r>
              <a:rPr spc="40" dirty="0"/>
              <a:t>has </a:t>
            </a:r>
            <a:r>
              <a:rPr dirty="0"/>
              <a:t>very </a:t>
            </a:r>
            <a:r>
              <a:rPr spc="-45" dirty="0"/>
              <a:t>less</a:t>
            </a:r>
            <a:r>
              <a:rPr spc="-50" dirty="0"/>
              <a:t> </a:t>
            </a:r>
            <a:r>
              <a:rPr spc="40" dirty="0"/>
              <a:t>drawbacks</a:t>
            </a:r>
          </a:p>
          <a:p>
            <a:pPr marL="287020" indent="-274320">
              <a:lnSpc>
                <a:spcPct val="100000"/>
              </a:lnSpc>
              <a:spcBef>
                <a:spcPts val="675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</a:tabLst>
            </a:pPr>
            <a:r>
              <a:rPr spc="-20" dirty="0"/>
              <a:t>Requires </a:t>
            </a:r>
            <a:r>
              <a:rPr spc="25" dirty="0"/>
              <a:t>installation </a:t>
            </a:r>
            <a:r>
              <a:rPr spc="-45" dirty="0"/>
              <a:t>of </a:t>
            </a:r>
            <a:r>
              <a:rPr spc="30" dirty="0"/>
              <a:t>additional</a:t>
            </a:r>
            <a:r>
              <a:rPr spc="105" dirty="0"/>
              <a:t> </a:t>
            </a:r>
            <a:r>
              <a:rPr spc="50" dirty="0"/>
              <a:t>equipment</a:t>
            </a:r>
          </a:p>
          <a:p>
            <a:pPr marL="286385" marR="108585" indent="-274320">
              <a:lnSpc>
                <a:spcPct val="100000"/>
              </a:lnSpc>
              <a:spcBef>
                <a:spcPts val="670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</a:tabLst>
            </a:pPr>
            <a:r>
              <a:rPr spc="-10" dirty="0"/>
              <a:t>Additional </a:t>
            </a:r>
            <a:r>
              <a:rPr spc="40" dirty="0"/>
              <a:t>precautions </a:t>
            </a:r>
            <a:r>
              <a:rPr dirty="0"/>
              <a:t>to be </a:t>
            </a:r>
            <a:r>
              <a:rPr spc="45" dirty="0"/>
              <a:t>taken </a:t>
            </a:r>
            <a:r>
              <a:rPr spc="60" dirty="0"/>
              <a:t>in </a:t>
            </a:r>
            <a:r>
              <a:rPr spc="40" dirty="0"/>
              <a:t>operation</a:t>
            </a:r>
            <a:r>
              <a:rPr spc="-100" dirty="0"/>
              <a:t> </a:t>
            </a:r>
            <a:r>
              <a:rPr spc="85" dirty="0"/>
              <a:t>and  </a:t>
            </a:r>
            <a:r>
              <a:rPr spc="50" dirty="0"/>
              <a:t>maintenance </a:t>
            </a:r>
            <a:r>
              <a:rPr spc="-45" dirty="0"/>
              <a:t>of</a:t>
            </a:r>
            <a:r>
              <a:rPr spc="-65" dirty="0"/>
              <a:t> </a:t>
            </a:r>
            <a:r>
              <a:rPr spc="-25" dirty="0"/>
              <a:t>system</a:t>
            </a:r>
          </a:p>
          <a:p>
            <a:pPr marL="286385" marR="5080" indent="-274320">
              <a:lnSpc>
                <a:spcPct val="100000"/>
              </a:lnSpc>
              <a:spcBef>
                <a:spcPts val="675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</a:tabLst>
            </a:pPr>
            <a:r>
              <a:rPr spc="-55" dirty="0"/>
              <a:t>Cost </a:t>
            </a:r>
            <a:r>
              <a:rPr spc="-45" dirty="0"/>
              <a:t>of </a:t>
            </a:r>
            <a:r>
              <a:rPr spc="50" dirty="0"/>
              <a:t>net </a:t>
            </a:r>
            <a:r>
              <a:rPr spc="45" dirty="0"/>
              <a:t>metering </a:t>
            </a:r>
            <a:r>
              <a:rPr spc="50" dirty="0"/>
              <a:t>equipment </a:t>
            </a:r>
            <a:r>
              <a:rPr spc="-45" dirty="0"/>
              <a:t>is </a:t>
            </a:r>
            <a:r>
              <a:rPr dirty="0"/>
              <a:t>to be </a:t>
            </a:r>
            <a:r>
              <a:rPr spc="55" dirty="0"/>
              <a:t>bared </a:t>
            </a:r>
            <a:r>
              <a:rPr spc="-35" dirty="0"/>
              <a:t>by</a:t>
            </a:r>
            <a:r>
              <a:rPr spc="-155" dirty="0"/>
              <a:t> </a:t>
            </a:r>
            <a:r>
              <a:rPr spc="50" dirty="0"/>
              <a:t>the  </a:t>
            </a:r>
            <a:r>
              <a:rPr spc="35" dirty="0"/>
              <a:t>consumers</a:t>
            </a:r>
            <a:r>
              <a:rPr spc="20" dirty="0"/>
              <a:t> </a:t>
            </a:r>
            <a:r>
              <a:rPr spc="-5" dirty="0"/>
              <a:t>themselves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7548" y="952246"/>
            <a:ext cx="30505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Net </a:t>
            </a:r>
            <a:r>
              <a:rPr sz="3600" dirty="0"/>
              <a:t>metering </a:t>
            </a:r>
            <a:r>
              <a:rPr sz="3600" spc="-5" dirty="0"/>
              <a:t>in</a:t>
            </a:r>
            <a:r>
              <a:rPr sz="3600" spc="-85" dirty="0"/>
              <a:t> </a:t>
            </a:r>
            <a:r>
              <a:rPr sz="3600" dirty="0"/>
              <a:t>India</a:t>
            </a:r>
            <a:endParaRPr sz="36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15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845221"/>
            <a:ext cx="7981315" cy="4755789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25"/>
              </a:spcBef>
              <a:buClr>
                <a:srgbClr val="0A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5" dirty="0">
                <a:latin typeface="Times New Roman"/>
                <a:cs typeface="Times New Roman"/>
              </a:rPr>
              <a:t>Started </a:t>
            </a:r>
            <a:r>
              <a:rPr sz="2600" spc="60" dirty="0">
                <a:latin typeface="Times New Roman"/>
                <a:cs typeface="Times New Roman"/>
              </a:rPr>
              <a:t>in</a:t>
            </a:r>
            <a:r>
              <a:rPr sz="2600" spc="-55" dirty="0">
                <a:latin typeface="Times New Roman"/>
                <a:cs typeface="Times New Roman"/>
              </a:rPr>
              <a:t> </a:t>
            </a:r>
            <a:r>
              <a:rPr sz="2600" spc="130" dirty="0">
                <a:latin typeface="Times New Roman"/>
                <a:cs typeface="Times New Roman"/>
              </a:rPr>
              <a:t>2009</a:t>
            </a:r>
            <a:endParaRPr sz="2600">
              <a:latin typeface="Times New Roman"/>
              <a:cs typeface="Times New Roman"/>
            </a:endParaRPr>
          </a:p>
          <a:p>
            <a:pPr marL="286385" marR="5080" indent="-274320">
              <a:lnSpc>
                <a:spcPct val="100000"/>
              </a:lnSpc>
              <a:spcBef>
                <a:spcPts val="630"/>
              </a:spcBef>
              <a:buClr>
                <a:srgbClr val="0A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200">
                <a:latin typeface="Times New Roman"/>
                <a:cs typeface="Times New Roman"/>
              </a:rPr>
              <a:t>MNRE </a:t>
            </a:r>
            <a:r>
              <a:rPr lang="en-US" sz="2600" spc="-200" dirty="0" smtClean="0">
                <a:latin typeface="Times New Roman"/>
                <a:cs typeface="Times New Roman"/>
              </a:rPr>
              <a:t> (</a:t>
            </a:r>
            <a:r>
              <a:rPr lang="en-IN" sz="2800" dirty="0" smtClean="0"/>
              <a:t>Ministry of New and Renewable Energy  India) </a:t>
            </a:r>
            <a:r>
              <a:rPr sz="2600" spc="-40" smtClean="0">
                <a:latin typeface="Times New Roman"/>
                <a:cs typeface="Times New Roman"/>
              </a:rPr>
              <a:t>is </a:t>
            </a:r>
            <a:r>
              <a:rPr sz="2600" spc="60" dirty="0">
                <a:latin typeface="Times New Roman"/>
                <a:cs typeface="Times New Roman"/>
              </a:rPr>
              <a:t>undertaking </a:t>
            </a:r>
            <a:r>
              <a:rPr sz="2600" spc="-10" dirty="0">
                <a:latin typeface="Times New Roman"/>
                <a:cs typeface="Times New Roman"/>
              </a:rPr>
              <a:t>this. </a:t>
            </a:r>
            <a:r>
              <a:rPr sz="2600" spc="-65" dirty="0">
                <a:latin typeface="Times New Roman"/>
                <a:cs typeface="Times New Roman"/>
              </a:rPr>
              <a:t>Govt. </a:t>
            </a:r>
            <a:r>
              <a:rPr sz="2600" spc="-40" dirty="0">
                <a:latin typeface="Times New Roman"/>
                <a:cs typeface="Times New Roman"/>
              </a:rPr>
              <a:t>is </a:t>
            </a:r>
            <a:r>
              <a:rPr sz="2600" spc="20" dirty="0">
                <a:latin typeface="Times New Roman"/>
                <a:cs typeface="Times New Roman"/>
              </a:rPr>
              <a:t>facilitating </a:t>
            </a:r>
            <a:r>
              <a:rPr sz="2600" spc="-10" dirty="0">
                <a:latin typeface="Times New Roman"/>
                <a:cs typeface="Times New Roman"/>
              </a:rPr>
              <a:t>30% </a:t>
            </a:r>
            <a:r>
              <a:rPr sz="2600" spc="-40" dirty="0">
                <a:latin typeface="Times New Roman"/>
                <a:cs typeface="Times New Roman"/>
              </a:rPr>
              <a:t>of </a:t>
            </a:r>
            <a:r>
              <a:rPr sz="2600" spc="50" dirty="0">
                <a:latin typeface="Times New Roman"/>
                <a:cs typeface="Times New Roman"/>
              </a:rPr>
              <a:t>the  </a:t>
            </a:r>
            <a:r>
              <a:rPr sz="2600" spc="15" dirty="0">
                <a:latin typeface="Times New Roman"/>
                <a:cs typeface="Times New Roman"/>
              </a:rPr>
              <a:t>total </a:t>
            </a:r>
            <a:r>
              <a:rPr sz="2600" spc="10" dirty="0">
                <a:latin typeface="Times New Roman"/>
                <a:cs typeface="Times New Roman"/>
              </a:rPr>
              <a:t>money </a:t>
            </a:r>
            <a:r>
              <a:rPr sz="2600" dirty="0">
                <a:latin typeface="Times New Roman"/>
                <a:cs typeface="Times New Roman"/>
              </a:rPr>
              <a:t>as subsidy </a:t>
            </a:r>
            <a:r>
              <a:rPr sz="2600" spc="30" dirty="0">
                <a:latin typeface="Times New Roman"/>
                <a:cs typeface="Times New Roman"/>
              </a:rPr>
              <a:t>needed </a:t>
            </a:r>
            <a:r>
              <a:rPr sz="2600" spc="25" dirty="0">
                <a:latin typeface="Times New Roman"/>
                <a:cs typeface="Times New Roman"/>
              </a:rPr>
              <a:t>for </a:t>
            </a:r>
            <a:r>
              <a:rPr sz="2600" spc="50" dirty="0">
                <a:latin typeface="Times New Roman"/>
                <a:cs typeface="Times New Roman"/>
              </a:rPr>
              <a:t>equipping </a:t>
            </a:r>
            <a:r>
              <a:rPr sz="2600" spc="45" dirty="0">
                <a:latin typeface="Times New Roman"/>
                <a:cs typeface="Times New Roman"/>
              </a:rPr>
              <a:t>net  </a:t>
            </a:r>
            <a:r>
              <a:rPr sz="2600" spc="40">
                <a:latin typeface="Times New Roman"/>
                <a:cs typeface="Times New Roman"/>
              </a:rPr>
              <a:t>metering</a:t>
            </a:r>
            <a:r>
              <a:rPr sz="2600" spc="-40">
                <a:latin typeface="Times New Roman"/>
                <a:cs typeface="Times New Roman"/>
              </a:rPr>
              <a:t> </a:t>
            </a:r>
            <a:r>
              <a:rPr sz="2600" spc="-20" smtClean="0">
                <a:latin typeface="Times New Roman"/>
                <a:cs typeface="Times New Roman"/>
              </a:rPr>
              <a:t>system</a:t>
            </a:r>
            <a:r>
              <a:rPr lang="en-IN" sz="2600" spc="-20" dirty="0">
                <a:latin typeface="Times New Roman"/>
                <a:cs typeface="Times New Roman"/>
              </a:rPr>
              <a:t>.</a:t>
            </a:r>
            <a:endParaRPr sz="2600">
              <a:latin typeface="Times New Roman"/>
              <a:cs typeface="Times New Roman"/>
            </a:endParaRPr>
          </a:p>
          <a:p>
            <a:pPr marL="286385" marR="75565" indent="-274320" algn="just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70" dirty="0">
                <a:latin typeface="Times New Roman"/>
                <a:cs typeface="Times New Roman"/>
              </a:rPr>
              <a:t>For </a:t>
            </a:r>
            <a:r>
              <a:rPr sz="2600" spc="50">
                <a:latin typeface="Times New Roman"/>
                <a:cs typeface="Times New Roman"/>
              </a:rPr>
              <a:t>generating </a:t>
            </a:r>
            <a:r>
              <a:rPr sz="2600" spc="60" smtClean="0">
                <a:latin typeface="Times New Roman"/>
                <a:cs typeface="Times New Roman"/>
              </a:rPr>
              <a:t>1MW</a:t>
            </a:r>
            <a:r>
              <a:rPr lang="en-US" sz="2600" spc="60" dirty="0" smtClean="0">
                <a:latin typeface="Times New Roman"/>
                <a:cs typeface="Times New Roman"/>
              </a:rPr>
              <a:t> (Mega Watt)</a:t>
            </a:r>
            <a:r>
              <a:rPr sz="2600" spc="60" smtClean="0">
                <a:latin typeface="Times New Roman"/>
                <a:cs typeface="Times New Roman"/>
              </a:rPr>
              <a:t> </a:t>
            </a:r>
            <a:r>
              <a:rPr sz="2600" spc="-40" dirty="0">
                <a:latin typeface="Times New Roman"/>
                <a:cs typeface="Times New Roman"/>
              </a:rPr>
              <a:t>of </a:t>
            </a:r>
            <a:r>
              <a:rPr sz="2600" spc="5" dirty="0">
                <a:latin typeface="Times New Roman"/>
                <a:cs typeface="Times New Roman"/>
              </a:rPr>
              <a:t>electricity </a:t>
            </a:r>
            <a:r>
              <a:rPr sz="2600" spc="80" dirty="0">
                <a:latin typeface="Times New Roman"/>
                <a:cs typeface="Times New Roman"/>
              </a:rPr>
              <a:t>through </a:t>
            </a:r>
            <a:r>
              <a:rPr sz="2600" spc="50" dirty="0">
                <a:latin typeface="Times New Roman"/>
                <a:cs typeface="Times New Roman"/>
              </a:rPr>
              <a:t>net</a:t>
            </a:r>
            <a:r>
              <a:rPr sz="2600" spc="-229" dirty="0">
                <a:latin typeface="Times New Roman"/>
                <a:cs typeface="Times New Roman"/>
              </a:rPr>
              <a:t> </a:t>
            </a:r>
            <a:r>
              <a:rPr sz="2600" spc="40" dirty="0">
                <a:latin typeface="Times New Roman"/>
                <a:cs typeface="Times New Roman"/>
              </a:rPr>
              <a:t>metering  </a:t>
            </a:r>
            <a:r>
              <a:rPr sz="2600" spc="10" dirty="0">
                <a:latin typeface="Times New Roman"/>
                <a:cs typeface="Times New Roman"/>
              </a:rPr>
              <a:t>it </a:t>
            </a:r>
            <a:r>
              <a:rPr sz="2600" spc="-25" dirty="0">
                <a:latin typeface="Times New Roman"/>
                <a:cs typeface="Times New Roman"/>
              </a:rPr>
              <a:t>costs </a:t>
            </a:r>
            <a:r>
              <a:rPr sz="2600" spc="45" dirty="0">
                <a:latin typeface="Times New Roman"/>
                <a:cs typeface="Times New Roman"/>
              </a:rPr>
              <a:t>about </a:t>
            </a:r>
            <a:r>
              <a:rPr sz="2600" spc="200" dirty="0">
                <a:latin typeface="Times New Roman"/>
                <a:cs typeface="Times New Roman"/>
              </a:rPr>
              <a:t>7-8 </a:t>
            </a:r>
            <a:r>
              <a:rPr sz="2600" spc="40" dirty="0">
                <a:latin typeface="Times New Roman"/>
                <a:cs typeface="Times New Roman"/>
              </a:rPr>
              <a:t>crores </a:t>
            </a:r>
            <a:r>
              <a:rPr sz="2600" spc="60" dirty="0">
                <a:latin typeface="Times New Roman"/>
                <a:cs typeface="Times New Roman"/>
              </a:rPr>
              <a:t>in </a:t>
            </a:r>
            <a:r>
              <a:rPr sz="2600" spc="5" dirty="0">
                <a:latin typeface="Times New Roman"/>
                <a:cs typeface="Times New Roman"/>
              </a:rPr>
              <a:t>India. </a:t>
            </a:r>
            <a:r>
              <a:rPr sz="2600" spc="-35" dirty="0">
                <a:latin typeface="Times New Roman"/>
                <a:cs typeface="Times New Roman"/>
              </a:rPr>
              <a:t>After </a:t>
            </a:r>
            <a:r>
              <a:rPr sz="2600" spc="25" dirty="0">
                <a:latin typeface="Times New Roman"/>
                <a:cs typeface="Times New Roman"/>
              </a:rPr>
              <a:t>installation</a:t>
            </a:r>
            <a:r>
              <a:rPr sz="2600" spc="-405" dirty="0">
                <a:latin typeface="Times New Roman"/>
                <a:cs typeface="Times New Roman"/>
              </a:rPr>
              <a:t> </a:t>
            </a:r>
            <a:r>
              <a:rPr sz="2600" spc="55" dirty="0">
                <a:latin typeface="Times New Roman"/>
                <a:cs typeface="Times New Roman"/>
              </a:rPr>
              <a:t>plant  </a:t>
            </a:r>
            <a:r>
              <a:rPr sz="2600" spc="25" dirty="0">
                <a:latin typeface="Times New Roman"/>
                <a:cs typeface="Times New Roman"/>
              </a:rPr>
              <a:t>gains</a:t>
            </a:r>
            <a:r>
              <a:rPr sz="2600" spc="-30" dirty="0">
                <a:latin typeface="Times New Roman"/>
                <a:cs typeface="Times New Roman"/>
              </a:rPr>
              <a:t> </a:t>
            </a:r>
            <a:r>
              <a:rPr sz="2600" spc="45" dirty="0">
                <a:latin typeface="Times New Roman"/>
                <a:cs typeface="Times New Roman"/>
              </a:rPr>
              <a:t>about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45" dirty="0">
                <a:latin typeface="Times New Roman"/>
                <a:cs typeface="Times New Roman"/>
              </a:rPr>
              <a:t>1.6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40" dirty="0">
                <a:latin typeface="Times New Roman"/>
                <a:cs typeface="Times New Roman"/>
              </a:rPr>
              <a:t>crores</a:t>
            </a:r>
            <a:r>
              <a:rPr sz="2600" spc="-30" dirty="0">
                <a:latin typeface="Times New Roman"/>
                <a:cs typeface="Times New Roman"/>
              </a:rPr>
              <a:t> </a:t>
            </a:r>
            <a:r>
              <a:rPr sz="2600" spc="70" dirty="0">
                <a:latin typeface="Times New Roman"/>
                <a:cs typeface="Times New Roman"/>
              </a:rPr>
              <a:t>per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110" dirty="0">
                <a:latin typeface="Times New Roman"/>
                <a:cs typeface="Times New Roman"/>
              </a:rPr>
              <a:t>annum</a:t>
            </a:r>
            <a:r>
              <a:rPr sz="2600" spc="-30" dirty="0">
                <a:latin typeface="Times New Roman"/>
                <a:cs typeface="Times New Roman"/>
              </a:rPr>
              <a:t> </a:t>
            </a:r>
            <a:r>
              <a:rPr sz="2600" spc="25" dirty="0">
                <a:latin typeface="Times New Roman"/>
                <a:cs typeface="Times New Roman"/>
              </a:rPr>
              <a:t>for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135" dirty="0">
                <a:latin typeface="Times New Roman"/>
                <a:cs typeface="Times New Roman"/>
              </a:rPr>
              <a:t>25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15" dirty="0">
                <a:latin typeface="Times New Roman"/>
                <a:cs typeface="Times New Roman"/>
              </a:rPr>
              <a:t>years</a:t>
            </a:r>
            <a:endParaRPr sz="2600">
              <a:latin typeface="Times New Roman"/>
              <a:cs typeface="Times New Roman"/>
            </a:endParaRPr>
          </a:p>
          <a:p>
            <a:pPr marL="286385" marR="828040" indent="-274320" algn="just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35" dirty="0">
                <a:latin typeface="Times New Roman"/>
                <a:cs typeface="Times New Roman"/>
              </a:rPr>
              <a:t>Kerala, </a:t>
            </a:r>
            <a:r>
              <a:rPr sz="2600" spc="40" dirty="0">
                <a:latin typeface="Times New Roman"/>
                <a:cs typeface="Times New Roman"/>
              </a:rPr>
              <a:t>Andhra </a:t>
            </a:r>
            <a:r>
              <a:rPr sz="2600" dirty="0">
                <a:latin typeface="Times New Roman"/>
                <a:cs typeface="Times New Roman"/>
              </a:rPr>
              <a:t>Pradesh, </a:t>
            </a:r>
            <a:r>
              <a:rPr sz="2600" spc="70" dirty="0">
                <a:latin typeface="Times New Roman"/>
                <a:cs typeface="Times New Roman"/>
              </a:rPr>
              <a:t>Maharashtra are </a:t>
            </a:r>
            <a:r>
              <a:rPr sz="2600" spc="-10" dirty="0">
                <a:latin typeface="Times New Roman"/>
                <a:cs typeface="Times New Roman"/>
              </a:rPr>
              <a:t>also</a:t>
            </a:r>
            <a:r>
              <a:rPr sz="2600" spc="-280" dirty="0">
                <a:latin typeface="Times New Roman"/>
                <a:cs typeface="Times New Roman"/>
              </a:rPr>
              <a:t> </a:t>
            </a:r>
            <a:r>
              <a:rPr sz="2600" spc="5" dirty="0">
                <a:latin typeface="Times New Roman"/>
                <a:cs typeface="Times New Roman"/>
              </a:rPr>
              <a:t>well  </a:t>
            </a:r>
            <a:r>
              <a:rPr sz="2600" spc="35" dirty="0">
                <a:latin typeface="Times New Roman"/>
                <a:cs typeface="Times New Roman"/>
              </a:rPr>
              <a:t>implementing</a:t>
            </a:r>
            <a:r>
              <a:rPr sz="2600" spc="-40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Times New Roman"/>
                <a:cs typeface="Times New Roman"/>
              </a:rPr>
              <a:t>this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23748" y="876046"/>
            <a:ext cx="46348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Net </a:t>
            </a:r>
            <a:r>
              <a:rPr sz="3600" dirty="0"/>
              <a:t>metering </a:t>
            </a:r>
            <a:r>
              <a:rPr sz="3600" spc="-5"/>
              <a:t>in </a:t>
            </a:r>
            <a:r>
              <a:rPr lang="en-IN" sz="3600" spc="-5" dirty="0" smtClean="0"/>
              <a:t>Punjab</a:t>
            </a:r>
            <a:endParaRPr sz="360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16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535940" y="1522450"/>
            <a:ext cx="8455660" cy="267188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68935" indent="-356870">
              <a:lnSpc>
                <a:spcPct val="100000"/>
              </a:lnSpc>
              <a:spcBef>
                <a:spcPts val="675"/>
              </a:spcBef>
              <a:buClr>
                <a:srgbClr val="0AD0D9"/>
              </a:buClr>
              <a:buSzPct val="94230"/>
              <a:buFont typeface="Wingdings 2"/>
              <a:buChar char=""/>
              <a:tabLst>
                <a:tab pos="368935" algn="l"/>
                <a:tab pos="369570" algn="l"/>
              </a:tabLst>
            </a:pPr>
            <a:endParaRPr sz="2600">
              <a:latin typeface="Times New Roman"/>
              <a:cs typeface="Times New Roman"/>
            </a:endParaRPr>
          </a:p>
          <a:p>
            <a:pPr marL="286385" marR="495300" indent="-274320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4230"/>
              <a:buFont typeface="Wingdings 2"/>
              <a:buChar char=""/>
              <a:tabLst>
                <a:tab pos="287020" algn="l"/>
                <a:tab pos="6410960" algn="l"/>
              </a:tabLst>
            </a:pPr>
            <a:r>
              <a:rPr lang="en-IN" sz="2600" spc="-200" dirty="0" err="1" smtClean="0">
                <a:latin typeface="Times New Roman"/>
                <a:cs typeface="Times New Roman"/>
              </a:rPr>
              <a:t>PEDA</a:t>
            </a:r>
            <a:r>
              <a:rPr sz="2600" spc="-200" smtClean="0">
                <a:latin typeface="Times New Roman"/>
                <a:cs typeface="Times New Roman"/>
              </a:rPr>
              <a:t>  </a:t>
            </a:r>
            <a:r>
              <a:rPr lang="en-US" sz="2600" spc="-200" dirty="0" smtClean="0">
                <a:latin typeface="Times New Roman"/>
                <a:cs typeface="Times New Roman"/>
              </a:rPr>
              <a:t>(</a:t>
            </a:r>
            <a:r>
              <a:rPr lang="en-IN" sz="2800" dirty="0" smtClean="0"/>
              <a:t>Punjab Energy Development Agency) </a:t>
            </a:r>
            <a:r>
              <a:rPr sz="2600" spc="35" smtClean="0">
                <a:latin typeface="Times New Roman"/>
                <a:cs typeface="Times New Roman"/>
              </a:rPr>
              <a:t>started </a:t>
            </a:r>
            <a:r>
              <a:rPr sz="2600" spc="50" dirty="0">
                <a:latin typeface="Times New Roman"/>
                <a:cs typeface="Times New Roman"/>
              </a:rPr>
              <a:t>net </a:t>
            </a:r>
            <a:r>
              <a:rPr sz="2600" spc="40" dirty="0">
                <a:latin typeface="Times New Roman"/>
                <a:cs typeface="Times New Roman"/>
              </a:rPr>
              <a:t>metering</a:t>
            </a:r>
            <a:r>
              <a:rPr sz="2600" spc="-355" dirty="0">
                <a:latin typeface="Times New Roman"/>
                <a:cs typeface="Times New Roman"/>
              </a:rPr>
              <a:t> </a:t>
            </a:r>
            <a:r>
              <a:rPr sz="2600" spc="60">
                <a:latin typeface="Times New Roman"/>
                <a:cs typeface="Times New Roman"/>
              </a:rPr>
              <a:t>in</a:t>
            </a:r>
            <a:r>
              <a:rPr sz="2600" spc="-5">
                <a:latin typeface="Times New Roman"/>
                <a:cs typeface="Times New Roman"/>
              </a:rPr>
              <a:t> </a:t>
            </a:r>
            <a:r>
              <a:rPr sz="2600" smtClean="0">
                <a:latin typeface="Times New Roman"/>
                <a:cs typeface="Times New Roman"/>
              </a:rPr>
              <a:t>September</a:t>
            </a:r>
            <a:r>
              <a:rPr lang="en-IN" sz="2600" dirty="0" smtClean="0">
                <a:latin typeface="Times New Roman"/>
                <a:cs typeface="Times New Roman"/>
              </a:rPr>
              <a:t> </a:t>
            </a:r>
            <a:r>
              <a:rPr sz="2600" spc="80" smtClean="0">
                <a:latin typeface="Times New Roman"/>
                <a:cs typeface="Times New Roman"/>
              </a:rPr>
              <a:t>2013</a:t>
            </a:r>
            <a:r>
              <a:rPr sz="2600" spc="80" dirty="0">
                <a:latin typeface="Times New Roman"/>
                <a:cs typeface="Times New Roman"/>
              </a:rPr>
              <a:t>.</a:t>
            </a:r>
            <a:r>
              <a:rPr sz="2600" spc="-95" dirty="0">
                <a:latin typeface="Times New Roman"/>
                <a:cs typeface="Times New Roman"/>
              </a:rPr>
              <a:t> </a:t>
            </a:r>
            <a:r>
              <a:rPr sz="2600" spc="10" dirty="0">
                <a:latin typeface="Times New Roman"/>
                <a:cs typeface="Times New Roman"/>
              </a:rPr>
              <a:t>it  </a:t>
            </a:r>
            <a:r>
              <a:rPr sz="2600" spc="30" dirty="0">
                <a:latin typeface="Times New Roman"/>
                <a:cs typeface="Times New Roman"/>
              </a:rPr>
              <a:t>permits </a:t>
            </a:r>
            <a:r>
              <a:rPr sz="2600" spc="35" dirty="0">
                <a:latin typeface="Times New Roman"/>
                <a:cs typeface="Times New Roman"/>
              </a:rPr>
              <a:t>consumers </a:t>
            </a:r>
            <a:r>
              <a:rPr sz="2600" spc="55" dirty="0">
                <a:latin typeface="Times New Roman"/>
                <a:cs typeface="Times New Roman"/>
              </a:rPr>
              <a:t>with </a:t>
            </a:r>
            <a:r>
              <a:rPr sz="2600" spc="135" dirty="0">
                <a:latin typeface="Times New Roman"/>
                <a:cs typeface="Times New Roman"/>
              </a:rPr>
              <a:t>3 </a:t>
            </a:r>
            <a:r>
              <a:rPr sz="2600" spc="105" dirty="0">
                <a:latin typeface="Times New Roman"/>
                <a:cs typeface="Times New Roman"/>
              </a:rPr>
              <a:t>ph </a:t>
            </a:r>
            <a:r>
              <a:rPr sz="2600" spc="20" dirty="0">
                <a:latin typeface="Times New Roman"/>
                <a:cs typeface="Times New Roman"/>
              </a:rPr>
              <a:t>supply </a:t>
            </a:r>
            <a:r>
              <a:rPr sz="2600" spc="5" dirty="0">
                <a:latin typeface="Times New Roman"/>
                <a:cs typeface="Times New Roman"/>
              </a:rPr>
              <a:t>to </a:t>
            </a:r>
            <a:r>
              <a:rPr sz="2600" spc="45" dirty="0">
                <a:latin typeface="Times New Roman"/>
                <a:cs typeface="Times New Roman"/>
              </a:rPr>
              <a:t>equip </a:t>
            </a:r>
            <a:r>
              <a:rPr sz="2600" spc="45">
                <a:latin typeface="Times New Roman"/>
                <a:cs typeface="Times New Roman"/>
              </a:rPr>
              <a:t>net  </a:t>
            </a:r>
            <a:r>
              <a:rPr sz="2600" spc="40" smtClean="0">
                <a:latin typeface="Times New Roman"/>
                <a:cs typeface="Times New Roman"/>
              </a:rPr>
              <a:t>metering</a:t>
            </a:r>
            <a:endParaRPr lang="en-IN" sz="2600" spc="40" dirty="0" smtClean="0">
              <a:latin typeface="Times New Roman"/>
              <a:cs typeface="Times New Roman"/>
            </a:endParaRPr>
          </a:p>
          <a:p>
            <a:pPr marL="286385" marR="495300" indent="-274320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4230"/>
              <a:buFont typeface="Wingdings 2"/>
              <a:buChar char=""/>
              <a:tabLst>
                <a:tab pos="287020" algn="l"/>
                <a:tab pos="6410960" algn="l"/>
              </a:tabLst>
            </a:pPr>
            <a:r>
              <a:rPr lang="en-IN" sz="2600" spc="40" dirty="0" smtClean="0">
                <a:latin typeface="Times New Roman"/>
                <a:cs typeface="Times New Roman"/>
              </a:rPr>
              <a:t>States largest 100MW p on grid solar plant has been installed in 2016(</a:t>
            </a:r>
            <a:r>
              <a:rPr lang="en-IN" sz="2600" spc="40" dirty="0" err="1" smtClean="0">
                <a:latin typeface="Times New Roman"/>
                <a:cs typeface="Times New Roman"/>
              </a:rPr>
              <a:t>Bhatinda</a:t>
            </a:r>
            <a:r>
              <a:rPr lang="en-IN" sz="2600" spc="40" dirty="0" smtClean="0">
                <a:latin typeface="Times New Roman"/>
                <a:cs typeface="Times New Roman"/>
              </a:rPr>
              <a:t>)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275334"/>
            <a:ext cx="181863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Future</a:t>
            </a:r>
            <a:r>
              <a:rPr sz="3600" spc="-85" dirty="0"/>
              <a:t> </a:t>
            </a:r>
            <a:r>
              <a:rPr sz="3600" dirty="0"/>
              <a:t>scope</a:t>
            </a:r>
            <a:endParaRPr sz="36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17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609600" y="2209800"/>
            <a:ext cx="758634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508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  <a:tab pos="4351655" algn="l"/>
              </a:tabLst>
            </a:pPr>
            <a:r>
              <a:rPr sz="2800" spc="45" dirty="0">
                <a:latin typeface="Times New Roman"/>
                <a:cs typeface="Times New Roman"/>
              </a:rPr>
              <a:t>Indian </a:t>
            </a:r>
            <a:r>
              <a:rPr sz="2800" spc="-40" dirty="0">
                <a:latin typeface="Times New Roman"/>
                <a:cs typeface="Times New Roman"/>
              </a:rPr>
              <a:t>govt. </a:t>
            </a:r>
            <a:r>
              <a:rPr sz="2800" spc="40" dirty="0">
                <a:latin typeface="Times New Roman"/>
                <a:cs typeface="Times New Roman"/>
              </a:rPr>
              <a:t>has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15" dirty="0">
                <a:latin typeface="Times New Roman"/>
                <a:cs typeface="Times New Roman"/>
              </a:rPr>
              <a:t>decided</a:t>
            </a:r>
            <a:r>
              <a:rPr sz="2800" spc="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	</a:t>
            </a:r>
            <a:r>
              <a:rPr sz="2800" spc="45" dirty="0">
                <a:latin typeface="Times New Roman"/>
                <a:cs typeface="Times New Roman"/>
              </a:rPr>
              <a:t>equip </a:t>
            </a:r>
            <a:r>
              <a:rPr sz="2800" spc="5" dirty="0">
                <a:latin typeface="Times New Roman"/>
                <a:cs typeface="Times New Roman"/>
              </a:rPr>
              <a:t>all </a:t>
            </a:r>
            <a:r>
              <a:rPr sz="2800" spc="55" dirty="0">
                <a:latin typeface="Times New Roman"/>
                <a:cs typeface="Times New Roman"/>
              </a:rPr>
              <a:t>the </a:t>
            </a:r>
            <a:r>
              <a:rPr sz="2800" spc="-40" dirty="0">
                <a:latin typeface="Times New Roman"/>
                <a:cs typeface="Times New Roman"/>
              </a:rPr>
              <a:t>govt.  </a:t>
            </a:r>
            <a:r>
              <a:rPr sz="2800" spc="-50" dirty="0">
                <a:latin typeface="Times New Roman"/>
                <a:cs typeface="Times New Roman"/>
              </a:rPr>
              <a:t>offices, </a:t>
            </a:r>
            <a:r>
              <a:rPr sz="2800" spc="-5" dirty="0">
                <a:latin typeface="Times New Roman"/>
                <a:cs typeface="Times New Roman"/>
              </a:rPr>
              <a:t>hospitals, </a:t>
            </a:r>
            <a:r>
              <a:rPr sz="2800" spc="10" dirty="0">
                <a:latin typeface="Times New Roman"/>
                <a:cs typeface="Times New Roman"/>
              </a:rPr>
              <a:t>institutions, </a:t>
            </a:r>
            <a:r>
              <a:rPr sz="2800" spc="-25" dirty="0">
                <a:latin typeface="Times New Roman"/>
                <a:cs typeface="Times New Roman"/>
              </a:rPr>
              <a:t>jails </a:t>
            </a:r>
            <a:r>
              <a:rPr sz="2800" spc="60" dirty="0">
                <a:latin typeface="Times New Roman"/>
                <a:cs typeface="Times New Roman"/>
              </a:rPr>
              <a:t>with </a:t>
            </a:r>
            <a:r>
              <a:rPr sz="2800" spc="15" dirty="0">
                <a:latin typeface="Times New Roman"/>
                <a:cs typeface="Times New Roman"/>
              </a:rPr>
              <a:t>rooftop </a:t>
            </a:r>
            <a:r>
              <a:rPr sz="2800" spc="-260" dirty="0">
                <a:latin typeface="Times New Roman"/>
                <a:cs typeface="Times New Roman"/>
              </a:rPr>
              <a:t>PV  </a:t>
            </a:r>
            <a:r>
              <a:rPr sz="2800" spc="-35" dirty="0">
                <a:latin typeface="Times New Roman"/>
                <a:cs typeface="Times New Roman"/>
              </a:rPr>
              <a:t>systems </a:t>
            </a:r>
            <a:r>
              <a:rPr sz="2800" spc="8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10" dirty="0">
                <a:latin typeface="Times New Roman"/>
                <a:cs typeface="Times New Roman"/>
              </a:rPr>
              <a:t>involve </a:t>
            </a:r>
            <a:r>
              <a:rPr sz="2800" spc="55" dirty="0">
                <a:latin typeface="Times New Roman"/>
                <a:cs typeface="Times New Roman"/>
              </a:rPr>
              <a:t>them </a:t>
            </a:r>
            <a:r>
              <a:rPr sz="2800" spc="60" dirty="0">
                <a:latin typeface="Times New Roman"/>
                <a:cs typeface="Times New Roman"/>
              </a:rPr>
              <a:t>in </a:t>
            </a:r>
            <a:r>
              <a:rPr sz="2800" spc="50" dirty="0">
                <a:latin typeface="Times New Roman"/>
                <a:cs typeface="Times New Roman"/>
              </a:rPr>
              <a:t>net</a:t>
            </a:r>
            <a:r>
              <a:rPr sz="2800" spc="-210" dirty="0">
                <a:latin typeface="Times New Roman"/>
                <a:cs typeface="Times New Roman"/>
              </a:rPr>
              <a:t> </a:t>
            </a:r>
            <a:r>
              <a:rPr sz="2800" spc="20" dirty="0">
                <a:latin typeface="Times New Roman"/>
                <a:cs typeface="Times New Roman"/>
              </a:rPr>
              <a:t>metering.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275334"/>
            <a:ext cx="26035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IN" sz="3600" dirty="0" smtClean="0"/>
              <a:t>S</a:t>
            </a:r>
            <a:r>
              <a:rPr sz="3600" smtClean="0"/>
              <a:t>cope</a:t>
            </a:r>
            <a:r>
              <a:rPr lang="en-IN" sz="3600" dirty="0" smtClean="0"/>
              <a:t> in RCF</a:t>
            </a:r>
            <a:endParaRPr sz="36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18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609600" y="2057400"/>
            <a:ext cx="7586345" cy="349775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508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  <a:tab pos="4351655" algn="l"/>
              </a:tabLst>
            </a:pPr>
            <a:r>
              <a:rPr lang="en-IN" sz="2800" spc="45" dirty="0" smtClean="0">
                <a:latin typeface="Times New Roman"/>
                <a:cs typeface="Times New Roman"/>
              </a:rPr>
              <a:t>100 </a:t>
            </a:r>
            <a:r>
              <a:rPr lang="en-IN" sz="2800" spc="45" dirty="0" err="1" smtClean="0">
                <a:latin typeface="Times New Roman"/>
                <a:cs typeface="Times New Roman"/>
              </a:rPr>
              <a:t>KWp</a:t>
            </a:r>
            <a:r>
              <a:rPr lang="en-IN" sz="2800" spc="45" dirty="0" smtClean="0">
                <a:latin typeface="Times New Roman"/>
                <a:cs typeface="Times New Roman"/>
              </a:rPr>
              <a:t> on grid solar system has been installed in building at RCF. </a:t>
            </a:r>
            <a:endParaRPr lang="en-IN" sz="2800" spc="45" dirty="0">
              <a:latin typeface="Times New Roman"/>
              <a:cs typeface="Times New Roman"/>
            </a:endParaRPr>
          </a:p>
          <a:p>
            <a:pPr marL="287020" marR="508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  <a:tab pos="4351655" algn="l"/>
              </a:tabLst>
            </a:pPr>
            <a:r>
              <a:rPr lang="en-IN" sz="2800" spc="45" dirty="0" smtClean="0">
                <a:latin typeface="Times New Roman"/>
                <a:cs typeface="Times New Roman"/>
              </a:rPr>
              <a:t>Total generation is 396000kwh till now from installation</a:t>
            </a:r>
          </a:p>
          <a:p>
            <a:pPr marL="287020" marR="508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  <a:tab pos="4351655" algn="l"/>
              </a:tabLst>
            </a:pPr>
            <a:r>
              <a:rPr lang="en-IN" sz="2800" spc="45" dirty="0" smtClean="0">
                <a:latin typeface="Times New Roman"/>
                <a:cs typeface="Times New Roman"/>
              </a:rPr>
              <a:t>3MWp and 5MWp plan is under processed, need to clearance for permission of installation from PSPCL.</a:t>
            </a:r>
          </a:p>
          <a:p>
            <a:pPr marL="287020" marR="508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  <a:tab pos="4351655" algn="l"/>
              </a:tabLst>
            </a:pPr>
            <a:r>
              <a:rPr lang="en-IN" sz="2800" spc="45" dirty="0" smtClean="0">
                <a:latin typeface="Times New Roman"/>
                <a:cs typeface="Times New Roman"/>
              </a:rPr>
              <a:t>Total connected load of RCF 3500KW 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553200" y="1295400"/>
            <a:ext cx="1691639" cy="4038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5800" y="2286000"/>
            <a:ext cx="7820025" cy="23247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6350" algn="r">
              <a:lnSpc>
                <a:spcPts val="2810"/>
              </a:lnSpc>
              <a:spcBef>
                <a:spcPts val="105"/>
              </a:spcBef>
              <a:tabLst>
                <a:tab pos="518159" algn="l"/>
                <a:tab pos="1141095" algn="l"/>
                <a:tab pos="2200910" algn="l"/>
                <a:tab pos="3685540" algn="l"/>
                <a:tab pos="4208145" algn="l"/>
                <a:tab pos="5064760" algn="l"/>
                <a:tab pos="6184900" algn="l"/>
                <a:tab pos="7122795" algn="l"/>
              </a:tabLst>
            </a:pPr>
            <a:r>
              <a:rPr sz="2600" spc="-185" dirty="0">
                <a:latin typeface="Times New Roman"/>
                <a:cs typeface="Times New Roman"/>
              </a:rPr>
              <a:t>As	</a:t>
            </a:r>
            <a:r>
              <a:rPr sz="2600" spc="50" dirty="0">
                <a:latin typeface="Times New Roman"/>
                <a:cs typeface="Times New Roman"/>
              </a:rPr>
              <a:t>the	</a:t>
            </a:r>
            <a:r>
              <a:rPr sz="2600" spc="55" dirty="0">
                <a:latin typeface="Times New Roman"/>
                <a:cs typeface="Times New Roman"/>
              </a:rPr>
              <a:t>powe</a:t>
            </a:r>
            <a:r>
              <a:rPr sz="2600" spc="35" dirty="0">
                <a:latin typeface="Times New Roman"/>
                <a:cs typeface="Times New Roman"/>
              </a:rPr>
              <a:t>r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50" dirty="0">
                <a:latin typeface="Times New Roman"/>
                <a:cs typeface="Times New Roman"/>
              </a:rPr>
              <a:t>produc</a:t>
            </a:r>
            <a:r>
              <a:rPr sz="2600" spc="35" dirty="0">
                <a:latin typeface="Times New Roman"/>
                <a:cs typeface="Times New Roman"/>
              </a:rPr>
              <a:t>e</a:t>
            </a:r>
            <a:r>
              <a:rPr sz="2600" spc="55" dirty="0">
                <a:latin typeface="Times New Roman"/>
                <a:cs typeface="Times New Roman"/>
              </a:rPr>
              <a:t>d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-30" dirty="0">
                <a:latin typeface="Times New Roman"/>
                <a:cs typeface="Times New Roman"/>
              </a:rPr>
              <a:t>by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-10" dirty="0">
                <a:latin typeface="Times New Roman"/>
                <a:cs typeface="Times New Roman"/>
              </a:rPr>
              <a:t>sola</a:t>
            </a:r>
            <a:r>
              <a:rPr sz="2600" spc="165" dirty="0">
                <a:latin typeface="Times New Roman"/>
                <a:cs typeface="Times New Roman"/>
              </a:rPr>
              <a:t>r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35" dirty="0">
                <a:latin typeface="Times New Roman"/>
                <a:cs typeface="Times New Roman"/>
              </a:rPr>
              <a:t>en</a:t>
            </a:r>
            <a:r>
              <a:rPr sz="2600" spc="20" dirty="0">
                <a:latin typeface="Times New Roman"/>
                <a:cs typeface="Times New Roman"/>
              </a:rPr>
              <a:t>e</a:t>
            </a:r>
            <a:r>
              <a:rPr sz="2600" spc="150" dirty="0">
                <a:latin typeface="Times New Roman"/>
                <a:cs typeface="Times New Roman"/>
              </a:rPr>
              <a:t>r</a:t>
            </a:r>
            <a:r>
              <a:rPr sz="2600" spc="-40" dirty="0">
                <a:latin typeface="Times New Roman"/>
                <a:cs typeface="Times New Roman"/>
              </a:rPr>
              <a:t>gy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15" dirty="0">
                <a:latin typeface="Times New Roman"/>
                <a:cs typeface="Times New Roman"/>
              </a:rPr>
              <a:t>usi</a:t>
            </a:r>
            <a:r>
              <a:rPr sz="2600" spc="65" dirty="0">
                <a:latin typeface="Times New Roman"/>
                <a:cs typeface="Times New Roman"/>
              </a:rPr>
              <a:t>n</a:t>
            </a:r>
            <a:r>
              <a:rPr sz="2600" spc="70" dirty="0">
                <a:latin typeface="Times New Roman"/>
                <a:cs typeface="Times New Roman"/>
              </a:rPr>
              <a:t>g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-229" dirty="0">
                <a:latin typeface="Times New Roman"/>
                <a:cs typeface="Times New Roman"/>
              </a:rPr>
              <a:t>PV</a:t>
            </a:r>
            <a:endParaRPr sz="2600">
              <a:latin typeface="Times New Roman"/>
              <a:cs typeface="Times New Roman"/>
            </a:endParaRPr>
          </a:p>
          <a:p>
            <a:pPr marR="6350" algn="r">
              <a:lnSpc>
                <a:spcPts val="2495"/>
              </a:lnSpc>
            </a:pPr>
            <a:r>
              <a:rPr sz="2600" spc="-30" dirty="0">
                <a:latin typeface="Times New Roman"/>
                <a:cs typeface="Times New Roman"/>
              </a:rPr>
              <a:t>systems  </a:t>
            </a:r>
            <a:r>
              <a:rPr sz="2600" spc="-40" dirty="0">
                <a:latin typeface="Times New Roman"/>
                <a:cs typeface="Times New Roman"/>
              </a:rPr>
              <a:t>is  </a:t>
            </a:r>
            <a:r>
              <a:rPr sz="2600" spc="5" dirty="0">
                <a:latin typeface="Times New Roman"/>
                <a:cs typeface="Times New Roman"/>
              </a:rPr>
              <a:t>difficult </a:t>
            </a:r>
            <a:r>
              <a:rPr sz="2600" spc="85" dirty="0">
                <a:latin typeface="Times New Roman"/>
                <a:cs typeface="Times New Roman"/>
              </a:rPr>
              <a:t>and </a:t>
            </a:r>
            <a:r>
              <a:rPr sz="2600" spc="-25" dirty="0">
                <a:latin typeface="Times New Roman"/>
                <a:cs typeface="Times New Roman"/>
              </a:rPr>
              <a:t>costly  </a:t>
            </a:r>
            <a:r>
              <a:rPr sz="2600" dirty="0">
                <a:latin typeface="Times New Roman"/>
                <a:cs typeface="Times New Roman"/>
              </a:rPr>
              <a:t>to </a:t>
            </a:r>
            <a:r>
              <a:rPr sz="2600" spc="-10" dirty="0">
                <a:latin typeface="Times New Roman"/>
                <a:cs typeface="Times New Roman"/>
              </a:rPr>
              <a:t>store, </a:t>
            </a:r>
            <a:r>
              <a:rPr sz="2600" spc="20" dirty="0">
                <a:latin typeface="Times New Roman"/>
                <a:cs typeface="Times New Roman"/>
              </a:rPr>
              <a:t>this </a:t>
            </a:r>
            <a:r>
              <a:rPr sz="2600" spc="50" dirty="0">
                <a:latin typeface="Times New Roman"/>
                <a:cs typeface="Times New Roman"/>
              </a:rPr>
              <a:t>net </a:t>
            </a:r>
            <a:r>
              <a:rPr sz="2600" spc="195" dirty="0">
                <a:latin typeface="Times New Roman"/>
                <a:cs typeface="Times New Roman"/>
              </a:rPr>
              <a:t> </a:t>
            </a:r>
            <a:r>
              <a:rPr sz="2600" spc="40" dirty="0">
                <a:latin typeface="Times New Roman"/>
                <a:cs typeface="Times New Roman"/>
              </a:rPr>
              <a:t>metering</a:t>
            </a:r>
            <a:endParaRPr sz="2600">
              <a:latin typeface="Times New Roman"/>
              <a:cs typeface="Times New Roman"/>
            </a:endParaRPr>
          </a:p>
          <a:p>
            <a:pPr marL="12700" marR="5080" algn="just">
              <a:lnSpc>
                <a:spcPts val="2500"/>
              </a:lnSpc>
              <a:spcBef>
                <a:spcPts val="285"/>
              </a:spcBef>
            </a:pPr>
            <a:r>
              <a:rPr sz="2600" spc="10" dirty="0">
                <a:latin typeface="Times New Roman"/>
                <a:cs typeface="Times New Roman"/>
              </a:rPr>
              <a:t>provides</a:t>
            </a:r>
            <a:r>
              <a:rPr sz="2600" spc="670" dirty="0">
                <a:latin typeface="Times New Roman"/>
                <a:cs typeface="Times New Roman"/>
              </a:rPr>
              <a:t> </a:t>
            </a:r>
            <a:r>
              <a:rPr sz="2600" spc="45" dirty="0">
                <a:latin typeface="Times New Roman"/>
                <a:cs typeface="Times New Roman"/>
              </a:rPr>
              <a:t>opportunity </a:t>
            </a:r>
            <a:r>
              <a:rPr sz="2600" dirty="0">
                <a:latin typeface="Times New Roman"/>
                <a:cs typeface="Times New Roman"/>
              </a:rPr>
              <a:t>to </a:t>
            </a:r>
            <a:r>
              <a:rPr sz="2600" spc="20" dirty="0">
                <a:latin typeface="Times New Roman"/>
                <a:cs typeface="Times New Roman"/>
              </a:rPr>
              <a:t>supply </a:t>
            </a:r>
            <a:r>
              <a:rPr sz="2600" spc="50" dirty="0">
                <a:latin typeface="Times New Roman"/>
                <a:cs typeface="Times New Roman"/>
              </a:rPr>
              <a:t>the </a:t>
            </a:r>
            <a:r>
              <a:rPr sz="2600" spc="-15" dirty="0">
                <a:latin typeface="Times New Roman"/>
                <a:cs typeface="Times New Roman"/>
              </a:rPr>
              <a:t>excess </a:t>
            </a:r>
            <a:r>
              <a:rPr sz="2600" spc="50" dirty="0">
                <a:latin typeface="Times New Roman"/>
                <a:cs typeface="Times New Roman"/>
              </a:rPr>
              <a:t>power  produced </a:t>
            </a:r>
            <a:r>
              <a:rPr sz="2600" dirty="0">
                <a:latin typeface="Times New Roman"/>
                <a:cs typeface="Times New Roman"/>
              </a:rPr>
              <a:t>to </a:t>
            </a:r>
            <a:r>
              <a:rPr sz="2600" spc="50" dirty="0">
                <a:latin typeface="Times New Roman"/>
                <a:cs typeface="Times New Roman"/>
              </a:rPr>
              <a:t>grid </a:t>
            </a:r>
            <a:r>
              <a:rPr sz="2600" spc="90" dirty="0">
                <a:latin typeface="Times New Roman"/>
                <a:cs typeface="Times New Roman"/>
              </a:rPr>
              <a:t>and </a:t>
            </a:r>
            <a:r>
              <a:rPr sz="2600" spc="80" dirty="0">
                <a:latin typeface="Times New Roman"/>
                <a:cs typeface="Times New Roman"/>
              </a:rPr>
              <a:t>when </a:t>
            </a:r>
            <a:r>
              <a:rPr sz="2600" spc="25" dirty="0">
                <a:latin typeface="Times New Roman"/>
                <a:cs typeface="Times New Roman"/>
              </a:rPr>
              <a:t>solar </a:t>
            </a:r>
            <a:r>
              <a:rPr sz="2600" spc="50" dirty="0">
                <a:latin typeface="Times New Roman"/>
                <a:cs typeface="Times New Roman"/>
              </a:rPr>
              <a:t>power </a:t>
            </a:r>
            <a:r>
              <a:rPr sz="2600" spc="-40" dirty="0">
                <a:latin typeface="Times New Roman"/>
                <a:cs typeface="Times New Roman"/>
              </a:rPr>
              <a:t>is </a:t>
            </a:r>
            <a:r>
              <a:rPr sz="2600" spc="45" dirty="0">
                <a:latin typeface="Times New Roman"/>
                <a:cs typeface="Times New Roman"/>
              </a:rPr>
              <a:t>not </a:t>
            </a:r>
            <a:r>
              <a:rPr sz="2600" spc="10" dirty="0">
                <a:latin typeface="Times New Roman"/>
                <a:cs typeface="Times New Roman"/>
              </a:rPr>
              <a:t>sufficient  </a:t>
            </a:r>
            <a:r>
              <a:rPr sz="2600" spc="65" dirty="0">
                <a:latin typeface="Times New Roman"/>
                <a:cs typeface="Times New Roman"/>
              </a:rPr>
              <a:t>or  </a:t>
            </a:r>
            <a:r>
              <a:rPr sz="2600" spc="15" dirty="0">
                <a:latin typeface="Times New Roman"/>
                <a:cs typeface="Times New Roman"/>
              </a:rPr>
              <a:t>unavailable,  </a:t>
            </a:r>
            <a:r>
              <a:rPr sz="2600" spc="50" dirty="0">
                <a:latin typeface="Times New Roman"/>
                <a:cs typeface="Times New Roman"/>
              </a:rPr>
              <a:t>power  </a:t>
            </a:r>
            <a:r>
              <a:rPr sz="2600" spc="70" dirty="0">
                <a:latin typeface="Times New Roman"/>
                <a:cs typeface="Times New Roman"/>
              </a:rPr>
              <a:t>can  </a:t>
            </a:r>
            <a:r>
              <a:rPr sz="2600" spc="5" dirty="0">
                <a:latin typeface="Times New Roman"/>
                <a:cs typeface="Times New Roman"/>
              </a:rPr>
              <a:t>be  </a:t>
            </a:r>
            <a:r>
              <a:rPr sz="2600" spc="100" dirty="0">
                <a:latin typeface="Times New Roman"/>
                <a:cs typeface="Times New Roman"/>
              </a:rPr>
              <a:t>drawn  </a:t>
            </a:r>
            <a:r>
              <a:rPr sz="2600" spc="35" dirty="0">
                <a:latin typeface="Times New Roman"/>
                <a:cs typeface="Times New Roman"/>
              </a:rPr>
              <a:t>from  </a:t>
            </a:r>
            <a:r>
              <a:rPr sz="2600" spc="10" dirty="0">
                <a:latin typeface="Times New Roman"/>
                <a:cs typeface="Times New Roman"/>
              </a:rPr>
              <a:t>grid, </a:t>
            </a:r>
            <a:r>
              <a:rPr sz="2600" spc="295" dirty="0">
                <a:latin typeface="Times New Roman"/>
                <a:cs typeface="Times New Roman"/>
              </a:rPr>
              <a:t> </a:t>
            </a:r>
            <a:r>
              <a:rPr sz="2600" spc="55" dirty="0">
                <a:latin typeface="Times New Roman"/>
                <a:cs typeface="Times New Roman"/>
              </a:rPr>
              <a:t>thus</a:t>
            </a:r>
            <a:endParaRPr sz="2600">
              <a:latin typeface="Times New Roman"/>
              <a:cs typeface="Times New Roman"/>
            </a:endParaRPr>
          </a:p>
          <a:p>
            <a:pPr marL="12700" marR="6350" algn="just">
              <a:lnSpc>
                <a:spcPct val="80000"/>
              </a:lnSpc>
              <a:spcBef>
                <a:spcPts val="15"/>
              </a:spcBef>
            </a:pPr>
            <a:r>
              <a:rPr sz="2600" spc="45" dirty="0">
                <a:latin typeface="Times New Roman"/>
                <a:cs typeface="Times New Roman"/>
              </a:rPr>
              <a:t>creating </a:t>
            </a:r>
            <a:r>
              <a:rPr sz="2600" spc="100" dirty="0">
                <a:latin typeface="Times New Roman"/>
                <a:cs typeface="Times New Roman"/>
              </a:rPr>
              <a:t>an </a:t>
            </a:r>
            <a:r>
              <a:rPr sz="2600" spc="45" dirty="0">
                <a:latin typeface="Times New Roman"/>
                <a:cs typeface="Times New Roman"/>
              </a:rPr>
              <a:t>opportunity </a:t>
            </a:r>
            <a:r>
              <a:rPr sz="2600" spc="-45" dirty="0">
                <a:latin typeface="Times New Roman"/>
                <a:cs typeface="Times New Roman"/>
              </a:rPr>
              <a:t>of </a:t>
            </a:r>
            <a:r>
              <a:rPr sz="2600" spc="25" dirty="0">
                <a:latin typeface="Times New Roman"/>
                <a:cs typeface="Times New Roman"/>
              </a:rPr>
              <a:t>two </a:t>
            </a:r>
            <a:r>
              <a:rPr sz="2600" spc="20" dirty="0">
                <a:latin typeface="Times New Roman"/>
                <a:cs typeface="Times New Roman"/>
              </a:rPr>
              <a:t>way supply </a:t>
            </a:r>
            <a:r>
              <a:rPr sz="2600" spc="85" dirty="0">
                <a:latin typeface="Times New Roman"/>
                <a:cs typeface="Times New Roman"/>
              </a:rPr>
              <a:t>and </a:t>
            </a:r>
            <a:r>
              <a:rPr sz="2600" spc="40" dirty="0">
                <a:latin typeface="Times New Roman"/>
                <a:cs typeface="Times New Roman"/>
              </a:rPr>
              <a:t>making  </a:t>
            </a:r>
            <a:r>
              <a:rPr sz="2600" spc="25" dirty="0">
                <a:latin typeface="Times New Roman"/>
                <a:cs typeface="Times New Roman"/>
              </a:rPr>
              <a:t>solar </a:t>
            </a:r>
            <a:r>
              <a:rPr sz="2600" spc="30" dirty="0">
                <a:latin typeface="Times New Roman"/>
                <a:cs typeface="Times New Roman"/>
              </a:rPr>
              <a:t>energy </a:t>
            </a:r>
            <a:r>
              <a:rPr sz="2600" spc="40" dirty="0">
                <a:latin typeface="Times New Roman"/>
                <a:cs typeface="Times New Roman"/>
              </a:rPr>
              <a:t>more</a:t>
            </a:r>
            <a:r>
              <a:rPr sz="2600" spc="-140" dirty="0">
                <a:latin typeface="Times New Roman"/>
                <a:cs typeface="Times New Roman"/>
              </a:rPr>
              <a:t> </a:t>
            </a:r>
            <a:r>
              <a:rPr sz="2600" spc="5" dirty="0">
                <a:latin typeface="Times New Roman"/>
                <a:cs typeface="Times New Roman"/>
              </a:rPr>
              <a:t>reliable.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dirty="0"/>
              <a:pPr marL="25400">
                <a:lnSpc>
                  <a:spcPts val="1245"/>
                </a:lnSpc>
              </a:pPr>
              <a:t>19</a:t>
            </a:fld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5240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611361" y="6453632"/>
            <a:ext cx="8953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Constantia"/>
                <a:cs typeface="Constantia"/>
              </a:rPr>
              <a:t>1</a:t>
            </a:r>
            <a:endParaRPr sz="1600">
              <a:latin typeface="Constantia"/>
              <a:cs typeface="Constanti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7200" y="1219200"/>
            <a:ext cx="8382000" cy="2438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6" name="Picture 2" descr="C:\Users\GP SINGH\Desktop\New folder\net-metering-animation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00200" y="3657600"/>
            <a:ext cx="5943600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64540" y="1577301"/>
            <a:ext cx="7465059" cy="446532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287020" indent="-274955">
              <a:lnSpc>
                <a:spcPct val="100000"/>
              </a:lnSpc>
              <a:spcBef>
                <a:spcPts val="775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655" algn="l"/>
              </a:tabLst>
            </a:pPr>
            <a:r>
              <a:rPr sz="2800" spc="40" dirty="0">
                <a:solidFill>
                  <a:srgbClr val="404040"/>
                </a:solidFill>
                <a:latin typeface="Times New Roman"/>
                <a:cs typeface="Times New Roman"/>
              </a:rPr>
              <a:t>Demand </a:t>
            </a:r>
            <a:r>
              <a:rPr sz="2800" spc="25" dirty="0">
                <a:solidFill>
                  <a:srgbClr val="404040"/>
                </a:solidFill>
                <a:latin typeface="Times New Roman"/>
                <a:cs typeface="Times New Roman"/>
              </a:rPr>
              <a:t>for </a:t>
            </a:r>
            <a:r>
              <a:rPr sz="2800" spc="5" dirty="0">
                <a:solidFill>
                  <a:srgbClr val="404040"/>
                </a:solidFill>
                <a:latin typeface="Times New Roman"/>
                <a:cs typeface="Times New Roman"/>
              </a:rPr>
              <a:t>electricity </a:t>
            </a:r>
            <a:r>
              <a:rPr sz="2800" spc="-45" dirty="0">
                <a:solidFill>
                  <a:srgbClr val="404040"/>
                </a:solidFill>
                <a:latin typeface="Times New Roman"/>
                <a:cs typeface="Times New Roman"/>
              </a:rPr>
              <a:t>is </a:t>
            </a:r>
            <a:r>
              <a:rPr sz="2800" spc="45" dirty="0">
                <a:solidFill>
                  <a:srgbClr val="404040"/>
                </a:solidFill>
                <a:latin typeface="Times New Roman"/>
                <a:cs typeface="Times New Roman"/>
              </a:rPr>
              <a:t>growing </a:t>
            </a:r>
            <a:r>
              <a:rPr sz="2800" spc="5" dirty="0">
                <a:solidFill>
                  <a:srgbClr val="404040"/>
                </a:solidFill>
                <a:latin typeface="Times New Roman"/>
                <a:cs typeface="Times New Roman"/>
              </a:rPr>
              <a:t>day </a:t>
            </a:r>
            <a:r>
              <a:rPr sz="2800" spc="-35" dirty="0">
                <a:solidFill>
                  <a:srgbClr val="404040"/>
                </a:solidFill>
                <a:latin typeface="Times New Roman"/>
                <a:cs typeface="Times New Roman"/>
              </a:rPr>
              <a:t>by</a:t>
            </a:r>
            <a:r>
              <a:rPr sz="2800" spc="-10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5" dirty="0">
                <a:solidFill>
                  <a:srgbClr val="404040"/>
                </a:solidFill>
                <a:latin typeface="Times New Roman"/>
                <a:cs typeface="Times New Roman"/>
              </a:rPr>
              <a:t>day</a:t>
            </a:r>
            <a:endParaRPr sz="2800">
              <a:latin typeface="Times New Roman"/>
              <a:cs typeface="Times New Roman"/>
            </a:endParaRPr>
          </a:p>
          <a:p>
            <a:pPr marL="287020" indent="-274955">
              <a:lnSpc>
                <a:spcPct val="100000"/>
              </a:lnSpc>
              <a:spcBef>
                <a:spcPts val="675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655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Power </a:t>
            </a:r>
            <a:r>
              <a:rPr sz="2800" spc="45" dirty="0">
                <a:solidFill>
                  <a:srgbClr val="404040"/>
                </a:solidFill>
                <a:latin typeface="Times New Roman"/>
                <a:cs typeface="Times New Roman"/>
              </a:rPr>
              <a:t>generation </a:t>
            </a:r>
            <a:r>
              <a:rPr sz="2800" spc="-45" dirty="0">
                <a:solidFill>
                  <a:srgbClr val="404040"/>
                </a:solidFill>
                <a:latin typeface="Times New Roman"/>
                <a:cs typeface="Times New Roman"/>
              </a:rPr>
              <a:t>is </a:t>
            </a:r>
            <a:r>
              <a:rPr sz="2800" spc="45" dirty="0">
                <a:solidFill>
                  <a:srgbClr val="404040"/>
                </a:solidFill>
                <a:latin typeface="Times New Roman"/>
                <a:cs typeface="Times New Roman"/>
              </a:rPr>
              <a:t>not </a:t>
            </a:r>
            <a:r>
              <a:rPr sz="2800" spc="110" dirty="0">
                <a:solidFill>
                  <a:srgbClr val="404040"/>
                </a:solidFill>
                <a:latin typeface="Times New Roman"/>
                <a:cs typeface="Times New Roman"/>
              </a:rPr>
              <a:t>up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to </a:t>
            </a:r>
            <a:r>
              <a:rPr sz="2800" spc="50" dirty="0">
                <a:solidFill>
                  <a:srgbClr val="404040"/>
                </a:solidFill>
                <a:latin typeface="Times New Roman"/>
                <a:cs typeface="Times New Roman"/>
              </a:rPr>
              <a:t>the</a:t>
            </a:r>
            <a:r>
              <a:rPr sz="2800" spc="-21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70" dirty="0">
                <a:solidFill>
                  <a:srgbClr val="404040"/>
                </a:solidFill>
                <a:latin typeface="Times New Roman"/>
                <a:cs typeface="Times New Roman"/>
              </a:rPr>
              <a:t>mark</a:t>
            </a:r>
            <a:endParaRPr sz="2800">
              <a:latin typeface="Times New Roman"/>
              <a:cs typeface="Times New Roman"/>
            </a:endParaRPr>
          </a:p>
          <a:p>
            <a:pPr marL="287020" indent="-274955">
              <a:lnSpc>
                <a:spcPct val="100000"/>
              </a:lnSpc>
              <a:spcBef>
                <a:spcPts val="675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655" algn="l"/>
              </a:tabLst>
            </a:pPr>
            <a:r>
              <a:rPr sz="2800" spc="-25" dirty="0">
                <a:solidFill>
                  <a:srgbClr val="404040"/>
                </a:solidFill>
                <a:latin typeface="Times New Roman"/>
                <a:cs typeface="Times New Roman"/>
              </a:rPr>
              <a:t>Deficit </a:t>
            </a:r>
            <a:r>
              <a:rPr sz="2800" spc="45" dirty="0">
                <a:solidFill>
                  <a:srgbClr val="404040"/>
                </a:solidFill>
                <a:latin typeface="Times New Roman"/>
                <a:cs typeface="Times New Roman"/>
              </a:rPr>
              <a:t>about </a:t>
            </a:r>
            <a:r>
              <a:rPr sz="2800" spc="85" dirty="0">
                <a:solidFill>
                  <a:srgbClr val="404040"/>
                </a:solidFill>
                <a:latin typeface="Times New Roman"/>
                <a:cs typeface="Times New Roman"/>
              </a:rPr>
              <a:t>6-8% </a:t>
            </a:r>
            <a:r>
              <a:rPr sz="2800" spc="60" dirty="0">
                <a:solidFill>
                  <a:srgbClr val="404040"/>
                </a:solidFill>
                <a:latin typeface="Times New Roman"/>
                <a:cs typeface="Times New Roman"/>
              </a:rPr>
              <a:t>in</a:t>
            </a:r>
            <a:r>
              <a:rPr sz="2800" spc="-15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25" dirty="0">
                <a:solidFill>
                  <a:srgbClr val="404040"/>
                </a:solidFill>
                <a:latin typeface="Times New Roman"/>
                <a:cs typeface="Times New Roman"/>
              </a:rPr>
              <a:t>India</a:t>
            </a:r>
            <a:endParaRPr sz="2800">
              <a:latin typeface="Times New Roman"/>
              <a:cs typeface="Times New Roman"/>
            </a:endParaRPr>
          </a:p>
          <a:p>
            <a:pPr marL="287020" marR="5080" indent="-274955">
              <a:lnSpc>
                <a:spcPct val="100000"/>
              </a:lnSpc>
              <a:spcBef>
                <a:spcPts val="670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655" algn="l"/>
              </a:tabLst>
            </a:pPr>
            <a:r>
              <a:rPr sz="2800" spc="-35" dirty="0">
                <a:solidFill>
                  <a:srgbClr val="404040"/>
                </a:solidFill>
                <a:latin typeface="Times New Roman"/>
                <a:cs typeface="Times New Roman"/>
              </a:rPr>
              <a:t>Need </a:t>
            </a:r>
            <a:r>
              <a:rPr sz="2800" spc="25" dirty="0">
                <a:solidFill>
                  <a:srgbClr val="404040"/>
                </a:solidFill>
                <a:latin typeface="Times New Roman"/>
                <a:cs typeface="Times New Roman"/>
              </a:rPr>
              <a:t>for </a:t>
            </a:r>
            <a:r>
              <a:rPr sz="2800" spc="10" dirty="0">
                <a:solidFill>
                  <a:srgbClr val="404040"/>
                </a:solidFill>
                <a:latin typeface="Times New Roman"/>
                <a:cs typeface="Times New Roman"/>
              </a:rPr>
              <a:t>developing </a:t>
            </a:r>
            <a:r>
              <a:rPr sz="2800" spc="25" dirty="0">
                <a:solidFill>
                  <a:srgbClr val="404040"/>
                </a:solidFill>
                <a:latin typeface="Times New Roman"/>
                <a:cs typeface="Times New Roman"/>
              </a:rPr>
              <a:t>alternatives </a:t>
            </a:r>
            <a:r>
              <a:rPr sz="2800" dirty="0">
                <a:solidFill>
                  <a:srgbClr val="404040"/>
                </a:solidFill>
                <a:latin typeface="Times New Roman"/>
                <a:cs typeface="Times New Roman"/>
              </a:rPr>
              <a:t>to </a:t>
            </a:r>
            <a:r>
              <a:rPr sz="2800" spc="55" dirty="0">
                <a:solidFill>
                  <a:srgbClr val="404040"/>
                </a:solidFill>
                <a:latin typeface="Times New Roman"/>
                <a:cs typeface="Times New Roman"/>
              </a:rPr>
              <a:t>reduce</a:t>
            </a:r>
            <a:r>
              <a:rPr sz="2800" spc="-3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50" dirty="0">
                <a:solidFill>
                  <a:srgbClr val="404040"/>
                </a:solidFill>
                <a:latin typeface="Times New Roman"/>
                <a:cs typeface="Times New Roman"/>
              </a:rPr>
              <a:t>power 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deficit</a:t>
            </a:r>
            <a:endParaRPr sz="2800">
              <a:latin typeface="Times New Roman"/>
              <a:cs typeface="Times New Roman"/>
            </a:endParaRPr>
          </a:p>
          <a:p>
            <a:pPr marL="287020" marR="1069975" indent="-274955">
              <a:lnSpc>
                <a:spcPct val="100000"/>
              </a:lnSpc>
              <a:spcBef>
                <a:spcPts val="675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655" algn="l"/>
              </a:tabLst>
            </a:pP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Power </a:t>
            </a:r>
            <a:r>
              <a:rPr sz="2800" spc="45" dirty="0">
                <a:solidFill>
                  <a:srgbClr val="404040"/>
                </a:solidFill>
                <a:latin typeface="Times New Roman"/>
                <a:cs typeface="Times New Roman"/>
              </a:rPr>
              <a:t>generation </a:t>
            </a:r>
            <a:r>
              <a:rPr sz="2800" spc="85" dirty="0">
                <a:solidFill>
                  <a:srgbClr val="404040"/>
                </a:solidFill>
                <a:latin typeface="Times New Roman"/>
                <a:cs typeface="Times New Roman"/>
              </a:rPr>
              <a:t>through </a:t>
            </a:r>
            <a:r>
              <a:rPr sz="2800" spc="15" dirty="0">
                <a:solidFill>
                  <a:srgbClr val="404040"/>
                </a:solidFill>
                <a:latin typeface="Times New Roman"/>
                <a:cs typeface="Times New Roman"/>
              </a:rPr>
              <a:t>rooftop </a:t>
            </a:r>
            <a:r>
              <a:rPr sz="2800" spc="20" dirty="0">
                <a:solidFill>
                  <a:srgbClr val="404040"/>
                </a:solidFill>
                <a:latin typeface="Times New Roman"/>
                <a:cs typeface="Times New Roman"/>
              </a:rPr>
              <a:t>solar</a:t>
            </a:r>
            <a:r>
              <a:rPr sz="2800" spc="-12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-45" dirty="0">
                <a:solidFill>
                  <a:srgbClr val="404040"/>
                </a:solidFill>
                <a:latin typeface="Times New Roman"/>
                <a:cs typeface="Times New Roman"/>
              </a:rPr>
              <a:t>is  </a:t>
            </a:r>
            <a:r>
              <a:rPr sz="2800" spc="25" dirty="0">
                <a:solidFill>
                  <a:srgbClr val="404040"/>
                </a:solidFill>
                <a:latin typeface="Times New Roman"/>
                <a:cs typeface="Times New Roman"/>
              </a:rPr>
              <a:t>considered </a:t>
            </a:r>
            <a:r>
              <a:rPr sz="2800" spc="-5" dirty="0">
                <a:solidFill>
                  <a:srgbClr val="404040"/>
                </a:solidFill>
                <a:latin typeface="Times New Roman"/>
                <a:cs typeface="Times New Roman"/>
              </a:rPr>
              <a:t>as </a:t>
            </a:r>
            <a:r>
              <a:rPr sz="2800" spc="50" dirty="0">
                <a:solidFill>
                  <a:srgbClr val="404040"/>
                </a:solidFill>
                <a:latin typeface="Times New Roman"/>
                <a:cs typeface="Times New Roman"/>
              </a:rPr>
              <a:t>the 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best</a:t>
            </a:r>
            <a:r>
              <a:rPr sz="2800" spc="-9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35" dirty="0">
                <a:solidFill>
                  <a:srgbClr val="404040"/>
                </a:solidFill>
                <a:latin typeface="Times New Roman"/>
                <a:cs typeface="Times New Roman"/>
              </a:rPr>
              <a:t>alternative</a:t>
            </a:r>
            <a:endParaRPr sz="2800">
              <a:latin typeface="Times New Roman"/>
              <a:cs typeface="Times New Roman"/>
            </a:endParaRPr>
          </a:p>
          <a:p>
            <a:pPr marL="287020" indent="-274955">
              <a:lnSpc>
                <a:spcPct val="100000"/>
              </a:lnSpc>
              <a:spcBef>
                <a:spcPts val="675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655" algn="l"/>
              </a:tabLst>
            </a:pPr>
            <a:r>
              <a:rPr sz="2800" spc="-30" dirty="0">
                <a:solidFill>
                  <a:srgbClr val="404040"/>
                </a:solidFill>
                <a:latin typeface="Times New Roman"/>
                <a:cs typeface="Times New Roman"/>
              </a:rPr>
              <a:t>Solar </a:t>
            </a:r>
            <a:r>
              <a:rPr sz="2800" spc="40" dirty="0">
                <a:solidFill>
                  <a:srgbClr val="404040"/>
                </a:solidFill>
                <a:latin typeface="Times New Roman"/>
                <a:cs typeface="Times New Roman"/>
              </a:rPr>
              <a:t>has </a:t>
            </a:r>
            <a:r>
              <a:rPr sz="2800" spc="-15" dirty="0">
                <a:solidFill>
                  <a:srgbClr val="404040"/>
                </a:solidFill>
                <a:latin typeface="Times New Roman"/>
                <a:cs typeface="Times New Roman"/>
              </a:rPr>
              <a:t>some</a:t>
            </a:r>
            <a:r>
              <a:rPr sz="2800" spc="-1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40" dirty="0">
                <a:solidFill>
                  <a:srgbClr val="404040"/>
                </a:solidFill>
                <a:latin typeface="Times New Roman"/>
                <a:cs typeface="Times New Roman"/>
              </a:rPr>
              <a:t>drawbacks</a:t>
            </a:r>
            <a:endParaRPr sz="2800">
              <a:latin typeface="Times New Roman"/>
              <a:cs typeface="Times New Roman"/>
            </a:endParaRPr>
          </a:p>
          <a:p>
            <a:pPr marL="287020" indent="-274955">
              <a:lnSpc>
                <a:spcPct val="100000"/>
              </a:lnSpc>
              <a:spcBef>
                <a:spcPts val="670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655" algn="l"/>
              </a:tabLst>
            </a:pPr>
            <a:r>
              <a:rPr sz="2800" spc="-45" dirty="0">
                <a:solidFill>
                  <a:srgbClr val="404040"/>
                </a:solidFill>
                <a:latin typeface="Times New Roman"/>
                <a:cs typeface="Times New Roman"/>
              </a:rPr>
              <a:t>Net </a:t>
            </a:r>
            <a:r>
              <a:rPr sz="2800" spc="40" dirty="0">
                <a:solidFill>
                  <a:srgbClr val="404040"/>
                </a:solidFill>
                <a:latin typeface="Times New Roman"/>
                <a:cs typeface="Times New Roman"/>
              </a:rPr>
              <a:t>metering </a:t>
            </a:r>
            <a:r>
              <a:rPr sz="2800" spc="-45" dirty="0">
                <a:solidFill>
                  <a:srgbClr val="404040"/>
                </a:solidFill>
                <a:latin typeface="Times New Roman"/>
                <a:cs typeface="Times New Roman"/>
              </a:rPr>
              <a:t>is </a:t>
            </a:r>
            <a:r>
              <a:rPr sz="2800" spc="50" dirty="0">
                <a:solidFill>
                  <a:srgbClr val="404040"/>
                </a:solidFill>
                <a:latin typeface="Times New Roman"/>
                <a:cs typeface="Times New Roman"/>
              </a:rPr>
              <a:t>the </a:t>
            </a:r>
            <a:r>
              <a:rPr sz="2800" spc="15" dirty="0">
                <a:solidFill>
                  <a:srgbClr val="404040"/>
                </a:solidFill>
                <a:latin typeface="Times New Roman"/>
                <a:cs typeface="Times New Roman"/>
              </a:rPr>
              <a:t>solution </a:t>
            </a:r>
            <a:r>
              <a:rPr sz="2800" spc="25" dirty="0">
                <a:solidFill>
                  <a:srgbClr val="404040"/>
                </a:solidFill>
                <a:latin typeface="Times New Roman"/>
                <a:cs typeface="Times New Roman"/>
              </a:rPr>
              <a:t>for </a:t>
            </a:r>
            <a:r>
              <a:rPr sz="2800" spc="10" dirty="0">
                <a:solidFill>
                  <a:srgbClr val="404040"/>
                </a:solidFill>
                <a:latin typeface="Times New Roman"/>
                <a:cs typeface="Times New Roman"/>
              </a:rPr>
              <a:t>those</a:t>
            </a:r>
            <a:r>
              <a:rPr sz="2800" spc="-5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800" spc="40" dirty="0">
                <a:solidFill>
                  <a:srgbClr val="404040"/>
                </a:solidFill>
                <a:latin typeface="Times New Roman"/>
                <a:cs typeface="Times New Roman"/>
              </a:rPr>
              <a:t>drawbacks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48839" y="874775"/>
            <a:ext cx="2054352" cy="4404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187067" y="879347"/>
            <a:ext cx="1977009" cy="36474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581897" y="6555667"/>
            <a:ext cx="132715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sz="1200" dirty="0">
                <a:solidFill>
                  <a:srgbClr val="045C75"/>
                </a:solidFill>
                <a:latin typeface="Constantia"/>
                <a:cs typeface="Constantia"/>
              </a:rPr>
              <a:pPr marL="25400">
                <a:lnSpc>
                  <a:spcPts val="1245"/>
                </a:lnSpc>
              </a:pPr>
              <a:t>3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632206"/>
            <a:ext cx="4899025" cy="7880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012F3D"/>
                </a:solidFill>
              </a:rPr>
              <a:t>Why </a:t>
            </a:r>
            <a:r>
              <a:rPr dirty="0">
                <a:solidFill>
                  <a:srgbClr val="012F3D"/>
                </a:solidFill>
              </a:rPr>
              <a:t>net </a:t>
            </a:r>
            <a:r>
              <a:rPr spc="-5" dirty="0">
                <a:solidFill>
                  <a:srgbClr val="012F3D"/>
                </a:solidFill>
              </a:rPr>
              <a:t>metering is</a:t>
            </a:r>
            <a:r>
              <a:rPr spc="-10" dirty="0">
                <a:solidFill>
                  <a:srgbClr val="012F3D"/>
                </a:solidFill>
              </a:rPr>
              <a:t> </a:t>
            </a:r>
            <a:r>
              <a:rPr spc="-5" dirty="0">
                <a:solidFill>
                  <a:srgbClr val="012F3D"/>
                </a:solidFill>
              </a:rPr>
              <a:t>required</a:t>
            </a:r>
            <a:r>
              <a:rPr sz="5000" spc="-5" dirty="0">
                <a:solidFill>
                  <a:srgbClr val="403E0D"/>
                </a:solidFill>
                <a:latin typeface="Calibri"/>
                <a:cs typeface="Calibri"/>
              </a:rPr>
              <a:t>?</a:t>
            </a:r>
            <a:endParaRPr sz="50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38200" y="3429000"/>
            <a:ext cx="6858000" cy="2933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700009" y="5962599"/>
            <a:ext cx="45148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latin typeface="Constantia"/>
                <a:cs typeface="Constantia"/>
              </a:rPr>
              <a:t>F</a:t>
            </a:r>
            <a:r>
              <a:rPr sz="1800" spc="-5" dirty="0">
                <a:latin typeface="Constantia"/>
                <a:cs typeface="Constantia"/>
              </a:rPr>
              <a:t>i</a:t>
            </a:r>
            <a:r>
              <a:rPr sz="1800" spc="-60" dirty="0">
                <a:latin typeface="Constantia"/>
                <a:cs typeface="Constantia"/>
              </a:rPr>
              <a:t>g</a:t>
            </a:r>
            <a:r>
              <a:rPr sz="1800" dirty="0">
                <a:latin typeface="Constantia"/>
                <a:cs typeface="Constantia"/>
              </a:rPr>
              <a:t>.1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581897" y="6555667"/>
            <a:ext cx="132715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sz="1200" dirty="0">
                <a:solidFill>
                  <a:srgbClr val="045C75"/>
                </a:solidFill>
                <a:latin typeface="Constantia"/>
                <a:cs typeface="Constantia"/>
              </a:rPr>
              <a:pPr marL="25400">
                <a:lnSpc>
                  <a:spcPts val="1245"/>
                </a:lnSpc>
              </a:pPr>
              <a:t>4</a:t>
            </a:fld>
            <a:endParaRPr sz="1200">
              <a:latin typeface="Constantia"/>
              <a:cs typeface="Constant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3540" y="1593850"/>
            <a:ext cx="520319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>
              <a:lnSpc>
                <a:spcPct val="100000"/>
              </a:lnSpc>
              <a:spcBef>
                <a:spcPts val="100"/>
              </a:spcBef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sz="2400" spc="-20" dirty="0">
                <a:latin typeface="Times New Roman"/>
                <a:cs typeface="Times New Roman"/>
              </a:rPr>
              <a:t>Solar </a:t>
            </a:r>
            <a:r>
              <a:rPr sz="2400" spc="45" dirty="0">
                <a:latin typeface="Times New Roman"/>
                <a:cs typeface="Times New Roman"/>
              </a:rPr>
              <a:t>power </a:t>
            </a:r>
            <a:r>
              <a:rPr sz="2400" spc="-40" dirty="0">
                <a:latin typeface="Times New Roman"/>
                <a:cs typeface="Times New Roman"/>
              </a:rPr>
              <a:t>is </a:t>
            </a:r>
            <a:r>
              <a:rPr sz="2400" spc="40" dirty="0">
                <a:latin typeface="Times New Roman"/>
                <a:cs typeface="Times New Roman"/>
              </a:rPr>
              <a:t>not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continuous</a:t>
            </a:r>
            <a:endParaRPr sz="2400">
              <a:latin typeface="Times New Roman"/>
              <a:cs typeface="Times New Roman"/>
            </a:endParaRPr>
          </a:p>
          <a:p>
            <a:pPr marL="255270" indent="-243204">
              <a:lnSpc>
                <a:spcPct val="100000"/>
              </a:lnSpc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sz="2400" spc="-25" dirty="0">
                <a:latin typeface="Times New Roman"/>
                <a:cs typeface="Times New Roman"/>
              </a:rPr>
              <a:t>Expensive </a:t>
            </a:r>
            <a:r>
              <a:rPr sz="2400" spc="15" dirty="0">
                <a:latin typeface="Times New Roman"/>
                <a:cs typeface="Times New Roman"/>
              </a:rPr>
              <a:t>batteries </a:t>
            </a:r>
            <a:r>
              <a:rPr sz="2400" spc="65" dirty="0">
                <a:latin typeface="Times New Roman"/>
                <a:cs typeface="Times New Roman"/>
              </a:rPr>
              <a:t>are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needed</a:t>
            </a:r>
            <a:endParaRPr sz="2400">
              <a:latin typeface="Times New Roman"/>
              <a:cs typeface="Times New Roman"/>
            </a:endParaRPr>
          </a:p>
          <a:p>
            <a:pPr marL="255270" indent="-243204">
              <a:lnSpc>
                <a:spcPct val="100000"/>
              </a:lnSpc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sz="2400" spc="-10" dirty="0">
                <a:latin typeface="Times New Roman"/>
                <a:cs typeface="Times New Roman"/>
              </a:rPr>
              <a:t>Backup </a:t>
            </a:r>
            <a:r>
              <a:rPr sz="2400" spc="40" dirty="0">
                <a:latin typeface="Times New Roman"/>
                <a:cs typeface="Times New Roman"/>
              </a:rPr>
              <a:t>generators </a:t>
            </a:r>
            <a:r>
              <a:rPr sz="2400" spc="65" dirty="0">
                <a:latin typeface="Times New Roman"/>
                <a:cs typeface="Times New Roman"/>
              </a:rPr>
              <a:t>are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spc="55" dirty="0">
                <a:latin typeface="Times New Roman"/>
                <a:cs typeface="Times New Roman"/>
              </a:rPr>
              <a:t>required</a:t>
            </a:r>
            <a:endParaRPr sz="2400">
              <a:latin typeface="Times New Roman"/>
              <a:cs typeface="Times New Roman"/>
            </a:endParaRPr>
          </a:p>
          <a:p>
            <a:pPr marL="255270" indent="-243204">
              <a:lnSpc>
                <a:spcPct val="100000"/>
              </a:lnSpc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sz="2400" spc="30" dirty="0">
                <a:latin typeface="Times New Roman"/>
                <a:cs typeface="Times New Roman"/>
              </a:rPr>
              <a:t>Cannot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50" dirty="0">
                <a:latin typeface="Times New Roman"/>
                <a:cs typeface="Times New Roman"/>
              </a:rPr>
              <a:t>transported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15" dirty="0">
                <a:latin typeface="Times New Roman"/>
                <a:cs typeface="Times New Roman"/>
              </a:rPr>
              <a:t>long</a:t>
            </a:r>
            <a:r>
              <a:rPr sz="2400" spc="-17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distances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3352" y="534670"/>
            <a:ext cx="31934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004E6C"/>
                </a:solidFill>
              </a:rPr>
              <a:t>What is Net</a:t>
            </a:r>
            <a:r>
              <a:rPr sz="3600" spc="-85" dirty="0">
                <a:solidFill>
                  <a:srgbClr val="004E6C"/>
                </a:solidFill>
              </a:rPr>
              <a:t> </a:t>
            </a:r>
            <a:r>
              <a:rPr sz="3600" dirty="0">
                <a:solidFill>
                  <a:srgbClr val="004E6C"/>
                </a:solidFill>
              </a:rPr>
              <a:t>metering?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5940" y="1153412"/>
            <a:ext cx="7894955" cy="21794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6385" marR="508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</a:tabLst>
            </a:pPr>
            <a:r>
              <a:rPr sz="2800" spc="-15" dirty="0">
                <a:latin typeface="Constantia"/>
                <a:cs typeface="Constantia"/>
              </a:rPr>
              <a:t>Net </a:t>
            </a:r>
            <a:r>
              <a:rPr sz="2800" spc="-10" dirty="0">
                <a:latin typeface="Constantia"/>
                <a:cs typeface="Constantia"/>
              </a:rPr>
              <a:t>metering </a:t>
            </a:r>
            <a:r>
              <a:rPr sz="2800" spc="-5" dirty="0">
                <a:latin typeface="Constantia"/>
                <a:cs typeface="Constantia"/>
              </a:rPr>
              <a:t>is a </a:t>
            </a:r>
            <a:r>
              <a:rPr sz="2800" spc="-10" dirty="0">
                <a:latin typeface="Constantia"/>
                <a:cs typeface="Constantia"/>
              </a:rPr>
              <a:t>billing </a:t>
            </a:r>
            <a:r>
              <a:rPr sz="2800" spc="-5" dirty="0">
                <a:latin typeface="Constantia"/>
                <a:cs typeface="Constantia"/>
              </a:rPr>
              <a:t>mechanism </a:t>
            </a:r>
            <a:r>
              <a:rPr sz="2800" spc="-10" dirty="0">
                <a:latin typeface="Constantia"/>
                <a:cs typeface="Constantia"/>
              </a:rPr>
              <a:t>that credits  </a:t>
            </a:r>
            <a:r>
              <a:rPr sz="2800" spc="-5" dirty="0">
                <a:latin typeface="Constantia"/>
                <a:cs typeface="Constantia"/>
              </a:rPr>
              <a:t>solar</a:t>
            </a:r>
            <a:r>
              <a:rPr sz="2800" spc="-145" dirty="0">
                <a:latin typeface="Constantia"/>
                <a:cs typeface="Constantia"/>
              </a:rPr>
              <a:t> </a:t>
            </a:r>
            <a:r>
              <a:rPr sz="2800" dirty="0">
                <a:latin typeface="Constantia"/>
                <a:cs typeface="Constantia"/>
              </a:rPr>
              <a:t>energy</a:t>
            </a:r>
            <a:r>
              <a:rPr sz="2800" spc="-125" dirty="0">
                <a:latin typeface="Constantia"/>
                <a:cs typeface="Constantia"/>
              </a:rPr>
              <a:t> </a:t>
            </a:r>
            <a:r>
              <a:rPr sz="2800" spc="-15" dirty="0">
                <a:latin typeface="Constantia"/>
                <a:cs typeface="Constantia"/>
              </a:rPr>
              <a:t>system</a:t>
            </a:r>
            <a:r>
              <a:rPr sz="2800" spc="-100" dirty="0">
                <a:latin typeface="Constantia"/>
                <a:cs typeface="Constantia"/>
              </a:rPr>
              <a:t> </a:t>
            </a:r>
            <a:r>
              <a:rPr sz="2800" spc="-15" dirty="0">
                <a:latin typeface="Constantia"/>
                <a:cs typeface="Constantia"/>
              </a:rPr>
              <a:t>owners</a:t>
            </a:r>
            <a:r>
              <a:rPr sz="2800" spc="-60" dirty="0">
                <a:latin typeface="Constantia"/>
                <a:cs typeface="Constantia"/>
              </a:rPr>
              <a:t> </a:t>
            </a:r>
            <a:r>
              <a:rPr sz="2800" spc="-15" dirty="0">
                <a:latin typeface="Constantia"/>
                <a:cs typeface="Constantia"/>
              </a:rPr>
              <a:t>for</a:t>
            </a:r>
            <a:r>
              <a:rPr sz="2800" spc="-114" dirty="0">
                <a:latin typeface="Constantia"/>
                <a:cs typeface="Constantia"/>
              </a:rPr>
              <a:t> </a:t>
            </a:r>
            <a:r>
              <a:rPr sz="2800" spc="-5" dirty="0">
                <a:latin typeface="Constantia"/>
                <a:cs typeface="Constantia"/>
              </a:rPr>
              <a:t>the</a:t>
            </a:r>
            <a:r>
              <a:rPr sz="2800" spc="-145" dirty="0">
                <a:latin typeface="Constantia"/>
                <a:cs typeface="Constantia"/>
              </a:rPr>
              <a:t> </a:t>
            </a:r>
            <a:r>
              <a:rPr sz="2800" spc="-5" dirty="0">
                <a:latin typeface="Constantia"/>
                <a:cs typeface="Constantia"/>
              </a:rPr>
              <a:t>electricity</a:t>
            </a:r>
            <a:r>
              <a:rPr sz="2800" spc="-100" dirty="0">
                <a:latin typeface="Constantia"/>
                <a:cs typeface="Constantia"/>
              </a:rPr>
              <a:t> </a:t>
            </a:r>
            <a:r>
              <a:rPr sz="2800" spc="-10" dirty="0">
                <a:latin typeface="Constantia"/>
                <a:cs typeface="Constantia"/>
              </a:rPr>
              <a:t>they  </a:t>
            </a:r>
            <a:r>
              <a:rPr sz="2800" spc="-5" dirty="0">
                <a:latin typeface="Constantia"/>
                <a:cs typeface="Constantia"/>
              </a:rPr>
              <a:t>add </a:t>
            </a:r>
            <a:r>
              <a:rPr sz="2800" spc="-25" dirty="0">
                <a:latin typeface="Constantia"/>
                <a:cs typeface="Constantia"/>
              </a:rPr>
              <a:t>to </a:t>
            </a:r>
            <a:r>
              <a:rPr sz="2800" spc="-10" dirty="0">
                <a:latin typeface="Constantia"/>
                <a:cs typeface="Constantia"/>
              </a:rPr>
              <a:t>the</a:t>
            </a:r>
            <a:r>
              <a:rPr sz="2800" spc="-235" dirty="0">
                <a:latin typeface="Constantia"/>
                <a:cs typeface="Constantia"/>
              </a:rPr>
              <a:t> </a:t>
            </a:r>
            <a:r>
              <a:rPr sz="2800" spc="-5">
                <a:latin typeface="Constantia"/>
                <a:cs typeface="Constantia"/>
              </a:rPr>
              <a:t>grid</a:t>
            </a:r>
            <a:r>
              <a:rPr sz="2800" spc="-5" smtClean="0">
                <a:latin typeface="Constantia"/>
                <a:cs typeface="Constantia"/>
              </a:rPr>
              <a:t>.</a:t>
            </a:r>
            <a:endParaRPr lang="en-IN" sz="2800" spc="-5" dirty="0" smtClean="0">
              <a:latin typeface="Constantia"/>
              <a:cs typeface="Constantia"/>
            </a:endParaRPr>
          </a:p>
          <a:p>
            <a:pPr marL="286385" marR="508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4642"/>
              <a:buFont typeface="Wingdings 2"/>
              <a:buChar char=""/>
              <a:tabLst>
                <a:tab pos="287020" algn="l"/>
              </a:tabLst>
            </a:pPr>
            <a:r>
              <a:rPr lang="en-IN" sz="2800" spc="-5" dirty="0" smtClean="0">
                <a:latin typeface="Constantia"/>
                <a:cs typeface="Constantia"/>
              </a:rPr>
              <a:t>RCF has 100 </a:t>
            </a:r>
            <a:r>
              <a:rPr lang="en-IN" sz="2800" spc="-5" dirty="0" err="1" smtClean="0">
                <a:latin typeface="Constantia"/>
                <a:cs typeface="Constantia"/>
              </a:rPr>
              <a:t>KWp</a:t>
            </a:r>
            <a:r>
              <a:rPr lang="en-IN" sz="2800" spc="-5" dirty="0" smtClean="0">
                <a:latin typeface="Constantia"/>
                <a:cs typeface="Constantia"/>
              </a:rPr>
              <a:t> roof top on grid solar system at administrative building .</a:t>
            </a:r>
            <a:endParaRPr sz="2800">
              <a:latin typeface="Constantia"/>
              <a:cs typeface="Constant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14918" y="6568367"/>
            <a:ext cx="73025" cy="153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5"/>
              </a:lnSpc>
            </a:pPr>
            <a:r>
              <a:rPr sz="1200" dirty="0">
                <a:solidFill>
                  <a:srgbClr val="045C75"/>
                </a:solidFill>
                <a:latin typeface="Constantia"/>
                <a:cs typeface="Constantia"/>
              </a:rPr>
              <a:t>5</a:t>
            </a:r>
            <a:endParaRPr sz="1200">
              <a:latin typeface="Constantia"/>
              <a:cs typeface="Constant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4800" y="3429000"/>
            <a:ext cx="8610600" cy="33527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709029" y="6507886"/>
            <a:ext cx="4445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40" dirty="0">
                <a:latin typeface="Constantia"/>
                <a:cs typeface="Constantia"/>
              </a:rPr>
              <a:t>f</a:t>
            </a:r>
            <a:r>
              <a:rPr sz="1800" spc="-5" dirty="0">
                <a:latin typeface="Constantia"/>
                <a:cs typeface="Constantia"/>
              </a:rPr>
              <a:t>i</a:t>
            </a:r>
            <a:r>
              <a:rPr sz="1800" spc="-60" dirty="0">
                <a:latin typeface="Constantia"/>
                <a:cs typeface="Constantia"/>
              </a:rPr>
              <a:t>g</a:t>
            </a:r>
            <a:r>
              <a:rPr sz="1800" dirty="0">
                <a:latin typeface="Constantia"/>
                <a:cs typeface="Constantia"/>
              </a:rPr>
              <a:t>.2</a:t>
            </a:r>
            <a:endParaRPr sz="18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73683" y="659638"/>
            <a:ext cx="665353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dirty="0"/>
              <a:t>Block diagram </a:t>
            </a:r>
            <a:r>
              <a:rPr sz="4500" spc="-5" dirty="0"/>
              <a:t>of </a:t>
            </a:r>
            <a:r>
              <a:rPr sz="4500" dirty="0"/>
              <a:t>net metering</a:t>
            </a:r>
            <a:r>
              <a:rPr sz="4500" spc="-95" dirty="0"/>
              <a:t> </a:t>
            </a:r>
            <a:r>
              <a:rPr sz="4500" dirty="0"/>
              <a:t>system</a:t>
            </a:r>
            <a:endParaRPr sz="4500"/>
          </a:p>
        </p:txBody>
      </p:sp>
      <p:sp>
        <p:nvSpPr>
          <p:cNvPr id="8" name="object 8"/>
          <p:cNvSpPr/>
          <p:nvPr/>
        </p:nvSpPr>
        <p:spPr>
          <a:xfrm>
            <a:off x="990600" y="1447800"/>
            <a:ext cx="7072883" cy="50368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602218" y="6517640"/>
            <a:ext cx="9969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45C75"/>
                </a:solidFill>
                <a:latin typeface="Constantia"/>
                <a:cs typeface="Constantia"/>
              </a:rPr>
              <a:t>7</a:t>
            </a:r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9700" y="638302"/>
            <a:ext cx="47212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536321"/>
                </a:solidFill>
              </a:rPr>
              <a:t>Parts/ Equipment </a:t>
            </a:r>
            <a:r>
              <a:rPr sz="2800" spc="-5" dirty="0">
                <a:solidFill>
                  <a:srgbClr val="536321"/>
                </a:solidFill>
              </a:rPr>
              <a:t>of Roof top solar</a:t>
            </a:r>
            <a:r>
              <a:rPr sz="2800" spc="65" dirty="0">
                <a:solidFill>
                  <a:srgbClr val="536321"/>
                </a:solidFill>
              </a:rPr>
              <a:t> </a:t>
            </a:r>
            <a:r>
              <a:rPr sz="2800" spc="-10" dirty="0">
                <a:solidFill>
                  <a:srgbClr val="536321"/>
                </a:solidFill>
              </a:rPr>
              <a:t>systems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459740" y="1216275"/>
            <a:ext cx="4883785" cy="5586095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67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20" dirty="0">
                <a:latin typeface="Times New Roman"/>
                <a:cs typeface="Times New Roman"/>
              </a:rPr>
              <a:t>Solar </a:t>
            </a:r>
            <a:r>
              <a:rPr sz="2400" spc="-225" dirty="0">
                <a:latin typeface="Times New Roman"/>
                <a:cs typeface="Times New Roman"/>
              </a:rPr>
              <a:t>PV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Panels,</a:t>
            </a:r>
            <a:endParaRPr sz="24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35" dirty="0">
                <a:latin typeface="Times New Roman"/>
                <a:cs typeface="Times New Roman"/>
              </a:rPr>
              <a:t>Inverter</a:t>
            </a:r>
            <a:endParaRPr sz="24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" dirty="0">
                <a:latin typeface="Times New Roman"/>
                <a:cs typeface="Times New Roman"/>
              </a:rPr>
              <a:t>Isolators/ </a:t>
            </a:r>
            <a:r>
              <a:rPr sz="2400" spc="15" dirty="0">
                <a:latin typeface="Times New Roman"/>
                <a:cs typeface="Times New Roman"/>
              </a:rPr>
              <a:t>Disconnecting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switches</a:t>
            </a:r>
            <a:endParaRPr sz="24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Times New Roman"/>
                <a:cs typeface="Times New Roman"/>
              </a:rPr>
              <a:t>Protective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Devices</a:t>
            </a:r>
            <a:endParaRPr sz="24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25" dirty="0">
                <a:latin typeface="Times New Roman"/>
                <a:cs typeface="Times New Roman"/>
              </a:rPr>
              <a:t>Cables </a:t>
            </a:r>
            <a:r>
              <a:rPr sz="2400" spc="75" dirty="0">
                <a:latin typeface="Times New Roman"/>
                <a:cs typeface="Times New Roman"/>
              </a:rPr>
              <a:t>and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75" dirty="0">
                <a:latin typeface="Times New Roman"/>
                <a:cs typeface="Times New Roman"/>
              </a:rPr>
              <a:t>hardware</a:t>
            </a:r>
            <a:endParaRPr sz="24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20" dirty="0">
                <a:latin typeface="Times New Roman"/>
                <a:cs typeface="Times New Roman"/>
              </a:rPr>
              <a:t>Changeover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Switches</a:t>
            </a:r>
            <a:endParaRPr sz="24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25" dirty="0">
                <a:latin typeface="Times New Roman"/>
                <a:cs typeface="Times New Roman"/>
              </a:rPr>
              <a:t>Energy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meters</a:t>
            </a:r>
            <a:endParaRPr sz="2400">
              <a:latin typeface="Times New Roman"/>
              <a:cs typeface="Times New Roman"/>
            </a:endParaRPr>
          </a:p>
          <a:p>
            <a:pPr marL="286385" marR="5080" indent="-27432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30" dirty="0">
                <a:latin typeface="Times New Roman"/>
                <a:cs typeface="Times New Roman"/>
              </a:rPr>
              <a:t>Panels, </a:t>
            </a:r>
            <a:r>
              <a:rPr sz="2400" spc="10" dirty="0">
                <a:latin typeface="Times New Roman"/>
                <a:cs typeface="Times New Roman"/>
              </a:rPr>
              <a:t>Junction box </a:t>
            </a:r>
            <a:r>
              <a:rPr sz="2400" spc="75" dirty="0">
                <a:latin typeface="Times New Roman"/>
                <a:cs typeface="Times New Roman"/>
              </a:rPr>
              <a:t>and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distribution  </a:t>
            </a:r>
            <a:r>
              <a:rPr sz="2400" spc="-10" dirty="0">
                <a:latin typeface="Times New Roman"/>
                <a:cs typeface="Times New Roman"/>
              </a:rPr>
              <a:t>boxes</a:t>
            </a:r>
            <a:endParaRPr sz="24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15" dirty="0">
                <a:latin typeface="Times New Roman"/>
                <a:cs typeface="Times New Roman"/>
              </a:rPr>
              <a:t>Earthing </a:t>
            </a:r>
            <a:r>
              <a:rPr sz="2400" spc="-345" dirty="0">
                <a:latin typeface="Times New Roman"/>
                <a:cs typeface="Times New Roman"/>
              </a:rPr>
              <a:t>&amp; </a:t>
            </a:r>
            <a:r>
              <a:rPr sz="2400" dirty="0">
                <a:latin typeface="Times New Roman"/>
                <a:cs typeface="Times New Roman"/>
              </a:rPr>
              <a:t>Lightening</a:t>
            </a:r>
            <a:r>
              <a:rPr sz="2400" spc="20" dirty="0">
                <a:latin typeface="Times New Roman"/>
                <a:cs typeface="Times New Roman"/>
              </a:rPr>
              <a:t> protections</a:t>
            </a:r>
            <a:endParaRPr sz="2400">
              <a:latin typeface="Times New Roman"/>
              <a:cs typeface="Times New Roman"/>
            </a:endParaRPr>
          </a:p>
          <a:p>
            <a:pPr marL="286385" marR="669925" indent="-27432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35" dirty="0">
                <a:latin typeface="Times New Roman"/>
                <a:cs typeface="Times New Roman"/>
              </a:rPr>
              <a:t>IR/ </a:t>
            </a:r>
            <a:r>
              <a:rPr sz="2400" spc="-190" dirty="0">
                <a:latin typeface="Times New Roman"/>
                <a:cs typeface="Times New Roman"/>
              </a:rPr>
              <a:t>UV </a:t>
            </a:r>
            <a:r>
              <a:rPr sz="2400" spc="25" dirty="0">
                <a:latin typeface="Times New Roman"/>
                <a:cs typeface="Times New Roman"/>
              </a:rPr>
              <a:t>protected </a:t>
            </a:r>
            <a:r>
              <a:rPr sz="2400" spc="-190" dirty="0">
                <a:latin typeface="Times New Roman"/>
                <a:cs typeface="Times New Roman"/>
              </a:rPr>
              <a:t>PVC </a:t>
            </a:r>
            <a:r>
              <a:rPr sz="2400" spc="5" dirty="0">
                <a:latin typeface="Times New Roman"/>
                <a:cs typeface="Times New Roman"/>
              </a:rPr>
              <a:t>pipes </a:t>
            </a:r>
            <a:r>
              <a:rPr sz="2400" spc="75" dirty="0">
                <a:latin typeface="Times New Roman"/>
                <a:cs typeface="Times New Roman"/>
              </a:rPr>
              <a:t>and  </a:t>
            </a:r>
            <a:r>
              <a:rPr sz="2400" spc="-5" dirty="0">
                <a:latin typeface="Times New Roman"/>
                <a:cs typeface="Times New Roman"/>
              </a:rPr>
              <a:t>accessories</a:t>
            </a:r>
            <a:endParaRPr sz="24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40" dirty="0">
                <a:latin typeface="Times New Roman"/>
                <a:cs typeface="Times New Roman"/>
              </a:rPr>
              <a:t>Mounting </a:t>
            </a:r>
            <a:r>
              <a:rPr sz="2400" spc="25" dirty="0">
                <a:latin typeface="Times New Roman"/>
                <a:cs typeface="Times New Roman"/>
              </a:rPr>
              <a:t>Structures </a:t>
            </a:r>
            <a:r>
              <a:rPr sz="2400" spc="-345" dirty="0">
                <a:latin typeface="Times New Roman"/>
                <a:cs typeface="Times New Roman"/>
              </a:rPr>
              <a:t>&amp; </a:t>
            </a:r>
            <a:r>
              <a:rPr sz="2400" spc="-20" dirty="0">
                <a:latin typeface="Times New Roman"/>
                <a:cs typeface="Times New Roman"/>
              </a:rPr>
              <a:t>civil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works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93073" y="6517640"/>
            <a:ext cx="10795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45C75"/>
                </a:solidFill>
                <a:latin typeface="Constantia"/>
                <a:cs typeface="Constantia"/>
              </a:rPr>
              <a:t>8</a:t>
            </a:r>
            <a:endParaRPr sz="1200">
              <a:latin typeface="Constantia"/>
              <a:cs typeface="Constant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19800" y="1075944"/>
            <a:ext cx="2953511" cy="15148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19800" y="2676144"/>
            <a:ext cx="3048000" cy="20101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19800" y="4724400"/>
            <a:ext cx="2971800" cy="17617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8300" y="708406"/>
            <a:ext cx="153987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115863"/>
                </a:solidFill>
              </a:rPr>
              <a:t>Solar</a:t>
            </a:r>
            <a:r>
              <a:rPr sz="3200" spc="-65" dirty="0">
                <a:solidFill>
                  <a:srgbClr val="115863"/>
                </a:solidFill>
              </a:rPr>
              <a:t> </a:t>
            </a:r>
            <a:r>
              <a:rPr sz="3200" spc="-5" dirty="0">
                <a:solidFill>
                  <a:srgbClr val="115863"/>
                </a:solidFill>
              </a:rPr>
              <a:t>panels</a:t>
            </a:r>
            <a:endParaRPr sz="3200"/>
          </a:p>
        </p:txBody>
      </p:sp>
      <p:sp>
        <p:nvSpPr>
          <p:cNvPr id="3" name="object 3"/>
          <p:cNvSpPr/>
          <p:nvPr/>
        </p:nvSpPr>
        <p:spPr>
          <a:xfrm>
            <a:off x="56388" y="1524000"/>
            <a:ext cx="9087612" cy="47487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533130" y="6555667"/>
            <a:ext cx="180340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sz="1200" dirty="0">
                <a:solidFill>
                  <a:srgbClr val="045C75"/>
                </a:solidFill>
                <a:latin typeface="Constantia"/>
                <a:cs typeface="Constantia"/>
              </a:rPr>
              <a:pPr marL="25400">
                <a:lnSpc>
                  <a:spcPts val="1245"/>
                </a:lnSpc>
              </a:pPr>
              <a:t>8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23"/>
            <a:ext cx="9143999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01357" y="0"/>
            <a:ext cx="4742641" cy="599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088207" cy="1020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828" y="52323"/>
            <a:ext cx="9145590" cy="901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92100" y="571246"/>
            <a:ext cx="11195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inverter</a:t>
            </a:r>
            <a:endParaRPr sz="3600"/>
          </a:p>
        </p:txBody>
      </p:sp>
      <p:sp>
        <p:nvSpPr>
          <p:cNvPr id="8" name="object 8"/>
          <p:cNvSpPr txBox="1"/>
          <p:nvPr/>
        </p:nvSpPr>
        <p:spPr>
          <a:xfrm>
            <a:off x="78739" y="1441450"/>
            <a:ext cx="5694680" cy="3936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649605" indent="-274320">
              <a:lnSpc>
                <a:spcPct val="100000"/>
              </a:lnSpc>
              <a:spcBef>
                <a:spcPts val="10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Times New Roman"/>
                <a:cs typeface="Times New Roman"/>
              </a:rPr>
              <a:t>Converts </a:t>
            </a:r>
            <a:r>
              <a:rPr sz="2400" spc="40" dirty="0">
                <a:latin typeface="Times New Roman"/>
                <a:cs typeface="Times New Roman"/>
              </a:rPr>
              <a:t>generated </a:t>
            </a:r>
            <a:r>
              <a:rPr sz="2400" spc="-85" dirty="0">
                <a:latin typeface="Times New Roman"/>
                <a:cs typeface="Times New Roman"/>
              </a:rPr>
              <a:t>DC </a:t>
            </a:r>
            <a:r>
              <a:rPr sz="2400" spc="-5" dirty="0">
                <a:latin typeface="Times New Roman"/>
                <a:cs typeface="Times New Roman"/>
              </a:rPr>
              <a:t>Power </a:t>
            </a:r>
            <a:r>
              <a:rPr sz="2400" spc="25" dirty="0">
                <a:latin typeface="Times New Roman"/>
                <a:cs typeface="Times New Roman"/>
              </a:rPr>
              <a:t>into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spc="-204" dirty="0">
                <a:latin typeface="Times New Roman"/>
                <a:cs typeface="Times New Roman"/>
              </a:rPr>
              <a:t>AC  </a:t>
            </a:r>
            <a:r>
              <a:rPr sz="2400" spc="-5" dirty="0">
                <a:latin typeface="Times New Roman"/>
                <a:cs typeface="Times New Roman"/>
              </a:rPr>
              <a:t>Power</a:t>
            </a:r>
            <a:endParaRPr sz="2400">
              <a:latin typeface="Times New Roman"/>
              <a:cs typeface="Times New Roman"/>
            </a:endParaRPr>
          </a:p>
          <a:p>
            <a:pPr marL="287020" marR="238760" indent="-274320">
              <a:lnSpc>
                <a:spcPct val="100000"/>
              </a:lnSpc>
              <a:spcBef>
                <a:spcPts val="580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25" dirty="0">
                <a:latin typeface="Times New Roman"/>
                <a:cs typeface="Times New Roman"/>
              </a:rPr>
              <a:t>Shall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35" dirty="0">
                <a:latin typeface="Times New Roman"/>
                <a:cs typeface="Times New Roman"/>
              </a:rPr>
              <a:t>equipped </a:t>
            </a:r>
            <a:r>
              <a:rPr sz="2400" spc="50" dirty="0">
                <a:latin typeface="Times New Roman"/>
                <a:cs typeface="Times New Roman"/>
              </a:rPr>
              <a:t>with </a:t>
            </a:r>
            <a:r>
              <a:rPr sz="2400" spc="55" dirty="0">
                <a:latin typeface="Times New Roman"/>
                <a:cs typeface="Times New Roman"/>
              </a:rPr>
              <a:t>a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synchronization  </a:t>
            </a:r>
            <a:r>
              <a:rPr sz="2400" spc="-10" dirty="0">
                <a:latin typeface="Times New Roman"/>
                <a:cs typeface="Times New Roman"/>
              </a:rPr>
              <a:t>device</a:t>
            </a:r>
            <a:endParaRPr sz="2400">
              <a:latin typeface="Times New Roman"/>
              <a:cs typeface="Times New Roman"/>
            </a:endParaRPr>
          </a:p>
          <a:p>
            <a:pPr marL="287020" marR="5080" indent="-27432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25" dirty="0">
                <a:latin typeface="Times New Roman"/>
                <a:cs typeface="Times New Roman"/>
              </a:rPr>
              <a:t>Shall </a:t>
            </a:r>
            <a:r>
              <a:rPr sz="2400" spc="40" dirty="0">
                <a:latin typeface="Times New Roman"/>
                <a:cs typeface="Times New Roman"/>
              </a:rPr>
              <a:t>not </a:t>
            </a:r>
            <a:r>
              <a:rPr sz="2400" spc="15" dirty="0">
                <a:latin typeface="Times New Roman"/>
                <a:cs typeface="Times New Roman"/>
              </a:rPr>
              <a:t>inject </a:t>
            </a:r>
            <a:r>
              <a:rPr sz="2400" spc="30" dirty="0">
                <a:latin typeface="Times New Roman"/>
                <a:cs typeface="Times New Roman"/>
              </a:rPr>
              <a:t>Harmonic </a:t>
            </a:r>
            <a:r>
              <a:rPr sz="2400" spc="45" dirty="0">
                <a:latin typeface="Times New Roman"/>
                <a:cs typeface="Times New Roman"/>
              </a:rPr>
              <a:t>Currents </a:t>
            </a:r>
            <a:r>
              <a:rPr sz="2400" spc="-345" dirty="0">
                <a:latin typeface="Times New Roman"/>
                <a:cs typeface="Times New Roman"/>
              </a:rPr>
              <a:t>&amp; </a:t>
            </a:r>
            <a:r>
              <a:rPr sz="2400" spc="-80" dirty="0">
                <a:latin typeface="Times New Roman"/>
                <a:cs typeface="Times New Roman"/>
              </a:rPr>
              <a:t>DC  </a:t>
            </a:r>
            <a:r>
              <a:rPr sz="2400" spc="25" dirty="0">
                <a:latin typeface="Times New Roman"/>
                <a:cs typeface="Times New Roman"/>
              </a:rPr>
              <a:t>Currents, </a:t>
            </a:r>
            <a:r>
              <a:rPr sz="2400" spc="45" dirty="0">
                <a:latin typeface="Times New Roman"/>
                <a:cs typeface="Times New Roman"/>
              </a:rPr>
              <a:t>introduce </a:t>
            </a:r>
            <a:r>
              <a:rPr sz="2400" spc="5" dirty="0">
                <a:latin typeface="Times New Roman"/>
                <a:cs typeface="Times New Roman"/>
              </a:rPr>
              <a:t>flicker </a:t>
            </a:r>
            <a:r>
              <a:rPr sz="2400" spc="50" dirty="0">
                <a:latin typeface="Times New Roman"/>
                <a:cs typeface="Times New Roman"/>
              </a:rPr>
              <a:t>greater </a:t>
            </a:r>
            <a:r>
              <a:rPr sz="2400" spc="80" dirty="0">
                <a:latin typeface="Times New Roman"/>
                <a:cs typeface="Times New Roman"/>
              </a:rPr>
              <a:t>than</a:t>
            </a:r>
            <a:r>
              <a:rPr sz="2400" spc="-185" dirty="0">
                <a:latin typeface="Times New Roman"/>
                <a:cs typeface="Times New Roman"/>
              </a:rPr>
              <a:t> </a:t>
            </a:r>
            <a:r>
              <a:rPr sz="2400" spc="40" dirty="0">
                <a:latin typeface="Times New Roman"/>
                <a:cs typeface="Times New Roman"/>
              </a:rPr>
              <a:t>the  </a:t>
            </a:r>
            <a:r>
              <a:rPr sz="2400" spc="5" dirty="0">
                <a:latin typeface="Times New Roman"/>
                <a:cs typeface="Times New Roman"/>
              </a:rPr>
              <a:t>values </a:t>
            </a:r>
            <a:r>
              <a:rPr sz="2400" spc="-5" dirty="0">
                <a:latin typeface="Times New Roman"/>
                <a:cs typeface="Times New Roman"/>
              </a:rPr>
              <a:t>specified </a:t>
            </a:r>
            <a:r>
              <a:rPr sz="2400" spc="50" dirty="0">
                <a:latin typeface="Times New Roman"/>
                <a:cs typeface="Times New Roman"/>
              </a:rPr>
              <a:t>in </a:t>
            </a:r>
            <a:r>
              <a:rPr sz="2400" spc="-50">
                <a:latin typeface="Times New Roman"/>
                <a:cs typeface="Times New Roman"/>
              </a:rPr>
              <a:t>IEEE-519</a:t>
            </a:r>
            <a:r>
              <a:rPr sz="2400" spc="-110">
                <a:latin typeface="Times New Roman"/>
                <a:cs typeface="Times New Roman"/>
              </a:rPr>
              <a:t> </a:t>
            </a:r>
            <a:r>
              <a:rPr sz="2400" spc="30" smtClean="0">
                <a:latin typeface="Times New Roman"/>
                <a:cs typeface="Times New Roman"/>
              </a:rPr>
              <a:t>Standard</a:t>
            </a:r>
            <a:endParaRPr lang="en-IN" sz="2400" spc="30" dirty="0" smtClean="0">
              <a:latin typeface="Times New Roman"/>
              <a:cs typeface="Times New Roman"/>
            </a:endParaRPr>
          </a:p>
          <a:p>
            <a:pPr marL="287020" marR="5080" indent="-274320">
              <a:lnSpc>
                <a:spcPct val="100000"/>
              </a:lnSpc>
              <a:spcBef>
                <a:spcPts val="575"/>
              </a:spcBef>
              <a:buClr>
                <a:srgbClr val="0A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lang="en-IN" sz="2400" spc="30" dirty="0" smtClean="0">
                <a:latin typeface="Times New Roman"/>
                <a:cs typeface="Times New Roman"/>
              </a:rPr>
              <a:t>IEEE-519 is based on control harmonic and flicker which do not interface between electronics equipment , like </a:t>
            </a:r>
            <a:r>
              <a:rPr lang="en-IN" sz="2400" spc="30" dirty="0" err="1" smtClean="0">
                <a:latin typeface="Times New Roman"/>
                <a:cs typeface="Times New Roman"/>
              </a:rPr>
              <a:t>TV,Radio</a:t>
            </a:r>
            <a:r>
              <a:rPr lang="en-IN" sz="2400" spc="30" dirty="0" smtClean="0">
                <a:latin typeface="Times New Roman"/>
                <a:cs typeface="Times New Roman"/>
              </a:rPr>
              <a:t> etc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867400" y="1219200"/>
            <a:ext cx="3067811" cy="3581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533130" y="6555667"/>
            <a:ext cx="180340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245"/>
              </a:lnSpc>
            </a:pPr>
            <a:fld id="{81D60167-4931-47E6-BA6A-407CBD079E47}" type="slidenum">
              <a:rPr sz="1200" dirty="0">
                <a:solidFill>
                  <a:srgbClr val="045C75"/>
                </a:solidFill>
                <a:latin typeface="Constantia"/>
                <a:cs typeface="Constantia"/>
              </a:rPr>
              <a:pPr marL="25400">
                <a:lnSpc>
                  <a:spcPts val="1245"/>
                </a:lnSpc>
              </a:pPr>
              <a:t>9</a:t>
            </a:fld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577</Words>
  <Application>Microsoft Office PowerPoint</Application>
  <PresentationFormat>On-screen Show (4:3)</PresentationFormat>
  <Paragraphs>122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CONTENTS</vt:lpstr>
      <vt:lpstr>Slide 2</vt:lpstr>
      <vt:lpstr>Slide 3</vt:lpstr>
      <vt:lpstr>Why net metering is required?</vt:lpstr>
      <vt:lpstr>What is Net metering?</vt:lpstr>
      <vt:lpstr>Block diagram of net metering system</vt:lpstr>
      <vt:lpstr>Parts/ Equipment of Roof top solar systems</vt:lpstr>
      <vt:lpstr>Solar panels</vt:lpstr>
      <vt:lpstr>inverter</vt:lpstr>
      <vt:lpstr>Isolators/ Disconnecting switches  Protective Devices</vt:lpstr>
      <vt:lpstr>Net meter- a bidirectional meter</vt:lpstr>
      <vt:lpstr>Technical characteristics of the meter</vt:lpstr>
      <vt:lpstr>Benefits of net metering</vt:lpstr>
      <vt:lpstr>limitations</vt:lpstr>
      <vt:lpstr>Net metering in India</vt:lpstr>
      <vt:lpstr>Net metering in Punjab</vt:lpstr>
      <vt:lpstr>Future scope</vt:lpstr>
      <vt:lpstr>Scope in RCF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RCF</cp:lastModifiedBy>
  <cp:revision>18</cp:revision>
  <dcterms:created xsi:type="dcterms:W3CDTF">2019-04-07T17:15:39Z</dcterms:created>
  <dcterms:modified xsi:type="dcterms:W3CDTF">2020-01-09T09:13:31Z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2014-12-09T00:00:00Z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2019-04-07T00:00:00Z</vt:filetime>
  </property>
</Properties>
</file>