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84" r:id="rId2"/>
    <p:sldId id="278" r:id="rId3"/>
    <p:sldId id="277" r:id="rId4"/>
    <p:sldId id="257" r:id="rId5"/>
    <p:sldId id="285" r:id="rId6"/>
    <p:sldId id="271" r:id="rId7"/>
    <p:sldId id="275" r:id="rId8"/>
    <p:sldId id="276" r:id="rId9"/>
    <p:sldId id="274" r:id="rId10"/>
    <p:sldId id="280" r:id="rId11"/>
    <p:sldId id="282" r:id="rId12"/>
    <p:sldId id="291" r:id="rId13"/>
    <p:sldId id="303" r:id="rId14"/>
    <p:sldId id="297" r:id="rId15"/>
    <p:sldId id="299" r:id="rId16"/>
    <p:sldId id="304" r:id="rId17"/>
    <p:sldId id="305" r:id="rId18"/>
    <p:sldId id="298" r:id="rId19"/>
    <p:sldId id="290" r:id="rId20"/>
    <p:sldId id="286" r:id="rId21"/>
    <p:sldId id="288" r:id="rId22"/>
    <p:sldId id="268" r:id="rId23"/>
    <p:sldId id="287" r:id="rId24"/>
    <p:sldId id="296" r:id="rId25"/>
    <p:sldId id="266" r:id="rId26"/>
    <p:sldId id="289" r:id="rId27"/>
    <p:sldId id="258" r:id="rId28"/>
    <p:sldId id="259" r:id="rId29"/>
    <p:sldId id="260" r:id="rId30"/>
    <p:sldId id="295" r:id="rId31"/>
    <p:sldId id="294" r:id="rId32"/>
    <p:sldId id="263" r:id="rId33"/>
    <p:sldId id="265" r:id="rId34"/>
    <p:sldId id="302" r:id="rId35"/>
    <p:sldId id="292" r:id="rId36"/>
    <p:sldId id="293" r:id="rId37"/>
    <p:sldId id="261" r:id="rId38"/>
    <p:sldId id="283"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70DE26-23CA-4B27-899F-B1A743AFF39F}" type="datetimeFigureOut">
              <a:rPr lang="en-US" smtClean="0"/>
              <a:pPr/>
              <a:t>04-Dec-18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1480A5-2529-471F-8A44-478B2FADE5A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TextEdit="1"/>
          </p:cNvSpPr>
          <p:nvPr>
            <p:ph type="sldImg"/>
          </p:nvPr>
        </p:nvSpPr>
        <p:spPr>
          <a:ln/>
        </p:spPr>
      </p:sp>
      <p:sp>
        <p:nvSpPr>
          <p:cNvPr id="113667" name="Rectangle 3"/>
          <p:cNvSpPr>
            <a:spLocks noGrp="1"/>
          </p:cNvSpPr>
          <p:nvPr>
            <p:ph type="body" idx="1"/>
          </p:nvPr>
        </p:nvSpPr>
        <p:spPr>
          <a:noFill/>
          <a:ln/>
        </p:spPr>
        <p:txBody>
          <a:bodyPr/>
          <a:lstStyle/>
          <a:p>
            <a:endParaRPr lang="en-I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Rot="1" noChangeAspect="1" noChangeArrowheads="1"/>
          </p:cNvSpPr>
          <p:nvPr>
            <p:ph type="sldImg"/>
          </p:nvPr>
        </p:nvSpPr>
        <p:spPr bwMode="auto">
          <a:xfrm>
            <a:off x="1106488" y="666750"/>
            <a:ext cx="4648200" cy="3486150"/>
          </a:xfrm>
          <a:prstGeom prst="rect">
            <a:avLst/>
          </a:prstGeom>
          <a:solidFill>
            <a:srgbClr val="FFFFFF"/>
          </a:solidFill>
          <a:ln>
            <a:solidFill>
              <a:srgbClr val="000000"/>
            </a:solidFill>
            <a:miter lim="800000"/>
            <a:headEnd/>
            <a:tailEnd/>
          </a:ln>
        </p:spPr>
      </p:sp>
      <p:sp>
        <p:nvSpPr>
          <p:cNvPr id="348163" name="Rectangle 3"/>
          <p:cNvSpPr>
            <a:spLocks noGrp="1" noChangeArrowheads="1"/>
          </p:cNvSpPr>
          <p:nvPr>
            <p:ph type="body" idx="1"/>
          </p:nvPr>
        </p:nvSpPr>
        <p:spPr bwMode="auto">
          <a:xfrm>
            <a:off x="905321" y="4374490"/>
            <a:ext cx="5047360" cy="4077493"/>
          </a:xfrm>
          <a:prstGeom prst="rect">
            <a:avLst/>
          </a:prstGeom>
          <a:solidFill>
            <a:srgbClr val="FFFFFF"/>
          </a:solidFill>
          <a:ln>
            <a:solidFill>
              <a:srgbClr val="000000"/>
            </a:solidFill>
            <a:miter lim="800000"/>
            <a:headEnd/>
            <a:tailEnd/>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04-Dec-18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04-Dec-18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04-Dec-18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a:defRPr/>
            </a:lvl1pPr>
          </a:lstStyle>
          <a:p>
            <a:pPr>
              <a:defRPr/>
            </a:pPr>
            <a:endParaRPr lang="en-US"/>
          </a:p>
        </p:txBody>
      </p:sp>
      <p:sp>
        <p:nvSpPr>
          <p:cNvPr id="7" name="Rectangle 5"/>
          <p:cNvSpPr>
            <a:spLocks noGrp="1" noChangeArrowheads="1"/>
          </p:cNvSpPr>
          <p:nvPr>
            <p:ph type="ftr" sz="quarter" idx="11"/>
          </p:nvPr>
        </p:nvSpPr>
        <p:spPr/>
        <p:txBody>
          <a:bodyPr/>
          <a:lstStyle>
            <a:lvl1pPr>
              <a:defRPr/>
            </a:lvl1pPr>
          </a:lstStyle>
          <a:p>
            <a:pPr>
              <a:defRPr/>
            </a:pPr>
            <a:endParaRPr lang="en-US"/>
          </a:p>
        </p:txBody>
      </p:sp>
      <p:sp>
        <p:nvSpPr>
          <p:cNvPr id="8" name="Rectangle 6"/>
          <p:cNvSpPr>
            <a:spLocks noGrp="1" noChangeArrowheads="1"/>
          </p:cNvSpPr>
          <p:nvPr>
            <p:ph type="sldNum" sz="quarter" idx="12"/>
          </p:nvPr>
        </p:nvSpPr>
        <p:spPr/>
        <p:txBody>
          <a:bodyPr/>
          <a:lstStyle>
            <a:lvl1pPr>
              <a:defRPr/>
            </a:lvl1pPr>
          </a:lstStyle>
          <a:p>
            <a:pPr>
              <a:defRPr/>
            </a:pPr>
            <a:fld id="{93B38C91-12E8-4094-B86F-7D21073E4586}" type="slidenum">
              <a:rPr lang="en-US"/>
              <a:pPr>
                <a:defRPr/>
              </a:pPr>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fld id="{874B4696-83D0-435A-BF9C-BB6C63C8BCEA}" type="datetime1">
              <a:rPr lang="en-US"/>
              <a:pPr>
                <a:defRPr/>
              </a:pPr>
              <a:t>04-Dec-18</a:t>
            </a:fld>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4A868FBD-D216-4BBD-9EC3-3B94E13E984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5C0526F-B6FD-40DC-973A-00F29F29825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04-Dec-18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04-Dec-18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04-Dec-18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04-Dec-18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04-Dec-18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04-Dec-18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04-Dec-18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04-Dec-18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04-Dec-18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9.png"/><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4.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Microsoft_Office_Word_97_-_2003_Document1.doc"/><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xml"/><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078"/>
          <p:cNvSpPr>
            <a:spLocks noGrp="1" noChangeArrowheads="1"/>
          </p:cNvSpPr>
          <p:nvPr>
            <p:ph type="sldNum" sz="quarter" idx="12"/>
          </p:nvPr>
        </p:nvSpPr>
        <p:spPr/>
        <p:txBody>
          <a:bodyPr/>
          <a:lstStyle/>
          <a:p>
            <a:pPr>
              <a:defRPr/>
            </a:pPr>
            <a:fld id="{5B2CF59C-20F8-45CF-9FFE-9C9DD7E345FD}" type="slidenum">
              <a:rPr lang="en-US"/>
              <a:pPr>
                <a:defRPr/>
              </a:pPr>
              <a:t>1</a:t>
            </a:fld>
            <a:endParaRPr lang="en-US"/>
          </a:p>
        </p:txBody>
      </p:sp>
      <p:pic>
        <p:nvPicPr>
          <p:cNvPr id="102403" name="Picture 6" descr="DSC00224"/>
          <p:cNvPicPr>
            <a:picLocks noChangeAspect="1" noChangeArrowheads="1"/>
          </p:cNvPicPr>
          <p:nvPr/>
        </p:nvPicPr>
        <p:blipFill>
          <a:blip r:embed="rId3"/>
          <a:srcRect/>
          <a:stretch>
            <a:fillRect/>
          </a:stretch>
        </p:blipFill>
        <p:spPr bwMode="auto">
          <a:xfrm>
            <a:off x="0" y="-315913"/>
            <a:ext cx="9144000" cy="7173913"/>
          </a:xfrm>
          <a:prstGeom prst="rect">
            <a:avLst/>
          </a:prstGeom>
          <a:noFill/>
          <a:ln w="9525">
            <a:noFill/>
            <a:miter lim="800000"/>
            <a:headEnd/>
            <a:tailEnd/>
          </a:ln>
        </p:spPr>
      </p:pic>
      <p:sp>
        <p:nvSpPr>
          <p:cNvPr id="95234" name="Slide Number Placeholder 4"/>
          <p:cNvSpPr txBox="1">
            <a:spLocks noGrp="1"/>
          </p:cNvSpPr>
          <p:nvPr/>
        </p:nvSpPr>
        <p:spPr bwMode="auto">
          <a:xfrm>
            <a:off x="6731000" y="6229350"/>
            <a:ext cx="1905000" cy="457200"/>
          </a:xfrm>
          <a:prstGeom prst="rect">
            <a:avLst/>
          </a:prstGeom>
          <a:noFill/>
          <a:ln>
            <a:miter lim="800000"/>
            <a:headEnd/>
            <a:tailEnd/>
          </a:ln>
        </p:spPr>
        <p:txBody>
          <a:bodyPr anchor="b"/>
          <a:lstStyle/>
          <a:p>
            <a:pPr algn="r">
              <a:spcBef>
                <a:spcPct val="50000"/>
              </a:spcBef>
              <a:defRPr/>
            </a:pPr>
            <a:fld id="{2500F3D6-92F5-41E9-B757-AD6EFCDB333D}" type="slidenum">
              <a:rPr lang="en-US" sz="1400">
                <a:solidFill>
                  <a:schemeClr val="bg2"/>
                </a:solidFill>
                <a:latin typeface="+mn-lt"/>
              </a:rPr>
              <a:pPr algn="r">
                <a:spcBef>
                  <a:spcPct val="50000"/>
                </a:spcBef>
                <a:defRPr/>
              </a:pPr>
              <a:t>1</a:t>
            </a:fld>
            <a:endParaRPr lang="en-US" sz="1400" dirty="0">
              <a:solidFill>
                <a:schemeClr val="bg2"/>
              </a:solidFill>
              <a:latin typeface="+mn-lt"/>
            </a:endParaRPr>
          </a:p>
        </p:txBody>
      </p:sp>
      <p:sp>
        <p:nvSpPr>
          <p:cNvPr id="6" name="TextBox 5"/>
          <p:cNvSpPr txBox="1"/>
          <p:nvPr/>
        </p:nvSpPr>
        <p:spPr>
          <a:xfrm>
            <a:off x="1219200" y="914400"/>
            <a:ext cx="6400800" cy="1015663"/>
          </a:xfrm>
          <a:prstGeom prst="rect">
            <a:avLst/>
          </a:prstGeom>
          <a:noFill/>
        </p:spPr>
        <p:txBody>
          <a:bodyPr wrap="square" rtlCol="0">
            <a:spAutoFit/>
          </a:bodyPr>
          <a:lstStyle/>
          <a:p>
            <a:pPr algn="ctr"/>
            <a:r>
              <a:rPr lang="en-US" sz="6000" b="1" i="1" dirty="0" smtClean="0">
                <a:solidFill>
                  <a:srgbClr val="FF0000"/>
                </a:solidFill>
              </a:rPr>
              <a:t>Welcome</a:t>
            </a:r>
            <a:endParaRPr lang="en-US" sz="6000" dirty="0"/>
          </a:p>
        </p:txBody>
      </p:sp>
      <p:sp>
        <p:nvSpPr>
          <p:cNvPr id="7" name="TextBox 6"/>
          <p:cNvSpPr txBox="1"/>
          <p:nvPr/>
        </p:nvSpPr>
        <p:spPr>
          <a:xfrm>
            <a:off x="381000" y="4191000"/>
            <a:ext cx="8382000" cy="646331"/>
          </a:xfrm>
          <a:prstGeom prst="rect">
            <a:avLst/>
          </a:prstGeom>
          <a:noFill/>
        </p:spPr>
        <p:txBody>
          <a:bodyPr wrap="square" rtlCol="0">
            <a:spAutoFit/>
          </a:bodyPr>
          <a:lstStyle/>
          <a:p>
            <a:r>
              <a:rPr lang="en-US" sz="3600" dirty="0" smtClean="0">
                <a:solidFill>
                  <a:srgbClr val="FF0000"/>
                </a:solidFill>
              </a:rPr>
              <a:t>Technical Training Center, RCF Kapurthala</a:t>
            </a:r>
            <a:endParaRPr lang="en-US" sz="3600" dirty="0">
              <a:solidFill>
                <a:srgbClr val="FF0000"/>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home\manj\presentation_bogie_fiat\complete_bogie.jpg"/>
          <p:cNvPicPr>
            <a:picLocks noChangeAspect="1" noChangeArrowheads="1"/>
          </p:cNvPicPr>
          <p:nvPr/>
        </p:nvPicPr>
        <p:blipFill>
          <a:blip r:embed="rId2"/>
          <a:srcRect l="10568" t="1060" r="10764" b="6671"/>
          <a:stretch>
            <a:fillRect/>
          </a:stretch>
        </p:blipFill>
        <p:spPr bwMode="auto">
          <a:xfrm>
            <a:off x="1688664" y="1676401"/>
            <a:ext cx="5347437" cy="4976813"/>
          </a:xfrm>
          <a:prstGeom prst="rect">
            <a:avLst/>
          </a:prstGeom>
          <a:noFill/>
          <a:ln w="9525">
            <a:noFill/>
            <a:miter lim="800000"/>
            <a:headEnd/>
            <a:tailEnd/>
          </a:ln>
        </p:spPr>
      </p:pic>
      <p:sp>
        <p:nvSpPr>
          <p:cNvPr id="5123" name="WordArt 3"/>
          <p:cNvSpPr>
            <a:spLocks noChangeArrowheads="1" noChangeShapeType="1" noTextEdit="1"/>
          </p:cNvSpPr>
          <p:nvPr/>
        </p:nvSpPr>
        <p:spPr bwMode="auto">
          <a:xfrm>
            <a:off x="1676401" y="304800"/>
            <a:ext cx="5638800" cy="762000"/>
          </a:xfrm>
          <a:prstGeom prst="rect">
            <a:avLst/>
          </a:prstGeom>
        </p:spPr>
        <p:txBody>
          <a:bodyPr wrap="none" fromWordArt="1">
            <a:prstTxWarp prst="textPlain">
              <a:avLst>
                <a:gd name="adj" fmla="val 50000"/>
              </a:avLst>
            </a:prstTxWarp>
          </a:bodyPr>
          <a:lstStyle/>
          <a:p>
            <a:pPr algn="ctr"/>
            <a:r>
              <a:rPr lang="en-US" sz="3600" kern="10" spc="720" dirty="0">
                <a:ln w="9525">
                  <a:noFill/>
                  <a:round/>
                  <a:headEnd/>
                  <a:tailEnd/>
                </a:ln>
                <a:gradFill rotWithShape="0">
                  <a:gsLst>
                    <a:gs pos="0">
                      <a:srgbClr val="AAAAAA"/>
                    </a:gs>
                    <a:gs pos="100000">
                      <a:srgbClr val="FFFFFF"/>
                    </a:gs>
                  </a:gsLst>
                  <a:lin ang="5400000" scaled="1"/>
                </a:gradFill>
                <a:effectLst>
                  <a:outerShdw dist="45791" dir="3378596" algn="ctr" rotWithShape="0">
                    <a:srgbClr val="4D4D4D"/>
                  </a:outerShdw>
                </a:effectLst>
                <a:latin typeface="Arial Black"/>
              </a:rPr>
              <a:t>FIAT </a:t>
            </a:r>
            <a:r>
              <a:rPr lang="en-US" sz="3600" kern="10" spc="720" dirty="0" smtClean="0">
                <a:ln w="9525">
                  <a:noFill/>
                  <a:round/>
                  <a:headEnd/>
                  <a:tailEnd/>
                </a:ln>
                <a:gradFill rotWithShape="0">
                  <a:gsLst>
                    <a:gs pos="0">
                      <a:srgbClr val="AAAAAA"/>
                    </a:gs>
                    <a:gs pos="100000">
                      <a:srgbClr val="FFFFFF"/>
                    </a:gs>
                  </a:gsLst>
                  <a:lin ang="5400000" scaled="1"/>
                </a:gradFill>
                <a:effectLst>
                  <a:outerShdw dist="45791" dir="3378596" algn="ctr" rotWithShape="0">
                    <a:srgbClr val="4D4D4D"/>
                  </a:outerShdw>
                </a:effectLst>
                <a:latin typeface="Arial Black"/>
              </a:rPr>
              <a:t>BOGIE</a:t>
            </a:r>
          </a:p>
          <a:p>
            <a:pPr algn="ctr"/>
            <a:r>
              <a:rPr lang="en-US" sz="3600" dirty="0" smtClean="0"/>
              <a:t>The FIAT ( </a:t>
            </a:r>
            <a:r>
              <a:rPr lang="en-US" sz="3600" dirty="0" err="1" smtClean="0"/>
              <a:t>Fabrica</a:t>
            </a:r>
            <a:r>
              <a:rPr lang="en-US" sz="3600" dirty="0" smtClean="0"/>
              <a:t> </a:t>
            </a:r>
            <a:r>
              <a:rPr lang="en-US" sz="3600" dirty="0" err="1" smtClean="0"/>
              <a:t>Italina</a:t>
            </a:r>
            <a:r>
              <a:rPr lang="en-US" sz="3600" dirty="0" smtClean="0"/>
              <a:t> de </a:t>
            </a:r>
            <a:r>
              <a:rPr lang="en-US" sz="3600" dirty="0" err="1" smtClean="0"/>
              <a:t>Automobil</a:t>
            </a:r>
            <a:r>
              <a:rPr lang="en-US" sz="3600" dirty="0" smtClean="0"/>
              <a:t> Torino)</a:t>
            </a:r>
            <a:r>
              <a:rPr lang="en-US" sz="3600" kern="10" spc="720" dirty="0" smtClean="0">
                <a:ln w="9525">
                  <a:noFill/>
                  <a:round/>
                  <a:headEnd/>
                  <a:tailEnd/>
                </a:ln>
                <a:gradFill rotWithShape="0">
                  <a:gsLst>
                    <a:gs pos="0">
                      <a:srgbClr val="AAAAAA"/>
                    </a:gs>
                    <a:gs pos="100000">
                      <a:srgbClr val="FFFFFF"/>
                    </a:gs>
                  </a:gsLst>
                  <a:lin ang="5400000" scaled="1"/>
                </a:gradFill>
                <a:effectLst>
                  <a:outerShdw dist="45791" dir="3378596" algn="ctr" rotWithShape="0">
                    <a:srgbClr val="4D4D4D"/>
                  </a:outerShdw>
                </a:effectLst>
                <a:latin typeface="Arial Black"/>
              </a:rPr>
              <a:t> </a:t>
            </a:r>
            <a:endParaRPr lang="en-US" sz="3600" kern="10" spc="720" dirty="0">
              <a:ln w="9525">
                <a:noFill/>
                <a:round/>
                <a:headEnd/>
                <a:tailEnd/>
              </a:ln>
              <a:gradFill rotWithShape="0">
                <a:gsLst>
                  <a:gs pos="0">
                    <a:srgbClr val="AAAAAA"/>
                  </a:gs>
                  <a:gs pos="100000">
                    <a:srgbClr val="FFFFFF"/>
                  </a:gs>
                </a:gsLst>
                <a:lin ang="5400000" scaled="1"/>
              </a:gradFill>
              <a:effectLst>
                <a:outerShdw dist="45791" dir="3378596" algn="ctr" rotWithShape="0">
                  <a:srgbClr val="4D4D4D"/>
                </a:outerShdw>
              </a:effectLst>
              <a:latin typeface="Arial Black"/>
            </a:endParaRPr>
          </a:p>
        </p:txBody>
      </p:sp>
      <p:sp>
        <p:nvSpPr>
          <p:cNvPr id="5124" name="WordArt 4"/>
          <p:cNvSpPr>
            <a:spLocks noChangeArrowheads="1" noChangeShapeType="1" noTextEdit="1"/>
          </p:cNvSpPr>
          <p:nvPr/>
        </p:nvSpPr>
        <p:spPr bwMode="auto">
          <a:xfrm>
            <a:off x="1970108" y="1295400"/>
            <a:ext cx="4925271" cy="304800"/>
          </a:xfrm>
          <a:prstGeom prst="rect">
            <a:avLst/>
          </a:prstGeom>
        </p:spPr>
        <p:txBody>
          <a:bodyPr wrap="none" fromWordArt="1">
            <a:prstTxWarp prst="textPlain">
              <a:avLst>
                <a:gd name="adj" fmla="val 50000"/>
              </a:avLst>
            </a:prstTxWarp>
          </a:bodyPr>
          <a:lstStyle/>
          <a:p>
            <a:pPr marL="465138" indent="-465138" fontAlgn="auto">
              <a:lnSpc>
                <a:spcPct val="140000"/>
              </a:lnSpc>
              <a:spcBef>
                <a:spcPts val="0"/>
              </a:spcBef>
              <a:spcAft>
                <a:spcPts val="0"/>
              </a:spcAft>
              <a:buFont typeface="Wingdings" pitchFamily="2" charset="2"/>
              <a:buChar char="q"/>
              <a:defRPr/>
            </a:pPr>
            <a:r>
              <a:rPr lang="en-GB" sz="3600" dirty="0" smtClean="0">
                <a:solidFill>
                  <a:srgbClr val="0000FF"/>
                </a:solidFill>
              </a:rPr>
              <a:t>Superior Braking System</a:t>
            </a:r>
            <a:endParaRPr lang="en-GB" sz="3600" dirty="0">
              <a:solidFill>
                <a:srgbClr val="0000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1688664" y="533400"/>
            <a:ext cx="6159936" cy="1200329"/>
          </a:xfrm>
          <a:prstGeom prst="rect">
            <a:avLst/>
          </a:prstGeom>
          <a:noFill/>
          <a:ln w="9525">
            <a:noFill/>
            <a:miter lim="800000"/>
            <a:headEnd/>
            <a:tailEnd/>
          </a:ln>
          <a:effectLst/>
        </p:spPr>
        <p:txBody>
          <a:bodyPr wrap="square">
            <a:spAutoFit/>
          </a:bodyPr>
          <a:lstStyle/>
          <a:p>
            <a:pPr algn="ctr"/>
            <a:r>
              <a:rPr lang="en-GB" sz="3600" dirty="0" smtClean="0">
                <a:solidFill>
                  <a:srgbClr val="0000FF"/>
                </a:solidFill>
              </a:rPr>
              <a:t>Superior Braking System</a:t>
            </a:r>
          </a:p>
          <a:p>
            <a:pPr algn="ctr"/>
            <a:r>
              <a:rPr lang="en-US" sz="3600" dirty="0" smtClean="0">
                <a:latin typeface="Times New Roman" pitchFamily="18" charset="0"/>
              </a:rPr>
              <a:t>Disc Braking</a:t>
            </a:r>
            <a:endParaRPr lang="en-US" sz="3600" dirty="0">
              <a:latin typeface="Times New Roman" pitchFamily="18" charset="0"/>
            </a:endParaRPr>
          </a:p>
        </p:txBody>
      </p:sp>
      <p:sp>
        <p:nvSpPr>
          <p:cNvPr id="84995" name="Rectangle 6"/>
          <p:cNvSpPr>
            <a:spLocks noChangeArrowheads="1"/>
          </p:cNvSpPr>
          <p:nvPr/>
        </p:nvSpPr>
        <p:spPr bwMode="auto">
          <a:xfrm>
            <a:off x="351805" y="1981201"/>
            <a:ext cx="5744195" cy="2446824"/>
          </a:xfrm>
          <a:prstGeom prst="rect">
            <a:avLst/>
          </a:prstGeom>
          <a:noFill/>
          <a:ln w="12700">
            <a:noFill/>
            <a:miter lim="800000"/>
            <a:headEnd type="none" w="sm" len="sm"/>
            <a:tailEnd type="none" w="sm" len="sm"/>
          </a:ln>
        </p:spPr>
        <p:txBody>
          <a:bodyPr wrap="square">
            <a:spAutoFit/>
          </a:bodyPr>
          <a:lstStyle/>
          <a:p>
            <a:pPr defTabSz="762000">
              <a:spcBef>
                <a:spcPct val="50000"/>
              </a:spcBef>
            </a:pPr>
            <a:r>
              <a:rPr lang="en-US" sz="1800" dirty="0">
                <a:latin typeface="Times New Roman" pitchFamily="18" charset="0"/>
                <a:cs typeface="Arial" pitchFamily="34" charset="0"/>
              </a:rPr>
              <a:t>            </a:t>
            </a:r>
            <a:r>
              <a:rPr lang="en-US" sz="1800" dirty="0" smtClean="0">
                <a:latin typeface="Times New Roman" pitchFamily="18" charset="0"/>
                <a:cs typeface="Arial" pitchFamily="34" charset="0"/>
              </a:rPr>
              <a:t>SPECIFICATION:: Dimension </a:t>
            </a:r>
            <a:r>
              <a:rPr lang="en-US" sz="1800" dirty="0">
                <a:latin typeface="Times New Roman" pitchFamily="18" charset="0"/>
                <a:cs typeface="Arial" pitchFamily="34" charset="0"/>
              </a:rPr>
              <a:t>-	640 mm x 110 </a:t>
            </a:r>
            <a:r>
              <a:rPr lang="en-US" sz="1800" dirty="0" smtClean="0">
                <a:latin typeface="Times New Roman" pitchFamily="18" charset="0"/>
                <a:cs typeface="Arial" pitchFamily="34" charset="0"/>
              </a:rPr>
              <a:t>   </a:t>
            </a:r>
          </a:p>
          <a:p>
            <a:pPr defTabSz="762000">
              <a:spcBef>
                <a:spcPct val="50000"/>
              </a:spcBef>
            </a:pPr>
            <a:r>
              <a:rPr lang="en-US" dirty="0" smtClean="0">
                <a:latin typeface="Times New Roman" pitchFamily="18" charset="0"/>
                <a:cs typeface="Arial" pitchFamily="34" charset="0"/>
              </a:rPr>
              <a:t>                                                </a:t>
            </a:r>
            <a:r>
              <a:rPr lang="en-US" sz="1800" dirty="0" smtClean="0">
                <a:latin typeface="Times New Roman" pitchFamily="18" charset="0"/>
                <a:cs typeface="Arial" pitchFamily="34" charset="0"/>
              </a:rPr>
              <a:t>mm</a:t>
            </a:r>
            <a:r>
              <a:rPr lang="en-US" sz="1800" dirty="0">
                <a:latin typeface="Times New Roman" pitchFamily="18" charset="0"/>
                <a:cs typeface="Arial" pitchFamily="34" charset="0"/>
              </a:rPr>
              <a:t>; Brake Radius 247 mm</a:t>
            </a:r>
          </a:p>
          <a:p>
            <a:pPr marL="571500" lvl="1" algn="just" defTabSz="762000">
              <a:lnSpc>
                <a:spcPct val="50000"/>
              </a:lnSpc>
              <a:spcBef>
                <a:spcPct val="50000"/>
              </a:spcBef>
            </a:pPr>
            <a:r>
              <a:rPr lang="en-US" sz="1800" dirty="0">
                <a:latin typeface="Times New Roman" pitchFamily="18" charset="0"/>
                <a:cs typeface="Arial" pitchFamily="34" charset="0"/>
              </a:rPr>
              <a:t> 	Type -	</a:t>
            </a:r>
            <a:r>
              <a:rPr lang="en-US" sz="1800" dirty="0" smtClean="0">
                <a:latin typeface="Times New Roman" pitchFamily="18" charset="0"/>
                <a:cs typeface="Arial" pitchFamily="34" charset="0"/>
              </a:rPr>
              <a:t>Axle </a:t>
            </a:r>
            <a:r>
              <a:rPr lang="en-US" sz="1800" dirty="0">
                <a:latin typeface="Times New Roman" pitchFamily="18" charset="0"/>
                <a:cs typeface="Arial" pitchFamily="34" charset="0"/>
              </a:rPr>
              <a:t>shaft mounted, concentrically split,  </a:t>
            </a:r>
          </a:p>
          <a:p>
            <a:pPr marL="571500" lvl="1" algn="just" defTabSz="762000">
              <a:lnSpc>
                <a:spcPct val="50000"/>
              </a:lnSpc>
              <a:spcBef>
                <a:spcPct val="50000"/>
              </a:spcBef>
            </a:pPr>
            <a:r>
              <a:rPr lang="en-US" sz="1800" dirty="0">
                <a:latin typeface="Times New Roman" pitchFamily="18" charset="0"/>
                <a:cs typeface="Arial" pitchFamily="34" charset="0"/>
              </a:rPr>
              <a:t>	Material -	Grey cast iron</a:t>
            </a:r>
          </a:p>
          <a:p>
            <a:pPr marL="571500" lvl="1" algn="just" defTabSz="762000">
              <a:lnSpc>
                <a:spcPct val="50000"/>
              </a:lnSpc>
              <a:spcBef>
                <a:spcPct val="50000"/>
              </a:spcBef>
            </a:pPr>
            <a:r>
              <a:rPr lang="en-US" sz="1800" dirty="0">
                <a:latin typeface="Times New Roman" pitchFamily="18" charset="0"/>
                <a:cs typeface="Arial" pitchFamily="34" charset="0"/>
              </a:rPr>
              <a:t>	Friction ring </a:t>
            </a:r>
          </a:p>
          <a:p>
            <a:pPr marL="571500" lvl="1" algn="just" defTabSz="762000">
              <a:lnSpc>
                <a:spcPct val="50000"/>
              </a:lnSpc>
              <a:spcBef>
                <a:spcPct val="50000"/>
              </a:spcBef>
            </a:pPr>
            <a:r>
              <a:rPr lang="en-US" sz="1800" dirty="0">
                <a:latin typeface="Times New Roman" pitchFamily="18" charset="0"/>
                <a:cs typeface="Arial" pitchFamily="34" charset="0"/>
              </a:rPr>
              <a:t>	wear (allowed) -	7 mm max.</a:t>
            </a:r>
          </a:p>
          <a:p>
            <a:pPr marL="571500" lvl="1" algn="just" defTabSz="762000">
              <a:lnSpc>
                <a:spcPct val="50000"/>
              </a:lnSpc>
              <a:spcBef>
                <a:spcPct val="50000"/>
              </a:spcBef>
            </a:pPr>
            <a:r>
              <a:rPr lang="en-US" sz="1800" dirty="0">
                <a:latin typeface="Times New Roman" pitchFamily="18" charset="0"/>
                <a:cs typeface="Arial" pitchFamily="34" charset="0"/>
              </a:rPr>
              <a:t>	Weight -	126 kg</a:t>
            </a:r>
          </a:p>
          <a:p>
            <a:pPr marL="571500" lvl="1" algn="just" defTabSz="762000">
              <a:lnSpc>
                <a:spcPct val="50000"/>
              </a:lnSpc>
              <a:spcBef>
                <a:spcPct val="50000"/>
              </a:spcBef>
            </a:pPr>
            <a:endParaRPr lang="en-US" sz="1800" dirty="0">
              <a:latin typeface="Times New Roman" pitchFamily="18" charset="0"/>
              <a:cs typeface="Arial" pitchFamily="34" charset="0"/>
            </a:endParaRPr>
          </a:p>
        </p:txBody>
      </p:sp>
      <p:pic>
        <p:nvPicPr>
          <p:cNvPr id="84996" name="Picture 7" descr="BD_Page_1"/>
          <p:cNvPicPr>
            <a:picLocks noChangeAspect="1" noChangeArrowheads="1"/>
          </p:cNvPicPr>
          <p:nvPr/>
        </p:nvPicPr>
        <p:blipFill>
          <a:blip r:embed="rId3"/>
          <a:srcRect/>
          <a:stretch>
            <a:fillRect/>
          </a:stretch>
        </p:blipFill>
        <p:spPr bwMode="auto">
          <a:xfrm>
            <a:off x="6121408" y="1828801"/>
            <a:ext cx="2884802" cy="3071813"/>
          </a:xfrm>
          <a:prstGeom prst="rect">
            <a:avLst/>
          </a:prstGeom>
          <a:noFill/>
          <a:ln w="9525">
            <a:noFill/>
            <a:miter lim="800000"/>
            <a:headEnd/>
            <a:tailEnd/>
          </a:ln>
        </p:spPr>
      </p:pic>
      <p:graphicFrame>
        <p:nvGraphicFramePr>
          <p:cNvPr id="93184" name="Object 4"/>
          <p:cNvGraphicFramePr>
            <a:graphicFrameLocks noChangeAspect="1"/>
          </p:cNvGraphicFramePr>
          <p:nvPr/>
        </p:nvGraphicFramePr>
        <p:xfrm>
          <a:off x="3658773" y="4114800"/>
          <a:ext cx="2603357" cy="2419350"/>
        </p:xfrm>
        <a:graphic>
          <a:graphicData uri="http://schemas.openxmlformats.org/presentationml/2006/ole">
            <p:oleObj spid="_x0000_s1026" name="Photo Editor Photo" r:id="rId4" imgW="4933333" imgH="3820058" progId="">
              <p:embed/>
            </p:oleObj>
          </a:graphicData>
        </a:graphic>
      </p:graphicFrame>
      <p:pic>
        <p:nvPicPr>
          <p:cNvPr id="84998" name="Picture 6" descr="C:\Documents and Settings\PKLR\Desktop\break_head.bmp"/>
          <p:cNvPicPr>
            <a:picLocks noChangeAspect="1" noChangeArrowheads="1"/>
          </p:cNvPicPr>
          <p:nvPr/>
        </p:nvPicPr>
        <p:blipFill>
          <a:blip r:embed="rId5" cstate="print"/>
          <a:srcRect/>
          <a:stretch>
            <a:fillRect/>
          </a:stretch>
        </p:blipFill>
        <p:spPr bwMode="auto">
          <a:xfrm>
            <a:off x="351805" y="4876800"/>
            <a:ext cx="2318982" cy="1443038"/>
          </a:xfrm>
          <a:prstGeom prst="rect">
            <a:avLst/>
          </a:prstGeom>
          <a:noFill/>
        </p:spPr>
      </p:pic>
      <p:sp>
        <p:nvSpPr>
          <p:cNvPr id="84999" name="Text Box 7"/>
          <p:cNvSpPr txBox="1">
            <a:spLocks noChangeArrowheads="1"/>
          </p:cNvSpPr>
          <p:nvPr/>
        </p:nvSpPr>
        <p:spPr bwMode="auto">
          <a:xfrm>
            <a:off x="281444" y="6400800"/>
            <a:ext cx="2392274" cy="336550"/>
          </a:xfrm>
          <a:prstGeom prst="rect">
            <a:avLst/>
          </a:prstGeom>
          <a:noFill/>
          <a:ln w="9525">
            <a:noFill/>
            <a:miter lim="800000"/>
            <a:headEnd/>
            <a:tailEnd/>
          </a:ln>
          <a:effectLst/>
        </p:spPr>
        <p:txBody>
          <a:bodyPr>
            <a:spAutoFit/>
          </a:bodyPr>
          <a:lstStyle/>
          <a:p>
            <a:pPr>
              <a:spcBef>
                <a:spcPct val="50000"/>
              </a:spcBef>
            </a:pPr>
            <a:r>
              <a:rPr lang="en-US" sz="1600" b="1"/>
              <a:t>ICF BRAKE BLOCK</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pPr>
              <a:defRPr/>
            </a:pPr>
            <a:fld id="{778CF3E5-6F27-479B-8992-A78FC61E5B9B}" type="slidenum">
              <a:rPr lang="en-US"/>
              <a:pPr>
                <a:defRPr/>
              </a:pPr>
              <a:t>12</a:t>
            </a:fld>
            <a:endParaRPr lang="en-US"/>
          </a:p>
        </p:txBody>
      </p:sp>
      <p:sp>
        <p:nvSpPr>
          <p:cNvPr id="4100" name="Text Box 2"/>
          <p:cNvSpPr txBox="1">
            <a:spLocks noChangeArrowheads="1"/>
          </p:cNvSpPr>
          <p:nvPr/>
        </p:nvSpPr>
        <p:spPr bwMode="auto">
          <a:xfrm>
            <a:off x="990600" y="304800"/>
            <a:ext cx="7239000" cy="1006475"/>
          </a:xfrm>
          <a:prstGeom prst="rect">
            <a:avLst/>
          </a:prstGeom>
          <a:noFill/>
          <a:ln w="9525">
            <a:noFill/>
            <a:miter lim="800000"/>
            <a:headEnd/>
            <a:tailEnd/>
          </a:ln>
        </p:spPr>
        <p:txBody>
          <a:bodyPr>
            <a:spAutoFit/>
          </a:bodyPr>
          <a:lstStyle/>
          <a:p>
            <a:pPr algn="ctr" eaLnBrk="0" hangingPunct="0">
              <a:spcBef>
                <a:spcPct val="50000"/>
              </a:spcBef>
              <a:defRPr/>
            </a:pPr>
            <a:r>
              <a:rPr lang="en-US" sz="6000" dirty="0">
                <a:solidFill>
                  <a:srgbClr val="C00000"/>
                </a:solidFill>
                <a:effectLst>
                  <a:outerShdw blurRad="38100" dist="38100" dir="2700000" algn="tl">
                    <a:srgbClr val="000000">
                      <a:alpha val="43137"/>
                    </a:srgbClr>
                  </a:outerShdw>
                </a:effectLst>
              </a:rPr>
              <a:t>Air Brake</a:t>
            </a:r>
          </a:p>
        </p:txBody>
      </p:sp>
      <p:sp>
        <p:nvSpPr>
          <p:cNvPr id="4101" name="Rectangle 3"/>
          <p:cNvSpPr>
            <a:spLocks noChangeArrowheads="1"/>
          </p:cNvSpPr>
          <p:nvPr/>
        </p:nvSpPr>
        <p:spPr bwMode="auto">
          <a:xfrm>
            <a:off x="838200" y="1295400"/>
            <a:ext cx="4438650" cy="457200"/>
          </a:xfrm>
          <a:prstGeom prst="rect">
            <a:avLst/>
          </a:prstGeom>
          <a:noFill/>
          <a:ln w="9525">
            <a:noFill/>
            <a:miter lim="800000"/>
            <a:headEnd/>
            <a:tailEnd/>
          </a:ln>
        </p:spPr>
        <p:txBody>
          <a:bodyPr wrap="none">
            <a:spAutoFit/>
          </a:bodyPr>
          <a:lstStyle/>
          <a:p>
            <a:pPr>
              <a:buFont typeface="Wingdings" pitchFamily="2" charset="2"/>
              <a:buChar char="Ø"/>
            </a:pPr>
            <a:r>
              <a:rPr lang="en-US" sz="2400" b="1">
                <a:solidFill>
                  <a:schemeClr val="tx2"/>
                </a:solidFill>
              </a:rPr>
              <a:t>  Features of Air Brake System</a:t>
            </a:r>
          </a:p>
        </p:txBody>
      </p:sp>
      <p:sp>
        <p:nvSpPr>
          <p:cNvPr id="4102" name="Rectangle 4"/>
          <p:cNvSpPr>
            <a:spLocks noChangeArrowheads="1"/>
          </p:cNvSpPr>
          <p:nvPr/>
        </p:nvSpPr>
        <p:spPr bwMode="auto">
          <a:xfrm>
            <a:off x="1143000" y="1905000"/>
            <a:ext cx="7239000" cy="2225675"/>
          </a:xfrm>
          <a:prstGeom prst="rect">
            <a:avLst/>
          </a:prstGeom>
          <a:noFill/>
          <a:ln w="9525">
            <a:noFill/>
            <a:miter lim="800000"/>
            <a:headEnd/>
            <a:tailEnd/>
          </a:ln>
        </p:spPr>
        <p:txBody>
          <a:bodyPr>
            <a:spAutoFit/>
          </a:bodyPr>
          <a:lstStyle/>
          <a:p>
            <a:pPr algn="just">
              <a:buFont typeface="Wingdings" pitchFamily="2" charset="2"/>
              <a:buChar char="ü"/>
              <a:defRPr/>
            </a:pPr>
            <a:r>
              <a:rPr lang="en-US" sz="2000" dirty="0"/>
              <a:t>  </a:t>
            </a:r>
            <a:r>
              <a:rPr lang="en-IN" sz="2000" dirty="0">
                <a:solidFill>
                  <a:srgbClr val="C00000"/>
                </a:solidFill>
                <a:effectLst>
                  <a:outerShdw blurRad="38100" dist="38100" dir="2700000" algn="tl">
                    <a:srgbClr val="000000">
                      <a:alpha val="43137"/>
                    </a:srgbClr>
                  </a:outerShdw>
                </a:effectLst>
              </a:rPr>
              <a:t>For higher speed and achieving  required braking distances axle</a:t>
            </a:r>
          </a:p>
          <a:p>
            <a:pPr algn="just">
              <a:buFont typeface="Wingdings" pitchFamily="2" charset="2"/>
              <a:buNone/>
              <a:defRPr/>
            </a:pPr>
            <a:r>
              <a:rPr lang="en-IN" sz="2000" dirty="0">
                <a:solidFill>
                  <a:srgbClr val="C00000"/>
                </a:solidFill>
                <a:effectLst>
                  <a:outerShdw blurRad="38100" dist="38100" dir="2700000" algn="tl">
                    <a:srgbClr val="000000">
                      <a:alpha val="43137"/>
                    </a:srgbClr>
                  </a:outerShdw>
                </a:effectLst>
              </a:rPr>
              <a:t>     mounted disc brake with WSP </a:t>
            </a:r>
            <a:r>
              <a:rPr lang="en-IN" sz="2000" dirty="0" smtClean="0">
                <a:solidFill>
                  <a:srgbClr val="C00000"/>
                </a:solidFill>
                <a:effectLst>
                  <a:outerShdw blurRad="38100" dist="38100" dir="2700000" algn="tl">
                    <a:srgbClr val="000000">
                      <a:alpha val="43137"/>
                    </a:srgbClr>
                  </a:outerShdw>
                </a:effectLst>
              </a:rPr>
              <a:t>:</a:t>
            </a:r>
            <a:endParaRPr lang="en-IN" sz="2000" dirty="0">
              <a:solidFill>
                <a:srgbClr val="C00000"/>
              </a:solidFill>
              <a:effectLst>
                <a:outerShdw blurRad="38100" dist="38100" dir="2700000" algn="tl">
                  <a:srgbClr val="000000">
                    <a:alpha val="43137"/>
                  </a:srgbClr>
                </a:outerShdw>
              </a:effectLst>
            </a:endParaRPr>
          </a:p>
          <a:p>
            <a:pPr lvl="1" algn="just">
              <a:buFontTx/>
              <a:buChar char="•"/>
              <a:defRPr/>
            </a:pPr>
            <a:r>
              <a:rPr lang="en-IN" sz="2000" dirty="0">
                <a:effectLst>
                  <a:outerShdw blurRad="38100" dist="38100" dir="2700000" algn="tl">
                    <a:srgbClr val="000000">
                      <a:alpha val="43137"/>
                    </a:srgbClr>
                  </a:outerShdw>
                </a:effectLst>
              </a:rPr>
              <a:t>      </a:t>
            </a:r>
            <a:r>
              <a:rPr lang="en-IN" sz="2000" dirty="0">
                <a:solidFill>
                  <a:schemeClr val="accent2"/>
                </a:solidFill>
                <a:effectLst>
                  <a:outerShdw blurRad="38100" dist="38100" dir="2700000" algn="tl">
                    <a:srgbClr val="000000">
                      <a:alpha val="43137"/>
                    </a:srgbClr>
                  </a:outerShdw>
                </a:effectLst>
              </a:rPr>
              <a:t>For 160 Kmph- WSP is recommended</a:t>
            </a:r>
          </a:p>
          <a:p>
            <a:pPr algn="just">
              <a:buFont typeface="Wingdings" pitchFamily="2" charset="2"/>
              <a:buChar char="ü"/>
              <a:defRPr/>
            </a:pPr>
            <a:r>
              <a:rPr lang="en-IN" sz="2000" dirty="0">
                <a:effectLst>
                  <a:outerShdw blurRad="38100" dist="38100" dir="2700000" algn="tl">
                    <a:srgbClr val="000000">
                      <a:alpha val="43137"/>
                    </a:srgbClr>
                  </a:outerShdw>
                </a:effectLst>
              </a:rPr>
              <a:t>  </a:t>
            </a:r>
            <a:r>
              <a:rPr lang="en-IN" sz="2000" dirty="0">
                <a:solidFill>
                  <a:srgbClr val="C00000"/>
                </a:solidFill>
                <a:effectLst>
                  <a:outerShdw blurRad="38100" dist="38100" dir="2700000" algn="tl">
                    <a:srgbClr val="000000">
                      <a:alpha val="43137"/>
                    </a:srgbClr>
                  </a:outerShdw>
                </a:effectLst>
              </a:rPr>
              <a:t>Graduated –release brake system-allows graduated application </a:t>
            </a:r>
          </a:p>
          <a:p>
            <a:pPr algn="just">
              <a:buFont typeface="Wingdings" pitchFamily="2" charset="2"/>
              <a:buNone/>
              <a:defRPr/>
            </a:pPr>
            <a:r>
              <a:rPr lang="en-IN" sz="2000" dirty="0">
                <a:solidFill>
                  <a:srgbClr val="C00000"/>
                </a:solidFill>
                <a:effectLst>
                  <a:outerShdw blurRad="38100" dist="38100" dir="2700000" algn="tl">
                    <a:srgbClr val="000000">
                      <a:alpha val="43137"/>
                    </a:srgbClr>
                  </a:outerShdw>
                </a:effectLst>
              </a:rPr>
              <a:t>     and graduated release</a:t>
            </a:r>
          </a:p>
          <a:p>
            <a:pPr lvl="1" algn="just">
              <a:buFontTx/>
              <a:buChar char="•"/>
              <a:defRPr/>
            </a:pPr>
            <a:r>
              <a:rPr lang="en-IN" sz="2000" dirty="0">
                <a:effectLst>
                  <a:outerShdw blurRad="38100" dist="38100" dir="2700000" algn="tl">
                    <a:srgbClr val="000000">
                      <a:alpha val="43137"/>
                    </a:srgbClr>
                  </a:outerShdw>
                </a:effectLst>
              </a:rPr>
              <a:t>   </a:t>
            </a:r>
            <a:r>
              <a:rPr lang="en-IN" sz="2000" dirty="0">
                <a:solidFill>
                  <a:schemeClr val="accent2"/>
                </a:solidFill>
                <a:effectLst>
                  <a:outerShdw blurRad="38100" dist="38100" dir="2700000" algn="tl">
                    <a:srgbClr val="000000">
                      <a:alpha val="43137"/>
                    </a:srgbClr>
                  </a:outerShdw>
                </a:effectLst>
              </a:rPr>
              <a:t>Application time: 3-5 SEC</a:t>
            </a:r>
          </a:p>
          <a:p>
            <a:pPr lvl="1" algn="just">
              <a:buFontTx/>
              <a:buChar char="•"/>
              <a:defRPr/>
            </a:pPr>
            <a:r>
              <a:rPr lang="en-IN" sz="2000" dirty="0">
                <a:solidFill>
                  <a:schemeClr val="accent2"/>
                </a:solidFill>
                <a:effectLst>
                  <a:outerShdw blurRad="38100" dist="38100" dir="2700000" algn="tl">
                    <a:srgbClr val="000000">
                      <a:alpha val="43137"/>
                    </a:srgbClr>
                  </a:outerShdw>
                </a:effectLst>
              </a:rPr>
              <a:t>  Release time      : 15-20 SEC</a:t>
            </a:r>
            <a:endParaRPr lang="en-US" sz="2000" dirty="0">
              <a:solidFill>
                <a:schemeClr val="accent2"/>
              </a:solidFill>
              <a:effectLst>
                <a:outerShdw blurRad="38100" dist="38100" dir="2700000" algn="tl">
                  <a:srgbClr val="000000">
                    <a:alpha val="43137"/>
                  </a:srgbClr>
                </a:outerShdw>
              </a:effectLst>
              <a:latin typeface="Arial" charset="0"/>
            </a:endParaRPr>
          </a:p>
        </p:txBody>
      </p:sp>
      <p:graphicFrame>
        <p:nvGraphicFramePr>
          <p:cNvPr id="4098" name="Object 3"/>
          <p:cNvGraphicFramePr>
            <a:graphicFrameLocks noChangeAspect="1"/>
          </p:cNvGraphicFramePr>
          <p:nvPr>
            <p:ph/>
          </p:nvPr>
        </p:nvGraphicFramePr>
        <p:xfrm>
          <a:off x="4848225" y="3402013"/>
          <a:ext cx="3381375" cy="2617787"/>
        </p:xfrm>
        <a:graphic>
          <a:graphicData uri="http://schemas.openxmlformats.org/presentationml/2006/ole">
            <p:oleObj spid="_x0000_s34818" name="Photo Editor Photo" r:id="rId3" imgW="4933333" imgH="3820058" progId="">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354" name="Object 2"/>
          <p:cNvGraphicFramePr>
            <a:graphicFrameLocks noChangeAspect="1"/>
          </p:cNvGraphicFramePr>
          <p:nvPr/>
        </p:nvGraphicFramePr>
        <p:xfrm>
          <a:off x="228600" y="171450"/>
          <a:ext cx="8915400" cy="6686550"/>
        </p:xfrm>
        <a:graphic>
          <a:graphicData uri="http://schemas.openxmlformats.org/presentationml/2006/ole">
            <p:oleObj spid="_x0000_s35842" name="Document" r:id="rId3" imgW="3106440" imgH="2082600" progId="Word.Document.8">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304800"/>
            <a:ext cx="7696200" cy="523220"/>
          </a:xfrm>
          <a:prstGeom prst="rect">
            <a:avLst/>
          </a:prstGeom>
          <a:noFill/>
        </p:spPr>
        <p:txBody>
          <a:bodyPr wrap="square" rtlCol="0">
            <a:spAutoFit/>
          </a:bodyPr>
          <a:lstStyle/>
          <a:p>
            <a:pPr algn="ctr"/>
            <a:r>
              <a:rPr lang="en-US" sz="2800" dirty="0" smtClean="0"/>
              <a:t>Wheel slide protection device</a:t>
            </a:r>
            <a:endParaRPr lang="en-US" sz="2800" dirty="0"/>
          </a:p>
        </p:txBody>
      </p:sp>
      <p:pic>
        <p:nvPicPr>
          <p:cNvPr id="35845" name="Picture 5"/>
          <p:cNvPicPr>
            <a:picLocks noGrp="1" noChangeAspect="1" noChangeArrowheads="1"/>
          </p:cNvPicPr>
          <p:nvPr>
            <p:ph/>
          </p:nvPr>
        </p:nvPicPr>
        <p:blipFill>
          <a:blip r:embed="rId2"/>
          <a:srcRect/>
          <a:stretch>
            <a:fillRect/>
          </a:stretch>
        </p:blipFill>
        <p:spPr bwMode="auto">
          <a:xfrm>
            <a:off x="914400" y="899922"/>
            <a:ext cx="7848600" cy="60552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Grp="1" noChangeAspect="1" noChangeArrowheads="1"/>
          </p:cNvPicPr>
          <p:nvPr>
            <p:ph/>
          </p:nvPr>
        </p:nvPicPr>
        <p:blipFill>
          <a:blip r:embed="rId2"/>
          <a:srcRect/>
          <a:stretch>
            <a:fillRect/>
          </a:stretch>
        </p:blipFill>
        <p:spPr bwMode="auto">
          <a:xfrm>
            <a:off x="1066800" y="1219200"/>
            <a:ext cx="7043737" cy="4210049"/>
          </a:xfrm>
          <a:prstGeom prst="rect">
            <a:avLst/>
          </a:prstGeom>
          <a:noFill/>
          <a:ln w="9525">
            <a:noFill/>
            <a:miter lim="800000"/>
            <a:headEnd/>
            <a:tailEnd/>
          </a:ln>
          <a:effectLst/>
        </p:spPr>
      </p:pic>
      <p:sp>
        <p:nvSpPr>
          <p:cNvPr id="4" name="TextBox 3"/>
          <p:cNvSpPr txBox="1"/>
          <p:nvPr/>
        </p:nvSpPr>
        <p:spPr>
          <a:xfrm>
            <a:off x="762000" y="0"/>
            <a:ext cx="7772400" cy="523220"/>
          </a:xfrm>
          <a:prstGeom prst="rect">
            <a:avLst/>
          </a:prstGeom>
          <a:noFill/>
        </p:spPr>
        <p:txBody>
          <a:bodyPr wrap="square" rtlCol="0">
            <a:spAutoFit/>
          </a:bodyPr>
          <a:lstStyle/>
          <a:p>
            <a:pPr algn="ctr"/>
            <a:r>
              <a:rPr lang="en-US" sz="2800" b="1" dirty="0" smtClean="0"/>
              <a:t>Wheel slide protection device</a:t>
            </a:r>
            <a:endParaRPr lang="en-US" sz="28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IN" dirty="0" smtClean="0">
                <a:solidFill>
                  <a:schemeClr val="tx2">
                    <a:lumMod val="50000"/>
                  </a:schemeClr>
                </a:solidFill>
                <a:effectLst>
                  <a:outerShdw blurRad="38100" dist="38100" dir="2700000" algn="tl">
                    <a:srgbClr val="000000">
                      <a:alpha val="43137"/>
                    </a:srgbClr>
                  </a:outerShdw>
                </a:effectLst>
                <a:latin typeface="Algerian" pitchFamily="82" charset="0"/>
              </a:rPr>
              <a:t>Working Principle</a:t>
            </a:r>
            <a:endParaRPr lang="en-US" dirty="0">
              <a:solidFill>
                <a:schemeClr val="tx2">
                  <a:lumMod val="50000"/>
                </a:schemeClr>
              </a:solidFill>
            </a:endParaRPr>
          </a:p>
        </p:txBody>
      </p:sp>
      <p:sp>
        <p:nvSpPr>
          <p:cNvPr id="3" name="Content Placeholder 2"/>
          <p:cNvSpPr>
            <a:spLocks noGrp="1"/>
          </p:cNvSpPr>
          <p:nvPr>
            <p:ph idx="1"/>
          </p:nvPr>
        </p:nvSpPr>
        <p:spPr/>
        <p:txBody>
          <a:bodyPr/>
          <a:lstStyle/>
          <a:p>
            <a:pPr algn="just">
              <a:defRPr/>
            </a:pPr>
            <a:r>
              <a:rPr lang="en-IN" dirty="0" smtClean="0">
                <a:solidFill>
                  <a:schemeClr val="tx2">
                    <a:lumMod val="50000"/>
                  </a:schemeClr>
                </a:solidFill>
                <a:effectLst>
                  <a:outerShdw blurRad="38100" dist="38100" dir="2700000" algn="tl">
                    <a:srgbClr val="000000">
                      <a:alpha val="43137"/>
                    </a:srgbClr>
                  </a:outerShdw>
                </a:effectLst>
                <a:latin typeface="Century" pitchFamily="18" charset="0"/>
              </a:rPr>
              <a:t>During brake application, there are possibilities of skidding/sliding/locking of individual axle which may cause damage to wheel sets with increased braking distance. The WSPs provided in the system avoids wheel sliding. Speed sensors, the part of the system detect the speed of the wheel &amp; sends signal to the processor unit.</a:t>
            </a:r>
          </a:p>
          <a:p>
            <a:pPr>
              <a:defRPr/>
            </a:pPr>
            <a:endParaRPr lang="en-US" dirty="0">
              <a:solidFill>
                <a:schemeClr val="tx2">
                  <a:lumMod val="5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IN" dirty="0" smtClean="0">
                <a:effectLst>
                  <a:outerShdw blurRad="38100" dist="38100" dir="2700000" algn="tl">
                    <a:srgbClr val="000000">
                      <a:alpha val="43137"/>
                    </a:srgbClr>
                  </a:outerShdw>
                </a:effectLst>
                <a:latin typeface="Algerian" pitchFamily="82" charset="0"/>
              </a:rPr>
              <a:t>Working Principle</a:t>
            </a:r>
            <a:endParaRPr lang="en-US" dirty="0"/>
          </a:p>
        </p:txBody>
      </p:sp>
      <p:sp>
        <p:nvSpPr>
          <p:cNvPr id="3" name="Content Placeholder 2"/>
          <p:cNvSpPr>
            <a:spLocks noGrp="1"/>
          </p:cNvSpPr>
          <p:nvPr>
            <p:ph idx="1"/>
          </p:nvPr>
        </p:nvSpPr>
        <p:spPr/>
        <p:txBody>
          <a:bodyPr>
            <a:normAutofit lnSpcReduction="10000"/>
          </a:bodyPr>
          <a:lstStyle/>
          <a:p>
            <a:pPr algn="just">
              <a:defRPr/>
            </a:pPr>
            <a:r>
              <a:rPr lang="en-IN" b="1" dirty="0" smtClean="0">
                <a:solidFill>
                  <a:srgbClr val="7030A0"/>
                </a:solidFill>
                <a:effectLst/>
                <a:latin typeface="Century" pitchFamily="18" charset="0"/>
              </a:rPr>
              <a:t>The processor unit evaluates the received signal from speed sensor of the vehicle &amp; generates signals enabling the dump valve/antiskid valves to control the brake cylinder pressure in case of any locking/skidding. The control on the brake cylinder pressure is instantaneous to the wheel to rail adhesion, keeping the wheels within their optimum range of skidding</a:t>
            </a:r>
            <a:r>
              <a:rPr lang="en-IN" sz="2800" b="1" dirty="0" smtClean="0">
                <a:solidFill>
                  <a:srgbClr val="7030A0"/>
                </a:solidFill>
                <a:effectLst/>
                <a:latin typeface="Century" pitchFamily="18" charset="0"/>
              </a:rPr>
              <a:t>.</a:t>
            </a:r>
          </a:p>
          <a:p>
            <a:pPr>
              <a:defRPr/>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Grp="1" noChangeAspect="1" noChangeArrowheads="1"/>
          </p:cNvPicPr>
          <p:nvPr>
            <p:ph/>
          </p:nvPr>
        </p:nvPicPr>
        <p:blipFill>
          <a:blip r:embed="rId2"/>
          <a:srcRect/>
          <a:stretch>
            <a:fillRect/>
          </a:stretch>
        </p:blipFill>
        <p:spPr bwMode="auto">
          <a:xfrm>
            <a:off x="990600" y="966788"/>
            <a:ext cx="7162800" cy="4467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WordArt 3"/>
          <p:cNvSpPr>
            <a:spLocks noChangeArrowheads="1" noChangeShapeType="1" noTextEdit="1"/>
          </p:cNvSpPr>
          <p:nvPr/>
        </p:nvSpPr>
        <p:spPr bwMode="auto">
          <a:xfrm>
            <a:off x="685800" y="381000"/>
            <a:ext cx="6934200" cy="914400"/>
          </a:xfrm>
          <a:prstGeom prst="rect">
            <a:avLst/>
          </a:prstGeom>
        </p:spPr>
        <p:txBody>
          <a:bodyPr wrap="none" fromWordArt="1">
            <a:prstTxWarp prst="textPlain">
              <a:avLst>
                <a:gd name="adj" fmla="val 50000"/>
              </a:avLst>
            </a:prstTxWarp>
          </a:bodyPr>
          <a:lstStyle/>
          <a:p>
            <a:pPr algn="ctr"/>
            <a:endParaRPr lang="en-US" sz="3600" kern="10" spc="720" dirty="0">
              <a:ln w="9525">
                <a:noFill/>
                <a:round/>
                <a:headEnd/>
                <a:tailEnd/>
              </a:ln>
              <a:gradFill rotWithShape="0">
                <a:gsLst>
                  <a:gs pos="0">
                    <a:srgbClr val="AAAAAA"/>
                  </a:gs>
                  <a:gs pos="100000">
                    <a:srgbClr val="FFFFFF"/>
                  </a:gs>
                </a:gsLst>
                <a:lin ang="5400000" scaled="1"/>
              </a:gradFill>
              <a:effectLst>
                <a:outerShdw dist="45791" dir="3378596" algn="ctr" rotWithShape="0">
                  <a:srgbClr val="4D4D4D"/>
                </a:outerShdw>
              </a:effectLst>
              <a:latin typeface="Arial Black"/>
            </a:endParaRPr>
          </a:p>
        </p:txBody>
      </p:sp>
      <p:sp>
        <p:nvSpPr>
          <p:cNvPr id="6148" name="Text Box 4"/>
          <p:cNvSpPr txBox="1">
            <a:spLocks noChangeArrowheads="1"/>
          </p:cNvSpPr>
          <p:nvPr/>
        </p:nvSpPr>
        <p:spPr bwMode="auto">
          <a:xfrm>
            <a:off x="773971" y="1752600"/>
            <a:ext cx="8091517" cy="3954929"/>
          </a:xfrm>
          <a:prstGeom prst="rect">
            <a:avLst/>
          </a:prstGeom>
          <a:noFill/>
          <a:ln w="9525">
            <a:noFill/>
            <a:miter lim="800000"/>
            <a:headEnd/>
            <a:tailEnd/>
          </a:ln>
          <a:effectLst/>
        </p:spPr>
        <p:txBody>
          <a:bodyPr wrap="square">
            <a:spAutoFit/>
          </a:bodyPr>
          <a:lstStyle/>
          <a:p>
            <a:pPr>
              <a:spcBef>
                <a:spcPct val="50000"/>
              </a:spcBef>
            </a:pPr>
            <a:r>
              <a:rPr lang="en-US" sz="3200" dirty="0" smtClean="0"/>
              <a:t>DISC BRAKE ARRGT. – </a:t>
            </a:r>
            <a:r>
              <a:rPr lang="en-US" sz="3200" dirty="0" smtClean="0">
                <a:solidFill>
                  <a:schemeClr val="hlink"/>
                </a:solidFill>
              </a:rPr>
              <a:t>FOR </a:t>
            </a:r>
            <a:r>
              <a:rPr lang="en-US" sz="3200" dirty="0" smtClean="0">
                <a:solidFill>
                  <a:srgbClr val="FF0000"/>
                </a:solidFill>
              </a:rPr>
              <a:t>SHORTER EMERGENCY STOPPING DISTANCE</a:t>
            </a:r>
          </a:p>
          <a:p>
            <a:pPr>
              <a:spcBef>
                <a:spcPct val="50000"/>
              </a:spcBef>
            </a:pPr>
            <a:r>
              <a:rPr lang="en-US" sz="3200" dirty="0" smtClean="0"/>
              <a:t>DIP </a:t>
            </a:r>
            <a:r>
              <a:rPr lang="en-US" sz="3200" dirty="0"/>
              <a:t>FRAME – </a:t>
            </a:r>
            <a:r>
              <a:rPr lang="en-US" sz="3200" dirty="0">
                <a:solidFill>
                  <a:schemeClr val="hlink"/>
                </a:solidFill>
              </a:rPr>
              <a:t>TO LOWER CENTER OF </a:t>
            </a:r>
            <a:r>
              <a:rPr lang="en-US" sz="3200" dirty="0" smtClean="0">
                <a:solidFill>
                  <a:schemeClr val="hlink"/>
                </a:solidFill>
              </a:rPr>
              <a:t>GRAVITY(</a:t>
            </a:r>
            <a:r>
              <a:rPr lang="en-US" sz="3200" dirty="0" err="1" smtClean="0">
                <a:solidFill>
                  <a:srgbClr val="FF0000"/>
                </a:solidFill>
              </a:rPr>
              <a:t>Stablity</a:t>
            </a:r>
            <a:r>
              <a:rPr lang="en-US" sz="3200" dirty="0" smtClean="0">
                <a:solidFill>
                  <a:schemeClr val="hlink"/>
                </a:solidFill>
              </a:rPr>
              <a:t>)</a:t>
            </a:r>
            <a:endParaRPr lang="en-US" sz="3200" dirty="0">
              <a:solidFill>
                <a:schemeClr val="hlink"/>
              </a:solidFill>
            </a:endParaRPr>
          </a:p>
          <a:p>
            <a:pPr>
              <a:spcBef>
                <a:spcPct val="50000"/>
              </a:spcBef>
            </a:pPr>
            <a:r>
              <a:rPr lang="en-US" sz="3200" dirty="0"/>
              <a:t>SHORTER WHEEL BASE – </a:t>
            </a:r>
            <a:r>
              <a:rPr lang="en-US" sz="3200" dirty="0">
                <a:solidFill>
                  <a:schemeClr val="hlink"/>
                </a:solidFill>
              </a:rPr>
              <a:t>FOR BETTER CURVE NEGOTIATION</a:t>
            </a:r>
          </a:p>
          <a:p>
            <a:pPr>
              <a:spcBef>
                <a:spcPct val="50000"/>
              </a:spcBef>
            </a:pPr>
            <a:endParaRPr lang="en-US" sz="1800" dirty="0">
              <a:solidFill>
                <a:schemeClr val="hlink"/>
              </a:solidFill>
            </a:endParaRPr>
          </a:p>
        </p:txBody>
      </p:sp>
      <p:sp>
        <p:nvSpPr>
          <p:cNvPr id="5" name="TextBox 4"/>
          <p:cNvSpPr txBox="1"/>
          <p:nvPr/>
        </p:nvSpPr>
        <p:spPr>
          <a:xfrm>
            <a:off x="1752600" y="685800"/>
            <a:ext cx="4953000" cy="646331"/>
          </a:xfrm>
          <a:prstGeom prst="rect">
            <a:avLst/>
          </a:prstGeom>
          <a:noFill/>
        </p:spPr>
        <p:txBody>
          <a:bodyPr wrap="square" rtlCol="0">
            <a:spAutoFit/>
          </a:bodyPr>
          <a:lstStyle/>
          <a:p>
            <a:r>
              <a:rPr lang="en-US" sz="3600" b="1" dirty="0" smtClean="0"/>
              <a:t>Some </a:t>
            </a:r>
            <a:r>
              <a:rPr lang="en-US" sz="3600" b="1" dirty="0" err="1" smtClean="0"/>
              <a:t>Aditional</a:t>
            </a:r>
            <a:r>
              <a:rPr lang="en-US" sz="3600" b="1" dirty="0" smtClean="0"/>
              <a:t> Features</a:t>
            </a:r>
            <a:endParaRPr lang="en-US" sz="36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838200" y="304800"/>
            <a:ext cx="7772400" cy="1143000"/>
          </a:xfrm>
        </p:spPr>
        <p:txBody>
          <a:bodyPr/>
          <a:lstStyle/>
          <a:p>
            <a:r>
              <a:rPr lang="en-US" sz="4800" b="1" smtClean="0"/>
              <a:t> </a:t>
            </a:r>
          </a:p>
        </p:txBody>
      </p:sp>
      <p:pic>
        <p:nvPicPr>
          <p:cNvPr id="19459" name="Picture 8" descr="NY_9"/>
          <p:cNvPicPr>
            <a:picLocks noChangeAspect="1" noChangeArrowheads="1"/>
          </p:cNvPicPr>
          <p:nvPr/>
        </p:nvPicPr>
        <p:blipFill>
          <a:blip r:embed="rId3"/>
          <a:srcRect/>
          <a:stretch>
            <a:fillRect/>
          </a:stretch>
        </p:blipFill>
        <p:spPr bwMode="auto">
          <a:xfrm>
            <a:off x="2438400" y="0"/>
            <a:ext cx="4537075" cy="6858000"/>
          </a:xfrm>
          <a:prstGeom prst="rect">
            <a:avLst/>
          </a:prstGeom>
          <a:noFill/>
          <a:ln w="9525">
            <a:noFill/>
            <a:miter lim="800000"/>
            <a:headEnd/>
            <a:tailEnd/>
          </a:ln>
        </p:spPr>
      </p:pic>
      <p:sp>
        <p:nvSpPr>
          <p:cNvPr id="16393" name="Rectangle 9"/>
          <p:cNvSpPr>
            <a:spLocks noChangeArrowheads="1"/>
          </p:cNvSpPr>
          <p:nvPr/>
        </p:nvSpPr>
        <p:spPr bwMode="auto">
          <a:xfrm>
            <a:off x="381000" y="0"/>
            <a:ext cx="8382000" cy="3785652"/>
          </a:xfrm>
          <a:prstGeom prst="rect">
            <a:avLst/>
          </a:prstGeom>
          <a:noFill/>
          <a:ln w="9525">
            <a:noFill/>
            <a:miter lim="800000"/>
            <a:headEnd/>
            <a:tailEnd/>
          </a:ln>
          <a:effectLst/>
        </p:spPr>
        <p:txBody>
          <a:bodyPr wrap="square">
            <a:spAutoFit/>
          </a:bodyPr>
          <a:lstStyle/>
          <a:p>
            <a:pPr algn="ctr">
              <a:defRPr/>
            </a:pPr>
            <a:r>
              <a:rPr lang="en-US" sz="6000" b="1" dirty="0" smtClean="0">
                <a:solidFill>
                  <a:srgbClr val="002060"/>
                </a:solidFill>
                <a:effectLst>
                  <a:outerShdw blurRad="38100" dist="38100" dir="2700000" algn="tl">
                    <a:srgbClr val="000000"/>
                  </a:outerShdw>
                </a:effectLst>
              </a:rPr>
              <a:t>Basics </a:t>
            </a:r>
            <a:endParaRPr lang="en-US" sz="6000" b="1" dirty="0">
              <a:solidFill>
                <a:srgbClr val="002060"/>
              </a:solidFill>
              <a:effectLst>
                <a:outerShdw blurRad="38100" dist="38100" dir="2700000" algn="tl">
                  <a:srgbClr val="000000"/>
                </a:outerShdw>
              </a:effectLst>
            </a:endParaRPr>
          </a:p>
          <a:p>
            <a:pPr algn="ctr">
              <a:defRPr/>
            </a:pPr>
            <a:r>
              <a:rPr lang="en-US" sz="6000" b="1" dirty="0">
                <a:solidFill>
                  <a:srgbClr val="002060"/>
                </a:solidFill>
                <a:effectLst>
                  <a:outerShdw blurRad="38100" dist="38100" dir="2700000" algn="tl">
                    <a:srgbClr val="000000"/>
                  </a:outerShdw>
                </a:effectLst>
              </a:rPr>
              <a:t>of </a:t>
            </a:r>
          </a:p>
          <a:p>
            <a:pPr algn="ctr">
              <a:defRPr/>
            </a:pPr>
            <a:r>
              <a:rPr lang="en-US" sz="6000" b="1" dirty="0">
                <a:solidFill>
                  <a:srgbClr val="002060"/>
                </a:solidFill>
                <a:effectLst>
                  <a:outerShdw blurRad="38100" dist="38100" dir="2700000" algn="tl">
                    <a:srgbClr val="000000"/>
                  </a:outerShdw>
                </a:effectLst>
              </a:rPr>
              <a:t>Disaster </a:t>
            </a:r>
            <a:r>
              <a:rPr lang="en-US" sz="6000" b="1" dirty="0" smtClean="0">
                <a:solidFill>
                  <a:srgbClr val="002060"/>
                </a:solidFill>
                <a:effectLst>
                  <a:outerShdw blurRad="38100" dist="38100" dir="2700000" algn="tl">
                    <a:srgbClr val="000000"/>
                  </a:outerShdw>
                </a:effectLst>
              </a:rPr>
              <a:t>Management in LHB Coaches</a:t>
            </a:r>
            <a:endParaRPr lang="en-US" sz="9600" b="1" dirty="0">
              <a:solidFill>
                <a:srgbClr val="002060"/>
              </a:solidFill>
              <a:effectLst>
                <a:outerShdw blurRad="38100" dist="38100" dir="2700000" algn="tl">
                  <a:srgbClr val="000000"/>
                </a:outerShdw>
              </a:effectLst>
            </a:endParaRPr>
          </a:p>
        </p:txBody>
      </p:sp>
      <p:sp>
        <p:nvSpPr>
          <p:cNvPr id="19461" name="Slide Number Placeholder 4"/>
          <p:cNvSpPr>
            <a:spLocks noGrp="1"/>
          </p:cNvSpPr>
          <p:nvPr>
            <p:ph type="sldNum" sz="quarter" idx="12"/>
          </p:nvPr>
        </p:nvSpPr>
        <p:spPr>
          <a:xfrm>
            <a:off x="6781800" y="6248400"/>
            <a:ext cx="1676400" cy="457200"/>
          </a:xfrm>
          <a:noFill/>
        </p:spPr>
        <p:txBody>
          <a:bodyPr/>
          <a:lstStyle/>
          <a:p>
            <a:pPr marL="342900" indent="-342900"/>
            <a:r>
              <a:rPr lang="en-US" dirty="0" smtClean="0">
                <a:solidFill>
                  <a:srgbClr val="7030A0"/>
                </a:solidFill>
              </a:rPr>
              <a:t>RAKESH  CHAND CI Project &amp;TTC</a:t>
            </a:r>
          </a:p>
          <a:p>
            <a:pPr marL="342900" indent="-342900">
              <a:buFontTx/>
              <a:buAutoNum type="arabicPlain"/>
            </a:pPr>
            <a:endParaRPr lang="en-US" dirty="0" smtClean="0"/>
          </a:p>
        </p:txBody>
      </p:sp>
      <p:sp>
        <p:nvSpPr>
          <p:cNvPr id="19462" name="Footer Placeholder 5"/>
          <p:cNvSpPr>
            <a:spLocks noGrp="1"/>
          </p:cNvSpPr>
          <p:nvPr>
            <p:ph type="ftr" sz="quarter" idx="11"/>
          </p:nvPr>
        </p:nvSpPr>
        <p:spPr>
          <a:noFill/>
        </p:spPr>
        <p:txBody>
          <a:bodyPr/>
          <a:lstStyle/>
          <a:p>
            <a:r>
              <a:rPr lang="en-US"/>
              <a:t>Safety First</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MVC-777F"/>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0" y="6156325"/>
            <a:ext cx="9144000" cy="646113"/>
          </a:xfrm>
          <a:prstGeom prst="rect">
            <a:avLst/>
          </a:prstGeom>
          <a:noFill/>
          <a:ln w="9525">
            <a:noFill/>
            <a:miter lim="800000"/>
            <a:headEnd/>
            <a:tailEnd/>
          </a:ln>
        </p:spPr>
        <p:txBody>
          <a:bodyPr>
            <a:spAutoFit/>
          </a:bodyPr>
          <a:lstStyle/>
          <a:p>
            <a:pPr algn="ctr">
              <a:spcBef>
                <a:spcPct val="50000"/>
              </a:spcBef>
              <a:defRPr/>
            </a:pPr>
            <a:r>
              <a:rPr lang="en-US" sz="3600" u="sng" cap="all" dirty="0">
                <a:solidFill>
                  <a:srgbClr val="FF3300"/>
                </a:solidFill>
                <a:effectLst>
                  <a:outerShdw blurRad="38100" dist="38100" dir="2700000" algn="tl">
                    <a:srgbClr val="000000">
                      <a:alpha val="43137"/>
                    </a:srgbClr>
                  </a:outerShdw>
                </a:effectLst>
                <a:latin typeface="Times New Roman" pitchFamily="18" charset="0"/>
              </a:rPr>
              <a:t>EMERGENCY  open able  WINDOW</a:t>
            </a:r>
          </a:p>
        </p:txBody>
      </p:sp>
      <p:pic>
        <p:nvPicPr>
          <p:cNvPr id="89091" name="Picture 3" descr="MVC-755F"/>
          <p:cNvPicPr>
            <a:picLocks noChangeAspect="1" noChangeArrowheads="1"/>
          </p:cNvPicPr>
          <p:nvPr/>
        </p:nvPicPr>
        <p:blipFill>
          <a:blip r:embed="rId2"/>
          <a:srcRect t="7590" b="9859"/>
          <a:stretch>
            <a:fillRect/>
          </a:stretch>
        </p:blipFill>
        <p:spPr bwMode="auto">
          <a:xfrm>
            <a:off x="0" y="0"/>
            <a:ext cx="9144000" cy="6019800"/>
          </a:xfrm>
          <a:prstGeom prst="rect">
            <a:avLst/>
          </a:prstGeom>
          <a:noFill/>
          <a:ln w="9525">
            <a:noFill/>
            <a:miter lim="800000"/>
            <a:headEnd/>
            <a:tailEnd/>
          </a:ln>
        </p:spPr>
      </p:pic>
      <p:sp>
        <p:nvSpPr>
          <p:cNvPr id="115716" name="Line 4"/>
          <p:cNvSpPr>
            <a:spLocks noChangeShapeType="1"/>
          </p:cNvSpPr>
          <p:nvPr/>
        </p:nvSpPr>
        <p:spPr bwMode="auto">
          <a:xfrm flipH="1">
            <a:off x="5029200" y="1828800"/>
            <a:ext cx="2057400" cy="1981200"/>
          </a:xfrm>
          <a:prstGeom prst="line">
            <a:avLst/>
          </a:prstGeom>
          <a:noFill/>
          <a:ln w="9525">
            <a:solidFill>
              <a:schemeClr val="accent2"/>
            </a:solidFill>
            <a:round/>
            <a:headEnd/>
            <a:tailEnd type="triangle" w="med" len="med"/>
          </a:ln>
          <a:effectLst/>
        </p:spPr>
        <p:txBody>
          <a:bodyPr wrap="none" anchor="ctr"/>
          <a:lstStyle/>
          <a:p>
            <a:pPr>
              <a:defRPr/>
            </a:pPr>
            <a:endParaRPr lang="en-IN" dirty="0">
              <a:effectLst>
                <a:outerShdw blurRad="38100" dist="38100" dir="2700000" algn="tl">
                  <a:srgbClr val="000000">
                    <a:alpha val="43137"/>
                  </a:srgbClr>
                </a:outerShdw>
              </a:effectLst>
            </a:endParaRPr>
          </a:p>
        </p:txBody>
      </p:sp>
      <p:sp>
        <p:nvSpPr>
          <p:cNvPr id="89093" name="Text Box 5"/>
          <p:cNvSpPr txBox="1">
            <a:spLocks noChangeArrowheads="1"/>
          </p:cNvSpPr>
          <p:nvPr/>
        </p:nvSpPr>
        <p:spPr bwMode="auto">
          <a:xfrm>
            <a:off x="7086600" y="1371600"/>
            <a:ext cx="1676400" cy="641350"/>
          </a:xfrm>
          <a:prstGeom prst="rect">
            <a:avLst/>
          </a:prstGeom>
          <a:noFill/>
          <a:ln w="9525">
            <a:noFill/>
            <a:miter lim="800000"/>
            <a:headEnd/>
            <a:tailEnd/>
          </a:ln>
        </p:spPr>
        <p:txBody>
          <a:bodyPr>
            <a:spAutoFit/>
          </a:bodyPr>
          <a:lstStyle/>
          <a:p>
            <a:pPr>
              <a:spcBef>
                <a:spcPct val="50000"/>
              </a:spcBef>
            </a:pPr>
            <a:r>
              <a:rPr lang="en-US" sz="3600" b="0">
                <a:solidFill>
                  <a:schemeClr val="accent2"/>
                </a:solidFill>
                <a:latin typeface="Times New Roman" pitchFamily="18" charset="0"/>
              </a:rPr>
              <a:t>Handle</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1026"/>
          <p:cNvSpPr>
            <a:spLocks noGrp="1" noChangeArrowheads="1"/>
          </p:cNvSpPr>
          <p:nvPr>
            <p:ph type="title"/>
          </p:nvPr>
        </p:nvSpPr>
        <p:spPr>
          <a:xfrm>
            <a:off x="685800" y="381000"/>
            <a:ext cx="7772400" cy="1143000"/>
          </a:xfrm>
          <a:solidFill>
            <a:srgbClr val="DDDDDD"/>
          </a:solidFill>
          <a:ln>
            <a:solidFill>
              <a:srgbClr val="800000"/>
            </a:solidFill>
          </a:ln>
        </p:spPr>
        <p:txBody>
          <a:bodyPr rtlCol="0">
            <a:normAutofit/>
          </a:bodyPr>
          <a:lstStyle/>
          <a:p>
            <a:pPr eaLnBrk="1" fontAlgn="auto" hangingPunct="1">
              <a:spcAft>
                <a:spcPts val="0"/>
              </a:spcAft>
              <a:defRPr/>
            </a:pPr>
            <a:r>
              <a:rPr lang="en-US" b="1" dirty="0" smtClean="0">
                <a:solidFill>
                  <a:srgbClr val="000000"/>
                </a:solidFill>
                <a:effectLst>
                  <a:outerShdw blurRad="38100" dist="38100" dir="2700000" algn="tl">
                    <a:srgbClr val="000000">
                      <a:alpha val="43137"/>
                    </a:srgbClr>
                  </a:outerShdw>
                </a:effectLst>
              </a:rPr>
              <a:t>Window Units</a:t>
            </a:r>
          </a:p>
        </p:txBody>
      </p:sp>
      <p:sp>
        <p:nvSpPr>
          <p:cNvPr id="141315" name="Rectangle 1027"/>
          <p:cNvSpPr>
            <a:spLocks noGrp="1" noChangeArrowheads="1"/>
          </p:cNvSpPr>
          <p:nvPr>
            <p:ph idx="1"/>
          </p:nvPr>
        </p:nvSpPr>
        <p:spPr>
          <a:xfrm>
            <a:off x="685800" y="1600200"/>
            <a:ext cx="7772400" cy="4495800"/>
          </a:xfrm>
          <a:solidFill>
            <a:srgbClr val="DDDDDD"/>
          </a:solidFill>
          <a:ln>
            <a:solidFill>
              <a:srgbClr val="800000"/>
            </a:solidFill>
          </a:ln>
        </p:spPr>
        <p:txBody>
          <a:bodyPr rtlCol="0">
            <a:normAutofit/>
          </a:bodyPr>
          <a:lstStyle/>
          <a:p>
            <a:pPr marL="0" indent="0" eaLnBrk="1" fontAlgn="auto" hangingPunct="1">
              <a:spcAft>
                <a:spcPts val="0"/>
              </a:spcAft>
              <a:buFontTx/>
              <a:buNone/>
              <a:defRPr/>
            </a:pPr>
            <a:r>
              <a:rPr lang="en-US" sz="4000" b="1" dirty="0" smtClean="0">
                <a:solidFill>
                  <a:schemeClr val="accent6">
                    <a:lumMod val="50000"/>
                  </a:schemeClr>
                </a:solidFill>
                <a:effectLst>
                  <a:outerShdw blurRad="38100" dist="38100" dir="2700000" algn="tl">
                    <a:srgbClr val="000000">
                      <a:alpha val="43137"/>
                    </a:srgbClr>
                  </a:outerShdw>
                </a:effectLst>
              </a:rPr>
              <a:t>Three types of windows have been used in LHB coaches:</a:t>
            </a:r>
          </a:p>
          <a:p>
            <a:pPr marL="0" indent="0" eaLnBrk="1" fontAlgn="auto" hangingPunct="1">
              <a:spcAft>
                <a:spcPts val="0"/>
              </a:spcAft>
              <a:defRPr/>
            </a:pPr>
            <a:r>
              <a:rPr lang="en-US" sz="3600" b="1" dirty="0" smtClean="0">
                <a:solidFill>
                  <a:srgbClr val="FF0000"/>
                </a:solidFill>
                <a:effectLst>
                  <a:outerShdw blurRad="38100" dist="38100" dir="2700000" algn="tl">
                    <a:srgbClr val="000000">
                      <a:alpha val="43137"/>
                    </a:srgbClr>
                  </a:outerShdw>
                </a:effectLst>
              </a:rPr>
              <a:t>Fixed window - 12 Nos. </a:t>
            </a:r>
          </a:p>
          <a:p>
            <a:pPr marL="0" indent="0" eaLnBrk="1" fontAlgn="auto" hangingPunct="1">
              <a:spcAft>
                <a:spcPts val="0"/>
              </a:spcAft>
              <a:defRPr/>
            </a:pPr>
            <a:r>
              <a:rPr lang="en-US" sz="3600" b="1" dirty="0" smtClean="0">
                <a:solidFill>
                  <a:srgbClr val="000000"/>
                </a:solidFill>
                <a:effectLst>
                  <a:outerShdw blurRad="38100" dist="38100" dir="2700000" algn="tl">
                    <a:srgbClr val="000000">
                      <a:alpha val="43137"/>
                    </a:srgbClr>
                  </a:outerShdw>
                </a:effectLst>
              </a:rPr>
              <a:t>Emergency open-able window- 4 Nos.</a:t>
            </a:r>
          </a:p>
          <a:p>
            <a:pPr marL="0" indent="0" eaLnBrk="1" fontAlgn="auto" hangingPunct="1">
              <a:spcAft>
                <a:spcPts val="0"/>
              </a:spcAft>
              <a:defRPr/>
            </a:pPr>
            <a:r>
              <a:rPr lang="en-US" sz="3600" b="1" dirty="0" smtClean="0">
                <a:solidFill>
                  <a:srgbClr val="000099"/>
                </a:solidFill>
                <a:effectLst>
                  <a:outerShdw blurRad="38100" dist="38100" dir="2700000" algn="tl">
                    <a:srgbClr val="000000">
                      <a:alpha val="43137"/>
                    </a:srgbClr>
                  </a:outerShdw>
                </a:effectLst>
              </a:rPr>
              <a:t>Hopper type window for lavatory - 3 per coach</a:t>
            </a:r>
          </a:p>
          <a:p>
            <a:pPr marL="457200" lvl="1" indent="0" eaLnBrk="1" fontAlgn="auto" hangingPunct="1">
              <a:spcAft>
                <a:spcPts val="0"/>
              </a:spcAft>
              <a:defRPr/>
            </a:pPr>
            <a:endParaRPr lang="en-US" sz="3200" b="1" dirty="0" smtClean="0">
              <a:solidFill>
                <a:srgbClr val="000000"/>
              </a:solidFill>
              <a:effectLst>
                <a:outerShdw blurRad="38100" dist="38100" dir="2700000" algn="tl">
                  <a:srgbClr val="FFFFFF"/>
                </a:outerShdw>
              </a:effectLst>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MVC-724F"/>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83971" name="Picture 3"/>
          <p:cNvPicPr>
            <a:picLocks noChangeAspect="1" noChangeArrowheads="1"/>
          </p:cNvPicPr>
          <p:nvPr/>
        </p:nvPicPr>
        <p:blipFill>
          <a:blip r:embed="rId3"/>
          <a:srcRect/>
          <a:stretch>
            <a:fillRect/>
          </a:stretch>
        </p:blipFill>
        <p:spPr bwMode="auto">
          <a:xfrm>
            <a:off x="6705600" y="457200"/>
            <a:ext cx="2438400" cy="23669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MVC-418S"/>
          <p:cNvPicPr>
            <a:picLocks noChangeAspect="1" noChangeArrowheads="1"/>
          </p:cNvPicPr>
          <p:nvPr/>
        </p:nvPicPr>
        <p:blipFill>
          <a:blip r:embed="rId2"/>
          <a:srcRect t="4445" b="14444"/>
          <a:stretch>
            <a:fillRect/>
          </a:stretch>
        </p:blipFill>
        <p:spPr bwMode="auto">
          <a:xfrm>
            <a:off x="0" y="0"/>
            <a:ext cx="9144000" cy="5867400"/>
          </a:xfrm>
          <a:prstGeom prst="rect">
            <a:avLst/>
          </a:prstGeom>
          <a:noFill/>
          <a:ln w="9525">
            <a:noFill/>
            <a:miter lim="800000"/>
            <a:headEnd/>
            <a:tailEnd/>
          </a:ln>
        </p:spPr>
      </p:pic>
      <p:sp>
        <p:nvSpPr>
          <p:cNvPr id="84995" name="Text Box 3"/>
          <p:cNvSpPr txBox="1">
            <a:spLocks noChangeArrowheads="1"/>
          </p:cNvSpPr>
          <p:nvPr/>
        </p:nvSpPr>
        <p:spPr bwMode="auto">
          <a:xfrm>
            <a:off x="685800" y="5943600"/>
            <a:ext cx="7924800" cy="711200"/>
          </a:xfrm>
          <a:prstGeom prst="rect">
            <a:avLst/>
          </a:prstGeom>
          <a:noFill/>
          <a:ln w="9525">
            <a:solidFill>
              <a:srgbClr val="800000"/>
            </a:solidFill>
            <a:miter lim="800000"/>
            <a:headEnd/>
            <a:tailEnd/>
          </a:ln>
        </p:spPr>
        <p:txBody>
          <a:bodyPr>
            <a:spAutoFit/>
          </a:bodyPr>
          <a:lstStyle/>
          <a:p>
            <a:pPr algn="ctr">
              <a:spcBef>
                <a:spcPct val="50000"/>
              </a:spcBef>
            </a:pPr>
            <a:r>
              <a:rPr lang="en-US" sz="4000">
                <a:solidFill>
                  <a:srgbClr val="FF3300"/>
                </a:solidFill>
                <a:latin typeface="Times New Roman" pitchFamily="18" charset="0"/>
              </a:rPr>
              <a:t>Passenger Emergency Alarm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a:solidFill>
            <a:srgbClr val="DDDDDD"/>
          </a:solidFill>
          <a:ln>
            <a:solidFill>
              <a:srgbClr val="800000"/>
            </a:solidFill>
          </a:ln>
        </p:spPr>
        <p:txBody>
          <a:bodyPr>
            <a:normAutofit/>
          </a:bodyPr>
          <a:lstStyle/>
          <a:p>
            <a:pPr eaLnBrk="1" hangingPunct="1">
              <a:defRPr/>
            </a:pPr>
            <a:r>
              <a:rPr lang="en-US" smtClean="0">
                <a:solidFill>
                  <a:schemeClr val="hlink"/>
                </a:solidFill>
                <a:effectLst>
                  <a:outerShdw blurRad="38100" dist="38100" dir="2700000" algn="tl">
                    <a:srgbClr val="000000"/>
                  </a:outerShdw>
                </a:effectLst>
              </a:rPr>
              <a:t>Passenger Emergency Alarm</a:t>
            </a:r>
            <a:r>
              <a:rPr lang="en-US" smtClean="0"/>
              <a:t> </a:t>
            </a:r>
          </a:p>
        </p:txBody>
      </p:sp>
      <p:sp>
        <p:nvSpPr>
          <p:cNvPr id="143363" name="Rectangle 1027"/>
          <p:cNvSpPr>
            <a:spLocks noGrp="1" noChangeArrowheads="1"/>
          </p:cNvSpPr>
          <p:nvPr>
            <p:ph idx="1"/>
          </p:nvPr>
        </p:nvSpPr>
        <p:spPr>
          <a:xfrm>
            <a:off x="685800" y="1752600"/>
            <a:ext cx="7772400" cy="4343400"/>
          </a:xfrm>
          <a:solidFill>
            <a:srgbClr val="DDDDDD"/>
          </a:solidFill>
          <a:ln>
            <a:solidFill>
              <a:srgbClr val="990000"/>
            </a:solidFill>
          </a:ln>
        </p:spPr>
        <p:txBody>
          <a:bodyPr rtlCol="0">
            <a:normAutofit fontScale="92500" lnSpcReduction="20000"/>
          </a:bodyPr>
          <a:lstStyle/>
          <a:p>
            <a:pPr eaLnBrk="1" fontAlgn="auto" hangingPunct="1">
              <a:spcAft>
                <a:spcPts val="0"/>
              </a:spcAft>
              <a:defRPr/>
            </a:pPr>
            <a:r>
              <a:rPr lang="en-US" sz="4400" dirty="0" smtClean="0">
                <a:solidFill>
                  <a:srgbClr val="990000"/>
                </a:solidFill>
                <a:effectLst>
                  <a:outerShdw blurRad="38100" dist="38100" dir="2700000" algn="tl">
                    <a:srgbClr val="000000"/>
                  </a:outerShdw>
                </a:effectLst>
              </a:rPr>
              <a:t>5 passenger emergency alarms per coach  have been provided at following locations</a:t>
            </a:r>
            <a:r>
              <a:rPr lang="en-US" dirty="0" smtClean="0">
                <a:solidFill>
                  <a:srgbClr val="990000"/>
                </a:solidFill>
              </a:rPr>
              <a:t>:</a:t>
            </a:r>
          </a:p>
          <a:p>
            <a:pPr lvl="1" eaLnBrk="1" fontAlgn="auto" hangingPunct="1">
              <a:spcAft>
                <a:spcPts val="0"/>
              </a:spcAft>
              <a:defRPr/>
            </a:pPr>
            <a:r>
              <a:rPr lang="en-US" sz="3600" b="1" dirty="0" smtClean="0">
                <a:solidFill>
                  <a:schemeClr val="tx2"/>
                </a:solidFill>
              </a:rPr>
              <a:t>2 in passenger compartment </a:t>
            </a:r>
          </a:p>
          <a:p>
            <a:pPr lvl="1" eaLnBrk="1" fontAlgn="auto" hangingPunct="1">
              <a:spcAft>
                <a:spcPts val="0"/>
              </a:spcAft>
              <a:defRPr/>
            </a:pPr>
            <a:r>
              <a:rPr lang="en-US" sz="3600" b="1" u="sng" dirty="0" smtClean="0">
                <a:solidFill>
                  <a:srgbClr val="FF0000"/>
                </a:solidFill>
              </a:rPr>
              <a:t>3 in lavatories</a:t>
            </a:r>
            <a:r>
              <a:rPr lang="en-US" sz="3600" b="1" dirty="0" smtClean="0">
                <a:solidFill>
                  <a:srgbClr val="FF0000"/>
                </a:solidFill>
              </a:rPr>
              <a:t> </a:t>
            </a:r>
            <a:r>
              <a:rPr lang="en-US" sz="2000" b="1" dirty="0" smtClean="0">
                <a:solidFill>
                  <a:srgbClr val="FF0000"/>
                </a:solidFill>
              </a:rPr>
              <a:t>( In earlier supplied coaches only)</a:t>
            </a:r>
          </a:p>
          <a:p>
            <a:pPr lvl="1">
              <a:defRPr/>
            </a:pPr>
            <a:r>
              <a:rPr lang="en-US" sz="3600" dirty="0" smtClean="0"/>
              <a:t>However in the present version of chair cars, these alarms are provided only at </a:t>
            </a:r>
            <a:r>
              <a:rPr lang="en-US" sz="3600" dirty="0" smtClean="0">
                <a:solidFill>
                  <a:srgbClr val="FF0000"/>
                </a:solidFill>
              </a:rPr>
              <a:t>two locations </a:t>
            </a:r>
            <a:r>
              <a:rPr lang="en-US" sz="3600" dirty="0" smtClean="0"/>
              <a:t>and in sleeper coaches, </a:t>
            </a:r>
            <a:r>
              <a:rPr lang="en-US" sz="3600" dirty="0" smtClean="0">
                <a:solidFill>
                  <a:srgbClr val="FF0000"/>
                </a:solidFill>
              </a:rPr>
              <a:t>one in each cabin</a:t>
            </a:r>
            <a:r>
              <a:rPr lang="en-US" sz="3600" dirty="0" smtClean="0"/>
              <a:t>.</a:t>
            </a:r>
          </a:p>
          <a:p>
            <a:pPr lvl="1" eaLnBrk="1" fontAlgn="auto" hangingPunct="1">
              <a:spcAft>
                <a:spcPts val="0"/>
              </a:spcAft>
              <a:defRPr/>
            </a:pPr>
            <a:endParaRPr lang="en-US" sz="3600" b="1" dirty="0" smtClean="0">
              <a:solidFill>
                <a:srgbClr val="FF0000"/>
              </a:solidFill>
            </a:endParaRPr>
          </a:p>
          <a:p>
            <a:pPr lvl="1" eaLnBrk="1" fontAlgn="auto" hangingPunct="1">
              <a:spcAft>
                <a:spcPts val="0"/>
              </a:spcAft>
              <a:defRPr/>
            </a:pPr>
            <a:endParaRPr lang="en-US" sz="3200" b="1" dirty="0" smtClean="0">
              <a:solidFill>
                <a:schemeClr val="tx2"/>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G:\Rajdhani\19042011(016).jpg"/>
          <p:cNvPicPr>
            <a:picLocks noChangeAspect="1" noChangeArrowheads="1"/>
          </p:cNvPicPr>
          <p:nvPr/>
        </p:nvPicPr>
        <p:blipFill>
          <a:blip r:embed="rId2"/>
          <a:srcRect/>
          <a:stretch>
            <a:fillRect/>
          </a:stretch>
        </p:blipFill>
        <p:spPr bwMode="auto">
          <a:xfrm>
            <a:off x="762000" y="990600"/>
            <a:ext cx="7620000" cy="5067198"/>
          </a:xfrm>
          <a:prstGeom prst="rect">
            <a:avLst/>
          </a:prstGeom>
          <a:noFill/>
          <a:ln w="9525">
            <a:noFill/>
            <a:miter lim="800000"/>
            <a:headEnd/>
            <a:tailEnd/>
          </a:ln>
        </p:spPr>
      </p:pic>
      <p:sp>
        <p:nvSpPr>
          <p:cNvPr id="3" name="TextBox 2"/>
          <p:cNvSpPr txBox="1"/>
          <p:nvPr/>
        </p:nvSpPr>
        <p:spPr>
          <a:xfrm>
            <a:off x="2209800" y="1143000"/>
            <a:ext cx="3886200" cy="646331"/>
          </a:xfrm>
          <a:prstGeom prst="rect">
            <a:avLst/>
          </a:prstGeom>
          <a:noFill/>
        </p:spPr>
        <p:txBody>
          <a:bodyPr wrap="square" rtlCol="0">
            <a:spAutoFit/>
          </a:bodyPr>
          <a:lstStyle/>
          <a:p>
            <a:pPr algn="ctr"/>
            <a:r>
              <a:rPr lang="en-US" sz="3600" dirty="0" smtClean="0">
                <a:solidFill>
                  <a:srgbClr val="FF0000"/>
                </a:solidFill>
              </a:rPr>
              <a:t>Fire in Coaches</a:t>
            </a:r>
            <a:endParaRPr lang="en-US" sz="3600" dirty="0">
              <a:solidFill>
                <a:srgbClr val="FF00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85800" y="304800"/>
            <a:ext cx="7769225" cy="762000"/>
          </a:xfrm>
        </p:spPr>
        <p:txBody>
          <a:bodyPr rtlCol="0">
            <a:normAutofit/>
          </a:bodyPr>
          <a:lstStyle/>
          <a:p>
            <a:pPr eaLnBrk="1" fontAlgn="auto" hangingPunct="1">
              <a:spcAft>
                <a:spcPts val="0"/>
              </a:spcAft>
              <a:defRPr/>
            </a:pPr>
            <a:r>
              <a:rPr lang="en-US" b="1" u="sng" dirty="0" smtClean="0">
                <a:solidFill>
                  <a:srgbClr val="FF0000"/>
                </a:solidFill>
                <a:effectLst>
                  <a:outerShdw blurRad="38100" dist="38100" dir="2700000" algn="tl">
                    <a:srgbClr val="000000">
                      <a:alpha val="43137"/>
                    </a:srgbClr>
                  </a:outerShdw>
                </a:effectLst>
              </a:rPr>
              <a:t>FRP ITEMS</a:t>
            </a:r>
          </a:p>
        </p:txBody>
      </p:sp>
      <p:sp>
        <p:nvSpPr>
          <p:cNvPr id="48131" name="Rectangle 3"/>
          <p:cNvSpPr>
            <a:spLocks noGrp="1" noChangeArrowheads="1"/>
          </p:cNvSpPr>
          <p:nvPr>
            <p:ph idx="1"/>
          </p:nvPr>
        </p:nvSpPr>
        <p:spPr>
          <a:xfrm>
            <a:off x="685800" y="1143000"/>
            <a:ext cx="7769225" cy="4800600"/>
          </a:xfrm>
        </p:spPr>
        <p:txBody>
          <a:bodyPr>
            <a:normAutofit/>
          </a:bodyPr>
          <a:lstStyle/>
          <a:p>
            <a:pPr eaLnBrk="1" hangingPunct="1">
              <a:lnSpc>
                <a:spcPct val="80000"/>
              </a:lnSpc>
              <a:buFont typeface="Arial" charset="0"/>
              <a:buChar char="•"/>
              <a:defRPr/>
            </a:pPr>
            <a:r>
              <a:rPr lang="en-US" sz="3600" b="1" dirty="0" smtClean="0">
                <a:solidFill>
                  <a:srgbClr val="FF0000"/>
                </a:solidFill>
                <a:effectLst>
                  <a:outerShdw blurRad="38100" dist="38100" dir="2700000" algn="tl">
                    <a:srgbClr val="C0C0C0"/>
                  </a:outerShdw>
                </a:effectLst>
              </a:rPr>
              <a:t>NO. OF FIRE RETARDENT FRP ITEMS HAVE BEEN USED IN THE INTERIORS FOR FURNISHING OF LHB COACHES</a:t>
            </a:r>
          </a:p>
        </p:txBody>
      </p:sp>
      <p:pic>
        <p:nvPicPr>
          <p:cNvPr id="5" name="Picture 2" descr="MVC-899S"/>
          <p:cNvPicPr>
            <a:picLocks noChangeAspect="1" noChangeArrowheads="1"/>
          </p:cNvPicPr>
          <p:nvPr/>
        </p:nvPicPr>
        <p:blipFill>
          <a:blip r:embed="rId3"/>
          <a:srcRect/>
          <a:stretch>
            <a:fillRect/>
          </a:stretch>
        </p:blipFill>
        <p:spPr bwMode="auto">
          <a:xfrm>
            <a:off x="1828800" y="2836903"/>
            <a:ext cx="5046663" cy="3640097"/>
          </a:xfrm>
          <a:prstGeom prst="rect">
            <a:avLst/>
          </a:prstGeom>
          <a:noFill/>
          <a:ln w="9525">
            <a:noFill/>
            <a:miter lim="800000"/>
            <a:headEnd/>
            <a:tailEnd/>
          </a:ln>
        </p:spPr>
      </p:pic>
      <p:sp>
        <p:nvSpPr>
          <p:cNvPr id="6" name="TextBox 5"/>
          <p:cNvSpPr txBox="1"/>
          <p:nvPr/>
        </p:nvSpPr>
        <p:spPr>
          <a:xfrm>
            <a:off x="2209800" y="6096000"/>
            <a:ext cx="4419600" cy="400110"/>
          </a:xfrm>
          <a:prstGeom prst="rect">
            <a:avLst/>
          </a:prstGeom>
          <a:noFill/>
        </p:spPr>
        <p:txBody>
          <a:bodyPr wrap="square" rtlCol="0">
            <a:spAutoFit/>
          </a:bodyPr>
          <a:lstStyle/>
          <a:p>
            <a:r>
              <a:rPr lang="en-US" sz="2000" b="1" dirty="0" smtClean="0">
                <a:latin typeface="Calibri" pitchFamily="34" charset="0"/>
              </a:rPr>
              <a:t>FRP, AC UNIT TROUGH</a:t>
            </a:r>
            <a:endParaRPr lang="en-US" sz="2000" b="1" dirty="0">
              <a:latin typeface="Calibri"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descr="MVC-901S"/>
          <p:cNvPicPr>
            <a:picLocks noChangeAspect="1" noChangeArrowheads="1"/>
          </p:cNvPicPr>
          <p:nvPr/>
        </p:nvPicPr>
        <p:blipFill>
          <a:blip r:embed="rId2"/>
          <a:srcRect/>
          <a:stretch>
            <a:fillRect/>
          </a:stretch>
        </p:blipFill>
        <p:spPr bwMode="auto">
          <a:xfrm>
            <a:off x="3955176" y="2209800"/>
            <a:ext cx="4960224" cy="4486275"/>
          </a:xfrm>
          <a:prstGeom prst="rect">
            <a:avLst/>
          </a:prstGeom>
          <a:noFill/>
          <a:ln w="9525">
            <a:noFill/>
            <a:miter lim="800000"/>
            <a:headEnd/>
            <a:tailEnd/>
          </a:ln>
        </p:spPr>
      </p:pic>
      <p:sp>
        <p:nvSpPr>
          <p:cNvPr id="26629" name="Text Box 5"/>
          <p:cNvSpPr txBox="1">
            <a:spLocks noChangeArrowheads="1"/>
          </p:cNvSpPr>
          <p:nvPr/>
        </p:nvSpPr>
        <p:spPr bwMode="auto">
          <a:xfrm>
            <a:off x="228600" y="6248400"/>
            <a:ext cx="3813175" cy="461963"/>
          </a:xfrm>
          <a:prstGeom prst="rect">
            <a:avLst/>
          </a:prstGeom>
          <a:noFill/>
          <a:ln w="9525">
            <a:noFill/>
            <a:miter lim="800000"/>
            <a:headEnd/>
            <a:tailEnd/>
          </a:ln>
        </p:spPr>
        <p:txBody>
          <a:bodyPr wrap="none">
            <a:spAutoFit/>
          </a:bodyPr>
          <a:lstStyle/>
          <a:p>
            <a:r>
              <a:rPr lang="en-US" sz="2400">
                <a:latin typeface="Book Antiqua" pitchFamily="18" charset="0"/>
              </a:rPr>
              <a:t>FRP SIDE WALL PANEL</a:t>
            </a:r>
          </a:p>
        </p:txBody>
      </p:sp>
      <p:pic>
        <p:nvPicPr>
          <p:cNvPr id="26630" name="Picture 6" descr="MVC-904S"/>
          <p:cNvPicPr>
            <a:picLocks noChangeAspect="1" noChangeArrowheads="1"/>
          </p:cNvPicPr>
          <p:nvPr/>
        </p:nvPicPr>
        <p:blipFill>
          <a:blip r:embed="rId3"/>
          <a:srcRect/>
          <a:stretch>
            <a:fillRect/>
          </a:stretch>
        </p:blipFill>
        <p:spPr bwMode="auto">
          <a:xfrm>
            <a:off x="685800" y="228600"/>
            <a:ext cx="3027363" cy="4038600"/>
          </a:xfrm>
          <a:prstGeom prst="rect">
            <a:avLst/>
          </a:prstGeom>
          <a:noFill/>
          <a:ln w="9525">
            <a:noFill/>
            <a:miter lim="800000"/>
            <a:headEnd/>
            <a:tailEnd/>
          </a:ln>
        </p:spPr>
      </p:pic>
      <p:sp>
        <p:nvSpPr>
          <p:cNvPr id="26631" name="Text Box 7"/>
          <p:cNvSpPr txBox="1">
            <a:spLocks noChangeArrowheads="1"/>
          </p:cNvSpPr>
          <p:nvPr/>
        </p:nvSpPr>
        <p:spPr bwMode="auto">
          <a:xfrm>
            <a:off x="3733800" y="838200"/>
            <a:ext cx="4495800" cy="615950"/>
          </a:xfrm>
          <a:prstGeom prst="rect">
            <a:avLst/>
          </a:prstGeom>
          <a:noFill/>
          <a:ln w="9525">
            <a:noFill/>
            <a:miter lim="800000"/>
            <a:headEnd/>
            <a:tailEnd/>
          </a:ln>
        </p:spPr>
        <p:txBody>
          <a:bodyPr>
            <a:spAutoFit/>
          </a:bodyPr>
          <a:lstStyle/>
          <a:p>
            <a:r>
              <a:rPr lang="en-US" sz="1800" dirty="0">
                <a:latin typeface="Centaur" pitchFamily="18" charset="0"/>
              </a:rPr>
              <a:t>           </a:t>
            </a:r>
            <a:r>
              <a:rPr lang="en-US" sz="1800" dirty="0">
                <a:solidFill>
                  <a:srgbClr val="C00000"/>
                </a:solidFill>
                <a:latin typeface="Centaur" pitchFamily="18" charset="0"/>
              </a:rPr>
              <a:t>FRP LAVATORY MODULE </a:t>
            </a:r>
          </a:p>
          <a:p>
            <a:r>
              <a:rPr lang="en-US" sz="1600" dirty="0">
                <a:solidFill>
                  <a:srgbClr val="C00000"/>
                </a:solidFill>
                <a:latin typeface="Centaur" pitchFamily="18" charset="0"/>
              </a:rPr>
              <a:t>(PVC FOAM SANDWICHED BETWEEN FRP</a:t>
            </a:r>
            <a:r>
              <a:rPr lang="en-US" sz="1600" dirty="0">
                <a:latin typeface="Centaur" pitchFamily="18" charset="0"/>
              </a:rPr>
              <a:t>)</a:t>
            </a:r>
          </a:p>
        </p:txBody>
      </p:sp>
      <p:sp>
        <p:nvSpPr>
          <p:cNvPr id="26633" name="Line 9"/>
          <p:cNvSpPr>
            <a:spLocks noChangeShapeType="1"/>
          </p:cNvSpPr>
          <p:nvPr/>
        </p:nvSpPr>
        <p:spPr bwMode="auto">
          <a:xfrm flipV="1">
            <a:off x="3733800" y="6172200"/>
            <a:ext cx="1828800" cy="228600"/>
          </a:xfrm>
          <a:prstGeom prst="line">
            <a:avLst/>
          </a:prstGeom>
          <a:noFill/>
          <a:ln w="9525">
            <a:solidFill>
              <a:schemeClr val="tx1"/>
            </a:solidFill>
            <a:round/>
            <a:headEnd/>
            <a:tailEnd type="triangle" w="med" len="med"/>
          </a:ln>
        </p:spPr>
        <p:txBody>
          <a:bodyPr wrap="none" anchor="ctr"/>
          <a:lstStyle/>
          <a:p>
            <a:endParaRPr lang="en-US"/>
          </a:p>
        </p:txBody>
      </p:sp>
      <p:cxnSp>
        <p:nvCxnSpPr>
          <p:cNvPr id="26634" name="Straight Arrow Connector 10"/>
          <p:cNvCxnSpPr>
            <a:cxnSpLocks noChangeShapeType="1"/>
          </p:cNvCxnSpPr>
          <p:nvPr/>
        </p:nvCxnSpPr>
        <p:spPr bwMode="auto">
          <a:xfrm flipV="1">
            <a:off x="1981200" y="1676400"/>
            <a:ext cx="2895600" cy="1219200"/>
          </a:xfrm>
          <a:prstGeom prst="straightConnector1">
            <a:avLst/>
          </a:prstGeom>
          <a:noFill/>
          <a:ln w="9525" algn="ctr">
            <a:solidFill>
              <a:schemeClr val="tx1"/>
            </a:solidFill>
            <a:round/>
            <a:headEnd/>
            <a:tailEnd type="arrow" w="med" len="med"/>
          </a:ln>
        </p:spPr>
      </p:cxn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52400" y="274638"/>
            <a:ext cx="8534400" cy="487362"/>
          </a:xfrm>
        </p:spPr>
        <p:txBody>
          <a:bodyPr rtlCol="0">
            <a:noAutofit/>
          </a:bodyPr>
          <a:lstStyle/>
          <a:p>
            <a:pPr eaLnBrk="1" fontAlgn="auto" hangingPunct="1">
              <a:spcAft>
                <a:spcPts val="0"/>
              </a:spcAft>
              <a:defRPr/>
            </a:pPr>
            <a:r>
              <a:rPr lang="en-US" sz="3200" b="1" u="sng" cap="all" dirty="0" smtClean="0">
                <a:solidFill>
                  <a:srgbClr val="FF0000"/>
                </a:solidFill>
                <a:effectLst>
                  <a:outerShdw blurRad="38100" dist="38100" dir="2700000" algn="tl">
                    <a:srgbClr val="000000">
                      <a:alpha val="43137"/>
                    </a:srgbClr>
                  </a:outerShdw>
                </a:effectLst>
              </a:rPr>
              <a:t>Fire Retardant Material used in Coaches</a:t>
            </a:r>
          </a:p>
        </p:txBody>
      </p:sp>
      <p:graphicFrame>
        <p:nvGraphicFramePr>
          <p:cNvPr id="4" name="Content Placeholder 3"/>
          <p:cNvGraphicFramePr>
            <a:graphicFrameLocks noGrp="1"/>
          </p:cNvGraphicFramePr>
          <p:nvPr>
            <p:ph idx="1"/>
          </p:nvPr>
        </p:nvGraphicFramePr>
        <p:xfrm>
          <a:off x="381000" y="1143000"/>
          <a:ext cx="8458200" cy="5486397"/>
        </p:xfrm>
        <a:graphic>
          <a:graphicData uri="http://schemas.openxmlformats.org/drawingml/2006/table">
            <a:tbl>
              <a:tblPr firstRow="1" bandRow="1">
                <a:tableStyleId>{5C22544A-7EE6-4342-B048-85BDC9FD1C3A}</a:tableStyleId>
              </a:tblPr>
              <a:tblGrid>
                <a:gridCol w="6324600"/>
                <a:gridCol w="2133600"/>
              </a:tblGrid>
              <a:tr h="346513">
                <a:tc>
                  <a:txBody>
                    <a:bodyPr/>
                    <a:lstStyle/>
                    <a:p>
                      <a:pPr marL="0" marR="0" algn="just">
                        <a:spcBef>
                          <a:spcPts val="0"/>
                        </a:spcBef>
                        <a:spcAft>
                          <a:spcPts val="0"/>
                        </a:spcAft>
                      </a:pPr>
                      <a:r>
                        <a:rPr lang="en-US" sz="2000" dirty="0">
                          <a:solidFill>
                            <a:srgbClr val="FFFF00"/>
                          </a:solidFill>
                          <a:effectLst>
                            <a:outerShdw blurRad="38100" dist="38100" dir="2700000" algn="tl">
                              <a:srgbClr val="000000">
                                <a:alpha val="43137"/>
                              </a:srgbClr>
                            </a:outerShdw>
                          </a:effectLst>
                          <a:latin typeface="Times New Roman"/>
                          <a:ea typeface="Times New Roman"/>
                        </a:rPr>
                        <a:t>Description </a:t>
                      </a:r>
                    </a:p>
                  </a:txBody>
                  <a:tcPr marL="68580" marR="68580" marT="0" marB="0"/>
                </a:tc>
                <a:tc>
                  <a:txBody>
                    <a:bodyPr/>
                    <a:lstStyle/>
                    <a:p>
                      <a:pPr marL="0" marR="0" algn="just">
                        <a:spcBef>
                          <a:spcPts val="0"/>
                        </a:spcBef>
                        <a:spcAft>
                          <a:spcPts val="0"/>
                        </a:spcAft>
                      </a:pPr>
                      <a:r>
                        <a:rPr lang="en-US" sz="2000" dirty="0" smtClean="0">
                          <a:solidFill>
                            <a:srgbClr val="FFFF00"/>
                          </a:solidFill>
                          <a:effectLst>
                            <a:outerShdw blurRad="38100" dist="38100" dir="2700000" algn="tl">
                              <a:srgbClr val="000000">
                                <a:alpha val="43137"/>
                              </a:srgbClr>
                            </a:outerShdw>
                          </a:effectLst>
                          <a:latin typeface="Times New Roman"/>
                          <a:ea typeface="Times New Roman"/>
                        </a:rPr>
                        <a:t>RDSO Spec </a:t>
                      </a:r>
                      <a:r>
                        <a:rPr lang="en-US" sz="2000" dirty="0">
                          <a:solidFill>
                            <a:srgbClr val="FFFF00"/>
                          </a:solidFill>
                          <a:effectLst>
                            <a:outerShdw blurRad="38100" dist="38100" dir="2700000" algn="tl">
                              <a:srgbClr val="000000">
                                <a:alpha val="43137"/>
                              </a:srgbClr>
                            </a:outerShdw>
                          </a:effectLst>
                          <a:latin typeface="Times New Roman"/>
                          <a:ea typeface="Times New Roman"/>
                        </a:rPr>
                        <a:t>No.</a:t>
                      </a:r>
                    </a:p>
                  </a:txBody>
                  <a:tcPr marL="68580" marR="68580" marT="0" marB="0"/>
                </a:tc>
              </a:tr>
              <a:tr h="346513">
                <a:tc>
                  <a:txBody>
                    <a:bodyPr/>
                    <a:lstStyle/>
                    <a:p>
                      <a:pPr marL="0" marR="0" algn="just">
                        <a:spcBef>
                          <a:spcPts val="0"/>
                        </a:spcBef>
                        <a:spcAft>
                          <a:spcPts val="0"/>
                        </a:spcAft>
                      </a:pPr>
                      <a:r>
                        <a:rPr lang="en-US" sz="2000" dirty="0">
                          <a:effectLst>
                            <a:outerShdw blurRad="38100" dist="38100" dir="2700000" algn="tl">
                              <a:srgbClr val="000000">
                                <a:alpha val="43137"/>
                              </a:srgbClr>
                            </a:outerShdw>
                          </a:effectLst>
                          <a:latin typeface="Times New Roman"/>
                          <a:ea typeface="Times New Roman"/>
                        </a:rPr>
                        <a:t>Wood based impregnated compressed laminates (compreg)</a:t>
                      </a:r>
                    </a:p>
                  </a:txBody>
                  <a:tcPr marL="68580" marR="68580" marT="0" marB="0"/>
                </a:tc>
                <a:tc>
                  <a:txBody>
                    <a:bodyPr/>
                    <a:lstStyle/>
                    <a:p>
                      <a:pPr marL="0" marR="0" algn="just">
                        <a:spcBef>
                          <a:spcPts val="0"/>
                        </a:spcBef>
                        <a:spcAft>
                          <a:spcPts val="0"/>
                        </a:spcAft>
                      </a:pPr>
                      <a:r>
                        <a:rPr lang="en-US" sz="2000">
                          <a:effectLst>
                            <a:outerShdw blurRad="38100" dist="38100" dir="2700000" algn="tl">
                              <a:srgbClr val="000000">
                                <a:alpha val="43137"/>
                              </a:srgbClr>
                            </a:outerShdw>
                          </a:effectLst>
                          <a:latin typeface="Times New Roman"/>
                          <a:ea typeface="Times New Roman"/>
                        </a:rPr>
                        <a:t>C-9407 (Rev.3)</a:t>
                      </a:r>
                    </a:p>
                  </a:txBody>
                  <a:tcPr marL="68580" marR="68580" marT="0" marB="0"/>
                </a:tc>
              </a:tr>
              <a:tr h="369806">
                <a:tc>
                  <a:txBody>
                    <a:bodyPr/>
                    <a:lstStyle/>
                    <a:p>
                      <a:pPr marL="0" marR="0" algn="just">
                        <a:spcBef>
                          <a:spcPts val="0"/>
                        </a:spcBef>
                        <a:spcAft>
                          <a:spcPts val="0"/>
                        </a:spcAft>
                      </a:pPr>
                      <a:r>
                        <a:rPr lang="en-US" sz="2000" dirty="0">
                          <a:solidFill>
                            <a:srgbClr val="FF0000"/>
                          </a:solidFill>
                          <a:effectLst>
                            <a:outerShdw blurRad="38100" dist="38100" dir="2700000" algn="tl">
                              <a:srgbClr val="000000">
                                <a:alpha val="43137"/>
                              </a:srgbClr>
                            </a:outerShdw>
                          </a:effectLst>
                          <a:latin typeface="Times New Roman"/>
                          <a:ea typeface="Times New Roman"/>
                        </a:rPr>
                        <a:t>Fire retardant upholstery cloth</a:t>
                      </a:r>
                    </a:p>
                  </a:txBody>
                  <a:tcPr marL="68580" marR="68580" marT="0" marB="0"/>
                </a:tc>
                <a:tc>
                  <a:txBody>
                    <a:bodyPr/>
                    <a:lstStyle/>
                    <a:p>
                      <a:pPr marL="0" marR="0" algn="just">
                        <a:spcBef>
                          <a:spcPts val="0"/>
                        </a:spcBef>
                        <a:spcAft>
                          <a:spcPts val="0"/>
                        </a:spcAft>
                      </a:pPr>
                      <a:r>
                        <a:rPr lang="en-US" sz="2000" dirty="0">
                          <a:solidFill>
                            <a:srgbClr val="FF0000"/>
                          </a:solidFill>
                          <a:effectLst>
                            <a:outerShdw blurRad="38100" dist="38100" dir="2700000" algn="tl">
                              <a:srgbClr val="000000">
                                <a:alpha val="43137"/>
                              </a:srgbClr>
                            </a:outerShdw>
                          </a:effectLst>
                          <a:latin typeface="Times New Roman"/>
                          <a:ea typeface="Times New Roman"/>
                        </a:rPr>
                        <a:t>C-9901</a:t>
                      </a:r>
                    </a:p>
                  </a:txBody>
                  <a:tcPr marL="68580" marR="68580" marT="0" marB="0"/>
                </a:tc>
              </a:tr>
              <a:tr h="369806">
                <a:tc>
                  <a:txBody>
                    <a:bodyPr/>
                    <a:lstStyle/>
                    <a:p>
                      <a:pPr marL="0" marR="0" algn="just">
                        <a:spcBef>
                          <a:spcPts val="0"/>
                        </a:spcBef>
                        <a:spcAft>
                          <a:spcPts val="0"/>
                        </a:spcAft>
                      </a:pPr>
                      <a:r>
                        <a:rPr lang="en-US" sz="2000" dirty="0">
                          <a:effectLst>
                            <a:outerShdw blurRad="38100" dist="38100" dir="2700000" algn="tl">
                              <a:srgbClr val="000000">
                                <a:alpha val="43137"/>
                              </a:srgbClr>
                            </a:outerShdw>
                          </a:effectLst>
                          <a:latin typeface="Times New Roman"/>
                          <a:ea typeface="Times New Roman"/>
                        </a:rPr>
                        <a:t>Fire retardant curtain fabric</a:t>
                      </a:r>
                    </a:p>
                  </a:txBody>
                  <a:tcPr marL="68580" marR="68580" marT="0" marB="0"/>
                </a:tc>
                <a:tc>
                  <a:txBody>
                    <a:bodyPr/>
                    <a:lstStyle/>
                    <a:p>
                      <a:pPr marL="0" marR="0" algn="just">
                        <a:spcBef>
                          <a:spcPts val="0"/>
                        </a:spcBef>
                        <a:spcAft>
                          <a:spcPts val="0"/>
                        </a:spcAft>
                      </a:pPr>
                      <a:r>
                        <a:rPr lang="en-US" sz="2000">
                          <a:effectLst>
                            <a:outerShdw blurRad="38100" dist="38100" dir="2700000" algn="tl">
                              <a:srgbClr val="000000">
                                <a:alpha val="43137"/>
                              </a:srgbClr>
                            </a:outerShdw>
                          </a:effectLst>
                          <a:latin typeface="Times New Roman"/>
                          <a:ea typeface="Times New Roman"/>
                        </a:rPr>
                        <a:t>C-9911</a:t>
                      </a:r>
                    </a:p>
                  </a:txBody>
                  <a:tcPr marL="68580" marR="68580" marT="0" marB="0"/>
                </a:tc>
              </a:tr>
              <a:tr h="369806">
                <a:tc>
                  <a:txBody>
                    <a:bodyPr/>
                    <a:lstStyle/>
                    <a:p>
                      <a:pPr marL="0" marR="0" algn="just">
                        <a:spcBef>
                          <a:spcPts val="0"/>
                        </a:spcBef>
                        <a:spcAft>
                          <a:spcPts val="0"/>
                        </a:spcAft>
                      </a:pPr>
                      <a:r>
                        <a:rPr lang="en-US" sz="2000" dirty="0">
                          <a:solidFill>
                            <a:srgbClr val="FF0000"/>
                          </a:solidFill>
                          <a:effectLst>
                            <a:outerShdw blurRad="38100" dist="38100" dir="2700000" algn="tl">
                              <a:srgbClr val="000000">
                                <a:alpha val="43137"/>
                              </a:srgbClr>
                            </a:outerShdw>
                          </a:effectLst>
                          <a:latin typeface="Times New Roman"/>
                          <a:ea typeface="Times New Roman"/>
                        </a:rPr>
                        <a:t>NFTC roof ceiling</a:t>
                      </a:r>
                    </a:p>
                  </a:txBody>
                  <a:tcPr marL="68580" marR="68580" marT="0" marB="0"/>
                </a:tc>
                <a:tc>
                  <a:txBody>
                    <a:bodyPr/>
                    <a:lstStyle/>
                    <a:p>
                      <a:pPr marL="0" marR="0" algn="just">
                        <a:spcBef>
                          <a:spcPts val="0"/>
                        </a:spcBef>
                        <a:spcAft>
                          <a:spcPts val="0"/>
                        </a:spcAft>
                      </a:pPr>
                      <a:r>
                        <a:rPr lang="en-US" sz="2000" dirty="0">
                          <a:solidFill>
                            <a:srgbClr val="FF0000"/>
                          </a:solidFill>
                          <a:effectLst>
                            <a:outerShdw blurRad="38100" dist="38100" dir="2700000" algn="tl">
                              <a:srgbClr val="000000">
                                <a:alpha val="43137"/>
                              </a:srgbClr>
                            </a:outerShdw>
                          </a:effectLst>
                          <a:latin typeface="Times New Roman"/>
                          <a:ea typeface="Times New Roman"/>
                        </a:rPr>
                        <a:t>C-K511</a:t>
                      </a:r>
                    </a:p>
                  </a:txBody>
                  <a:tcPr marL="68580" marR="68580" marT="0" marB="0"/>
                </a:tc>
              </a:tr>
              <a:tr h="693026">
                <a:tc>
                  <a:txBody>
                    <a:bodyPr/>
                    <a:lstStyle/>
                    <a:p>
                      <a:pPr marL="0" marR="0" algn="just">
                        <a:spcBef>
                          <a:spcPts val="0"/>
                        </a:spcBef>
                        <a:spcAft>
                          <a:spcPts val="0"/>
                        </a:spcAft>
                      </a:pPr>
                      <a:r>
                        <a:rPr lang="en-US" sz="2000" dirty="0">
                          <a:effectLst>
                            <a:outerShdw blurRad="38100" dist="38100" dir="2700000" algn="tl">
                              <a:srgbClr val="000000">
                                <a:alpha val="43137"/>
                              </a:srgbClr>
                            </a:outerShdw>
                          </a:effectLst>
                          <a:latin typeface="Times New Roman"/>
                          <a:ea typeface="Times New Roman"/>
                        </a:rPr>
                        <a:t>Decorative thermosetting synthetic resin bonded laminated sheets (LP sheets) for interior furnishing of coaches.</a:t>
                      </a:r>
                    </a:p>
                  </a:txBody>
                  <a:tcPr marL="68580" marR="68580" marT="0" marB="0"/>
                </a:tc>
                <a:tc>
                  <a:txBody>
                    <a:bodyPr/>
                    <a:lstStyle/>
                    <a:p>
                      <a:pPr marL="0" marR="0" algn="just">
                        <a:spcBef>
                          <a:spcPts val="0"/>
                        </a:spcBef>
                        <a:spcAft>
                          <a:spcPts val="0"/>
                        </a:spcAft>
                      </a:pPr>
                      <a:r>
                        <a:rPr lang="en-US" sz="2000" dirty="0">
                          <a:effectLst>
                            <a:outerShdw blurRad="38100" dist="38100" dir="2700000" algn="tl">
                              <a:srgbClr val="000000">
                                <a:alpha val="43137"/>
                              </a:srgbClr>
                            </a:outerShdw>
                          </a:effectLst>
                          <a:latin typeface="Times New Roman"/>
                          <a:ea typeface="Times New Roman"/>
                        </a:rPr>
                        <a:t>C-K514</a:t>
                      </a:r>
                    </a:p>
                  </a:txBody>
                  <a:tcPr marL="68580" marR="68580" marT="0" marB="0"/>
                </a:tc>
              </a:tr>
              <a:tr h="693026">
                <a:tc>
                  <a:txBody>
                    <a:bodyPr/>
                    <a:lstStyle/>
                    <a:p>
                      <a:pPr marL="0" marR="0" algn="just">
                        <a:spcBef>
                          <a:spcPts val="0"/>
                        </a:spcBef>
                        <a:spcAft>
                          <a:spcPts val="0"/>
                        </a:spcAft>
                      </a:pPr>
                      <a:r>
                        <a:rPr lang="en-US" sz="2000" dirty="0">
                          <a:solidFill>
                            <a:srgbClr val="FF0000"/>
                          </a:solidFill>
                          <a:effectLst>
                            <a:outerShdw blurRad="38100" dist="38100" dir="2700000" algn="tl">
                              <a:srgbClr val="000000">
                                <a:alpha val="43137"/>
                              </a:srgbClr>
                            </a:outerShdw>
                          </a:effectLst>
                          <a:latin typeface="Times New Roman"/>
                          <a:ea typeface="Times New Roman"/>
                        </a:rPr>
                        <a:t>Densified thermal bonded polyester blocks for use in railway coaches for seats and berths</a:t>
                      </a:r>
                    </a:p>
                  </a:txBody>
                  <a:tcPr marL="68580" marR="68580" marT="0" marB="0"/>
                </a:tc>
                <a:tc>
                  <a:txBody>
                    <a:bodyPr/>
                    <a:lstStyle/>
                    <a:p>
                      <a:pPr marL="0" marR="0" algn="just">
                        <a:spcBef>
                          <a:spcPts val="0"/>
                        </a:spcBef>
                        <a:spcAft>
                          <a:spcPts val="0"/>
                        </a:spcAft>
                      </a:pPr>
                      <a:r>
                        <a:rPr lang="en-US" sz="2000" dirty="0">
                          <a:solidFill>
                            <a:srgbClr val="FF0000"/>
                          </a:solidFill>
                          <a:effectLst>
                            <a:outerShdw blurRad="38100" dist="38100" dir="2700000" algn="tl">
                              <a:srgbClr val="000000">
                                <a:alpha val="43137"/>
                              </a:srgbClr>
                            </a:outerShdw>
                          </a:effectLst>
                          <a:latin typeface="Times New Roman"/>
                          <a:ea typeface="Times New Roman"/>
                        </a:rPr>
                        <a:t>C-K607</a:t>
                      </a:r>
                    </a:p>
                  </a:txBody>
                  <a:tcPr marL="68580" marR="68580" marT="0" marB="0"/>
                </a:tc>
              </a:tr>
              <a:tr h="693026">
                <a:tc>
                  <a:txBody>
                    <a:bodyPr/>
                    <a:lstStyle/>
                    <a:p>
                      <a:pPr marL="0" marR="0" algn="just">
                        <a:spcBef>
                          <a:spcPts val="0"/>
                        </a:spcBef>
                        <a:spcAft>
                          <a:spcPts val="0"/>
                        </a:spcAft>
                      </a:pPr>
                      <a:r>
                        <a:rPr lang="en-US" sz="2000" dirty="0">
                          <a:effectLst>
                            <a:outerShdw blurRad="38100" dist="38100" dir="2700000" algn="tl">
                              <a:srgbClr val="000000">
                                <a:alpha val="43137"/>
                              </a:srgbClr>
                            </a:outerShdw>
                          </a:effectLst>
                          <a:latin typeface="Times New Roman"/>
                          <a:ea typeface="Times New Roman"/>
                        </a:rPr>
                        <a:t>Flexible vinyl flooring (PVC) for use in coaching stock.</a:t>
                      </a:r>
                    </a:p>
                  </a:txBody>
                  <a:tcPr marL="68580" marR="68580" marT="0" marB="0"/>
                </a:tc>
                <a:tc>
                  <a:txBody>
                    <a:bodyPr/>
                    <a:lstStyle/>
                    <a:p>
                      <a:pPr marL="0" marR="0" algn="just">
                        <a:spcBef>
                          <a:spcPts val="0"/>
                        </a:spcBef>
                        <a:spcAft>
                          <a:spcPts val="0"/>
                        </a:spcAft>
                      </a:pPr>
                      <a:r>
                        <a:rPr lang="en-US" sz="2000" dirty="0">
                          <a:effectLst>
                            <a:outerShdw blurRad="38100" dist="38100" dir="2700000" algn="tl">
                              <a:srgbClr val="000000">
                                <a:alpha val="43137"/>
                              </a:srgbClr>
                            </a:outerShdw>
                          </a:effectLst>
                          <a:latin typeface="Times New Roman"/>
                          <a:ea typeface="Times New Roman"/>
                        </a:rPr>
                        <a:t>RDSO/2006/CG-12</a:t>
                      </a:r>
                    </a:p>
                  </a:txBody>
                  <a:tcPr marL="68580" marR="68580" marT="0" marB="0"/>
                </a:tc>
              </a:tr>
              <a:tr h="693026">
                <a:tc>
                  <a:txBody>
                    <a:bodyPr/>
                    <a:lstStyle/>
                    <a:p>
                      <a:pPr marL="0" marR="0" algn="just">
                        <a:spcBef>
                          <a:spcPts val="0"/>
                        </a:spcBef>
                        <a:spcAft>
                          <a:spcPts val="0"/>
                        </a:spcAft>
                      </a:pPr>
                      <a:r>
                        <a:rPr lang="en-US" sz="2000" dirty="0" err="1">
                          <a:solidFill>
                            <a:srgbClr val="FF0000"/>
                          </a:solidFill>
                          <a:effectLst>
                            <a:outerShdw blurRad="38100" dist="38100" dir="2700000" algn="tl">
                              <a:srgbClr val="000000">
                                <a:alpha val="43137"/>
                              </a:srgbClr>
                            </a:outerShdw>
                          </a:effectLst>
                          <a:latin typeface="Times New Roman"/>
                          <a:ea typeface="Times New Roman"/>
                        </a:rPr>
                        <a:t>Fibre</a:t>
                      </a:r>
                      <a:r>
                        <a:rPr lang="en-US" sz="2000" dirty="0">
                          <a:solidFill>
                            <a:srgbClr val="FF0000"/>
                          </a:solidFill>
                          <a:effectLst>
                            <a:outerShdw blurRad="38100" dist="38100" dir="2700000" algn="tl">
                              <a:srgbClr val="000000">
                                <a:alpha val="43137"/>
                              </a:srgbClr>
                            </a:outerShdw>
                          </a:effectLst>
                          <a:latin typeface="Times New Roman"/>
                          <a:ea typeface="Times New Roman"/>
                        </a:rPr>
                        <a:t> glass reinforced plastic (FRP) windows of BG mainline coaches.</a:t>
                      </a:r>
                    </a:p>
                  </a:txBody>
                  <a:tcPr marL="68580" marR="68580" marT="0" marB="0"/>
                </a:tc>
                <a:tc>
                  <a:txBody>
                    <a:bodyPr/>
                    <a:lstStyle/>
                    <a:p>
                      <a:pPr marL="0" marR="0" algn="just">
                        <a:spcBef>
                          <a:spcPts val="0"/>
                        </a:spcBef>
                        <a:spcAft>
                          <a:spcPts val="0"/>
                        </a:spcAft>
                      </a:pPr>
                      <a:r>
                        <a:rPr lang="en-US" sz="2000" dirty="0">
                          <a:solidFill>
                            <a:srgbClr val="FF0000"/>
                          </a:solidFill>
                          <a:effectLst>
                            <a:outerShdw blurRad="38100" dist="38100" dir="2700000" algn="tl">
                              <a:srgbClr val="000000">
                                <a:alpha val="43137"/>
                              </a:srgbClr>
                            </a:outerShdw>
                          </a:effectLst>
                          <a:latin typeface="Times New Roman"/>
                          <a:ea typeface="Times New Roman"/>
                        </a:rPr>
                        <a:t>RDSO/2007/CG-02</a:t>
                      </a:r>
                    </a:p>
                  </a:txBody>
                  <a:tcPr marL="68580" marR="68580" marT="0" marB="0"/>
                </a:tc>
              </a:tr>
              <a:tr h="911849">
                <a:tc>
                  <a:txBody>
                    <a:bodyPr/>
                    <a:lstStyle/>
                    <a:p>
                      <a:pPr marL="0" marR="0" algn="just">
                        <a:spcBef>
                          <a:spcPts val="0"/>
                        </a:spcBef>
                        <a:spcAft>
                          <a:spcPts val="0"/>
                        </a:spcAft>
                      </a:pPr>
                      <a:r>
                        <a:rPr lang="en-US" sz="2000" dirty="0">
                          <a:effectLst>
                            <a:outerShdw blurRad="38100" dist="38100" dir="2700000" algn="tl">
                              <a:srgbClr val="000000">
                                <a:alpha val="43137"/>
                              </a:srgbClr>
                            </a:outerShdw>
                          </a:effectLst>
                          <a:latin typeface="Times New Roman"/>
                          <a:ea typeface="Times New Roman"/>
                        </a:rPr>
                        <a:t>UIC type elastomer flange connection between passenger coaches of Indian Railways.</a:t>
                      </a:r>
                    </a:p>
                  </a:txBody>
                  <a:tcPr marL="68580" marR="68580" marT="0" marB="0"/>
                </a:tc>
                <a:tc>
                  <a:txBody>
                    <a:bodyPr/>
                    <a:lstStyle/>
                    <a:p>
                      <a:pPr marL="0" marR="0" algn="just">
                        <a:spcBef>
                          <a:spcPts val="0"/>
                        </a:spcBef>
                        <a:spcAft>
                          <a:spcPts val="0"/>
                        </a:spcAft>
                      </a:pPr>
                      <a:r>
                        <a:rPr lang="en-US" sz="2000" dirty="0">
                          <a:effectLst>
                            <a:outerShdw blurRad="38100" dist="38100" dir="2700000" algn="tl">
                              <a:srgbClr val="000000">
                                <a:alpha val="43137"/>
                              </a:srgbClr>
                            </a:outerShdw>
                          </a:effectLst>
                          <a:latin typeface="Times New Roman"/>
                          <a:ea typeface="Times New Roman"/>
                        </a:rPr>
                        <a:t>RDSO/2007/CG-05</a:t>
                      </a:r>
                    </a:p>
                  </a:txBody>
                  <a:tcPr marL="68580" marR="68580" marT="0" marB="0"/>
                </a:tc>
              </a:tr>
            </a:tbl>
          </a:graphicData>
        </a:graphic>
      </p:graphicFrame>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smtClean="0">
                <a:solidFill>
                  <a:srgbClr val="0070C0"/>
                </a:solidFill>
              </a:rPr>
              <a:t>“Disaster management” </a:t>
            </a:r>
          </a:p>
        </p:txBody>
      </p:sp>
      <p:sp>
        <p:nvSpPr>
          <p:cNvPr id="21507" name="Content Placeholder 2"/>
          <p:cNvSpPr>
            <a:spLocks noGrp="1"/>
          </p:cNvSpPr>
          <p:nvPr>
            <p:ph idx="1"/>
          </p:nvPr>
        </p:nvSpPr>
        <p:spPr/>
        <p:txBody>
          <a:bodyPr/>
          <a:lstStyle/>
          <a:p>
            <a:r>
              <a:rPr lang="en-US" dirty="0" smtClean="0"/>
              <a:t>Means a continuous and integrated process of planning, </a:t>
            </a:r>
            <a:r>
              <a:rPr lang="en-US" dirty="0" err="1" smtClean="0"/>
              <a:t>organising</a:t>
            </a:r>
            <a:r>
              <a:rPr lang="en-US" dirty="0" smtClean="0"/>
              <a:t>, coordinating and implementing measures which are necessary or expedient for— </a:t>
            </a:r>
          </a:p>
          <a:p>
            <a:r>
              <a:rPr lang="en-US" dirty="0" smtClean="0"/>
              <a:t>(</a:t>
            </a:r>
            <a:r>
              <a:rPr lang="en-US" i="1" dirty="0" err="1" smtClean="0"/>
              <a:t>i</a:t>
            </a:r>
            <a:r>
              <a:rPr lang="en-US" i="1" dirty="0" smtClean="0"/>
              <a:t>) prevention of danger or threat of any disaster; </a:t>
            </a:r>
          </a:p>
          <a:p>
            <a:r>
              <a:rPr lang="en-US" dirty="0" smtClean="0"/>
              <a:t>(</a:t>
            </a:r>
            <a:r>
              <a:rPr lang="en-US" i="1" dirty="0" smtClean="0"/>
              <a:t>ii) mitigation or reduction of risk of any disaster or its severity or consequences; </a:t>
            </a:r>
          </a:p>
        </p:txBody>
      </p:sp>
      <p:sp>
        <p:nvSpPr>
          <p:cNvPr id="21508" name="Slide Number Placeholder 3"/>
          <p:cNvSpPr>
            <a:spLocks noGrp="1"/>
          </p:cNvSpPr>
          <p:nvPr>
            <p:ph type="sldNum" sz="quarter" idx="12"/>
          </p:nvPr>
        </p:nvSpPr>
        <p:spPr>
          <a:noFill/>
        </p:spPr>
        <p:txBody>
          <a:bodyPr/>
          <a:lstStyle/>
          <a:p>
            <a:fld id="{D62C73A2-9BEC-4616-A60A-9C779090065B}" type="slidenum">
              <a:rPr lang="en-US" smtClean="0"/>
              <a:pPr/>
              <a:t>3</a:t>
            </a:fld>
            <a:endParaRPr lang="en-US" smtClean="0"/>
          </a:p>
        </p:txBody>
      </p:sp>
      <p:sp>
        <p:nvSpPr>
          <p:cNvPr id="21509" name="Footer Placeholder 4"/>
          <p:cNvSpPr>
            <a:spLocks noGrp="1"/>
          </p:cNvSpPr>
          <p:nvPr>
            <p:ph type="ftr" sz="quarter" idx="11"/>
          </p:nvPr>
        </p:nvSpPr>
        <p:spPr>
          <a:noFill/>
        </p:spPr>
        <p:txBody>
          <a:bodyPr/>
          <a:lstStyle/>
          <a:p>
            <a:r>
              <a:rPr lang="en-US"/>
              <a:t>Safety First</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6"/>
          <p:cNvSpPr>
            <a:spLocks noGrp="1"/>
          </p:cNvSpPr>
          <p:nvPr>
            <p:ph type="title"/>
          </p:nvPr>
        </p:nvSpPr>
        <p:spPr>
          <a:xfrm>
            <a:off x="285750" y="228600"/>
            <a:ext cx="8858250" cy="685800"/>
          </a:xfrm>
        </p:spPr>
        <p:txBody>
          <a:bodyPr rtlCol="0">
            <a:noAutofit/>
          </a:bodyPr>
          <a:lstStyle/>
          <a:p>
            <a:pPr eaLnBrk="1" fontAlgn="auto" hangingPunct="1">
              <a:spcAft>
                <a:spcPts val="0"/>
              </a:spcAft>
              <a:defRPr/>
            </a:pPr>
            <a:r>
              <a:rPr lang="en-US" sz="3200" b="1" cap="all" dirty="0" smtClean="0">
                <a:solidFill>
                  <a:srgbClr val="C00000"/>
                </a:solidFill>
                <a:effectLst>
                  <a:outerShdw blurRad="38100" dist="38100" dir="2700000" algn="tl">
                    <a:srgbClr val="000000">
                      <a:alpha val="43137"/>
                    </a:srgbClr>
                  </a:outerShdw>
                </a:effectLst>
              </a:rPr>
              <a:t>Early Fire and Smoke Detection system</a:t>
            </a:r>
          </a:p>
        </p:txBody>
      </p:sp>
      <p:sp>
        <p:nvSpPr>
          <p:cNvPr id="71686" name="Content Placeholder 9"/>
          <p:cNvSpPr>
            <a:spLocks noGrp="1"/>
          </p:cNvSpPr>
          <p:nvPr>
            <p:ph idx="1"/>
          </p:nvPr>
        </p:nvSpPr>
        <p:spPr>
          <a:xfrm>
            <a:off x="228600" y="1143000"/>
            <a:ext cx="4038600" cy="4967514"/>
          </a:xfrm>
        </p:spPr>
        <p:txBody>
          <a:bodyPr>
            <a:spAutoFit/>
          </a:bodyPr>
          <a:lstStyle/>
          <a:p>
            <a:pPr>
              <a:defRPr/>
            </a:pPr>
            <a:r>
              <a:rPr lang="en-US" sz="2400" b="1" dirty="0" smtClean="0">
                <a:solidFill>
                  <a:srgbClr val="C00000"/>
                </a:solidFill>
                <a:effectLst>
                  <a:outerShdw blurRad="38100" dist="38100" dir="2700000" algn="tl">
                    <a:srgbClr val="C0C0C0"/>
                  </a:outerShdw>
                </a:effectLst>
              </a:rPr>
              <a:t>Early Fire and Smoke Detection System provided</a:t>
            </a:r>
          </a:p>
          <a:p>
            <a:pPr eaLnBrk="1" hangingPunct="1">
              <a:defRPr/>
            </a:pPr>
            <a:r>
              <a:rPr lang="en-US" sz="2400" b="1" dirty="0" smtClean="0">
                <a:solidFill>
                  <a:srgbClr val="663300"/>
                </a:solidFill>
                <a:effectLst>
                  <a:outerShdw blurRad="38100" dist="38100" dir="2700000" algn="tl">
                    <a:srgbClr val="C0C0C0"/>
                  </a:outerShdw>
                </a:effectLst>
              </a:rPr>
              <a:t>Coach unit will detect presence of smoke at very early stage by sampling air</a:t>
            </a:r>
          </a:p>
          <a:p>
            <a:pPr eaLnBrk="1" hangingPunct="1">
              <a:defRPr/>
            </a:pPr>
            <a:r>
              <a:rPr lang="en-US" sz="2400" b="1" dirty="0" smtClean="0">
                <a:solidFill>
                  <a:srgbClr val="C00000"/>
                </a:solidFill>
                <a:effectLst>
                  <a:outerShdw blurRad="38100" dist="38100" dir="2700000" algn="tl">
                    <a:srgbClr val="C0C0C0"/>
                  </a:outerShdw>
                </a:effectLst>
              </a:rPr>
              <a:t>Will activate audio visual alarm </a:t>
            </a:r>
          </a:p>
          <a:p>
            <a:pPr eaLnBrk="1" hangingPunct="1">
              <a:defRPr/>
            </a:pPr>
            <a:r>
              <a:rPr lang="en-US" sz="2400" b="1" dirty="0" smtClean="0">
                <a:solidFill>
                  <a:srgbClr val="000099"/>
                </a:solidFill>
                <a:effectLst>
                  <a:outerShdw blurRad="38100" dist="38100" dir="2700000" algn="tl">
                    <a:srgbClr val="C0C0C0"/>
                  </a:outerShdw>
                </a:effectLst>
              </a:rPr>
              <a:t>Heat activated sensors for toilets</a:t>
            </a:r>
          </a:p>
          <a:p>
            <a:pPr eaLnBrk="1" hangingPunct="1">
              <a:defRPr/>
            </a:pPr>
            <a:r>
              <a:rPr lang="en-US" sz="2400" b="1" dirty="0" smtClean="0">
                <a:solidFill>
                  <a:srgbClr val="7030A0"/>
                </a:solidFill>
                <a:effectLst>
                  <a:outerShdw blurRad="38100" dist="38100" dir="2700000" algn="tl">
                    <a:srgbClr val="C0C0C0"/>
                  </a:outerShdw>
                </a:effectLst>
              </a:rPr>
              <a:t>Central Monitoring of all the coaches </a:t>
            </a:r>
          </a:p>
          <a:p>
            <a:pPr eaLnBrk="1" hangingPunct="1">
              <a:defRPr/>
            </a:pPr>
            <a:endParaRPr lang="en-US" sz="2800" b="1" dirty="0" smtClean="0">
              <a:effectLst>
                <a:outerShdw blurRad="38100" dist="38100" dir="2700000" algn="tl">
                  <a:srgbClr val="C0C0C0"/>
                </a:outerShdw>
              </a:effectLst>
            </a:endParaRPr>
          </a:p>
        </p:txBody>
      </p:sp>
      <p:sp>
        <p:nvSpPr>
          <p:cNvPr id="71683" name="Date Placeholder 3"/>
          <p:cNvSpPr>
            <a:spLocks noGrp="1"/>
          </p:cNvSpPr>
          <p:nvPr>
            <p:ph type="dt" sz="quarter" idx="10"/>
          </p:nvPr>
        </p:nvSpPr>
        <p:spPr/>
        <p:txBody>
          <a:bodyPr/>
          <a:lstStyle/>
          <a:p>
            <a:pPr>
              <a:defRPr/>
            </a:pPr>
            <a:fld id="{F7021DC7-E84E-462E-8E4E-4A9DF169BB4E}" type="datetime5">
              <a:rPr lang="en-US" smtClean="0"/>
              <a:pPr>
                <a:defRPr/>
              </a:pPr>
              <a:t>4-Dec-18</a:t>
            </a:fld>
            <a:endParaRPr lang="en-US" smtClean="0"/>
          </a:p>
        </p:txBody>
      </p:sp>
      <p:sp>
        <p:nvSpPr>
          <p:cNvPr id="71685" name="Slide Number Placeholder 4"/>
          <p:cNvSpPr>
            <a:spLocks noGrp="1"/>
          </p:cNvSpPr>
          <p:nvPr>
            <p:ph type="sldNum" sz="quarter" idx="12"/>
          </p:nvPr>
        </p:nvSpPr>
        <p:spPr/>
        <p:txBody>
          <a:bodyPr/>
          <a:lstStyle/>
          <a:p>
            <a:pPr>
              <a:defRPr/>
            </a:pPr>
            <a:fld id="{C5E30B44-8094-413C-8F3B-AFCDBB576B89}" type="slidenum">
              <a:rPr lang="en-US"/>
              <a:pPr>
                <a:defRPr/>
              </a:pPr>
              <a:t>30</a:t>
            </a:fld>
            <a:endParaRPr lang="en-US"/>
          </a:p>
        </p:txBody>
      </p:sp>
      <p:pic>
        <p:nvPicPr>
          <p:cNvPr id="33798" name="Picture 7" descr="G:\Rajdhani\19042011(016).jpg"/>
          <p:cNvPicPr>
            <a:picLocks noChangeAspect="1" noChangeArrowheads="1"/>
          </p:cNvPicPr>
          <p:nvPr/>
        </p:nvPicPr>
        <p:blipFill>
          <a:blip r:embed="rId3"/>
          <a:srcRect/>
          <a:stretch>
            <a:fillRect/>
          </a:stretch>
        </p:blipFill>
        <p:spPr bwMode="auto">
          <a:xfrm>
            <a:off x="4267200" y="1143000"/>
            <a:ext cx="4724400" cy="3141663"/>
          </a:xfrm>
          <a:prstGeom prst="rect">
            <a:avLst/>
          </a:prstGeom>
          <a:noFill/>
          <a:ln w="9525">
            <a:noFill/>
            <a:miter lim="800000"/>
            <a:headEnd/>
            <a:tailEnd/>
          </a:ln>
        </p:spPr>
      </p:pic>
      <p:pic>
        <p:nvPicPr>
          <p:cNvPr id="33799" name="Picture 8" descr="G:\Rajdhani\19042011(032).jpg"/>
          <p:cNvPicPr>
            <a:picLocks noChangeAspect="1" noChangeArrowheads="1"/>
          </p:cNvPicPr>
          <p:nvPr/>
        </p:nvPicPr>
        <p:blipFill>
          <a:blip r:embed="rId4"/>
          <a:srcRect/>
          <a:stretch>
            <a:fillRect/>
          </a:stretch>
        </p:blipFill>
        <p:spPr bwMode="auto">
          <a:xfrm>
            <a:off x="5105400" y="4357688"/>
            <a:ext cx="3124200" cy="2500312"/>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1143000"/>
          </a:xfrm>
        </p:spPr>
        <p:txBody>
          <a:bodyPr>
            <a:normAutofit fontScale="90000"/>
          </a:bodyPr>
          <a:lstStyle/>
          <a:p>
            <a:r>
              <a:rPr lang="en-US" b="1" dirty="0" smtClean="0">
                <a:solidFill>
                  <a:srgbClr val="FF0000"/>
                </a:solidFill>
              </a:rPr>
              <a:t>Very Early Smoke Detection Apparatus</a:t>
            </a:r>
            <a:endParaRPr lang="en-US" b="1" dirty="0">
              <a:solidFill>
                <a:srgbClr val="FF0000"/>
              </a:solidFill>
            </a:endParaRPr>
          </a:p>
        </p:txBody>
      </p:sp>
      <p:pic>
        <p:nvPicPr>
          <p:cNvPr id="35843" name="Picture 3" descr="C:\Users\abc\Documents\download (2).jpg"/>
          <p:cNvPicPr>
            <a:picLocks noGrp="1" noChangeAspect="1" noChangeArrowheads="1"/>
          </p:cNvPicPr>
          <p:nvPr>
            <p:ph idx="1"/>
          </p:nvPr>
        </p:nvPicPr>
        <p:blipFill>
          <a:blip r:embed="rId2"/>
          <a:srcRect/>
          <a:stretch>
            <a:fillRect/>
          </a:stretch>
        </p:blipFill>
        <p:spPr bwMode="auto">
          <a:xfrm>
            <a:off x="1447800" y="2285999"/>
            <a:ext cx="5715000" cy="4082143"/>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228600" y="304800"/>
            <a:ext cx="8686800" cy="685800"/>
          </a:xfrm>
        </p:spPr>
        <p:txBody>
          <a:bodyPr rtlCol="0">
            <a:noAutofit/>
          </a:bodyPr>
          <a:lstStyle/>
          <a:p>
            <a:pPr eaLnBrk="1" fontAlgn="auto" hangingPunct="1">
              <a:lnSpc>
                <a:spcPct val="80000"/>
              </a:lnSpc>
              <a:spcAft>
                <a:spcPts val="0"/>
              </a:spcAft>
              <a:defRPr/>
            </a:pPr>
            <a:r>
              <a:rPr lang="en-US" sz="3200" b="1" cap="all" dirty="0" smtClean="0">
                <a:solidFill>
                  <a:srgbClr val="FF0000"/>
                </a:solidFill>
                <a:effectLst>
                  <a:outerShdw blurRad="38100" dist="38100" dir="2700000" algn="tl">
                    <a:srgbClr val="000000">
                      <a:alpha val="43137"/>
                    </a:srgbClr>
                  </a:outerShdw>
                </a:effectLst>
              </a:rPr>
              <a:t>Fire &amp; Smoke Detection &amp; Early Warning system</a:t>
            </a:r>
          </a:p>
        </p:txBody>
      </p:sp>
      <p:sp>
        <p:nvSpPr>
          <p:cNvPr id="72706" name="Rectangle 6"/>
          <p:cNvSpPr>
            <a:spLocks noGrp="1" noChangeArrowheads="1"/>
          </p:cNvSpPr>
          <p:nvPr>
            <p:ph type="sldNum" sz="quarter" idx="12"/>
          </p:nvPr>
        </p:nvSpPr>
        <p:spPr>
          <a:xfrm>
            <a:off x="3124200" y="6248400"/>
            <a:ext cx="2895600" cy="457200"/>
          </a:xfrm>
        </p:spPr>
        <p:txBody>
          <a:bodyPr/>
          <a:lstStyle/>
          <a:p>
            <a:pPr algn="ctr">
              <a:defRPr/>
            </a:pPr>
            <a:fld id="{076A5786-59D4-4962-A085-00A0492AC86E}" type="slidenum">
              <a:rPr lang="en-US"/>
              <a:pPr algn="ctr">
                <a:defRPr/>
              </a:pPr>
              <a:t>32</a:t>
            </a:fld>
            <a:endParaRPr lang="en-US"/>
          </a:p>
        </p:txBody>
      </p:sp>
      <p:pic>
        <p:nvPicPr>
          <p:cNvPr id="34820" name="Picture 6"/>
          <p:cNvPicPr>
            <a:picLocks noChangeAspect="1" noChangeArrowheads="1"/>
          </p:cNvPicPr>
          <p:nvPr/>
        </p:nvPicPr>
        <p:blipFill>
          <a:blip r:embed="rId2"/>
          <a:srcRect b="-1471"/>
          <a:stretch>
            <a:fillRect/>
          </a:stretch>
        </p:blipFill>
        <p:spPr bwMode="auto">
          <a:xfrm>
            <a:off x="0" y="1066800"/>
            <a:ext cx="9144000" cy="5791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026" descr="MVC-012F"/>
          <p:cNvPicPr>
            <a:picLocks noChangeAspect="1" noChangeArrowheads="1"/>
          </p:cNvPicPr>
          <p:nvPr/>
        </p:nvPicPr>
        <p:blipFill>
          <a:blip r:embed="rId2"/>
          <a:srcRect l="12840" t="33333" r="48685" b="14444"/>
          <a:stretch>
            <a:fillRect/>
          </a:stretch>
        </p:blipFill>
        <p:spPr bwMode="auto">
          <a:xfrm>
            <a:off x="4876800" y="0"/>
            <a:ext cx="4267200" cy="6858000"/>
          </a:xfrm>
          <a:prstGeom prst="rect">
            <a:avLst/>
          </a:prstGeom>
          <a:noFill/>
          <a:ln w="9525">
            <a:noFill/>
            <a:miter lim="800000"/>
            <a:headEnd/>
            <a:tailEnd/>
          </a:ln>
        </p:spPr>
      </p:pic>
      <p:sp>
        <p:nvSpPr>
          <p:cNvPr id="120835" name="Text Box 1027"/>
          <p:cNvSpPr txBox="1">
            <a:spLocks noChangeArrowheads="1"/>
          </p:cNvSpPr>
          <p:nvPr/>
        </p:nvSpPr>
        <p:spPr bwMode="auto">
          <a:xfrm>
            <a:off x="0" y="2057400"/>
            <a:ext cx="4724400" cy="1754188"/>
          </a:xfrm>
          <a:prstGeom prst="rect">
            <a:avLst/>
          </a:prstGeom>
          <a:solidFill>
            <a:srgbClr val="DDDDDD"/>
          </a:solidFill>
          <a:ln w="9525">
            <a:solidFill>
              <a:srgbClr val="800000"/>
            </a:solidFill>
            <a:prstDash val="dash"/>
            <a:miter lim="800000"/>
            <a:headEnd/>
            <a:tailEnd/>
          </a:ln>
          <a:effectLst/>
        </p:spPr>
        <p:txBody>
          <a:bodyPr>
            <a:spAutoFit/>
          </a:bodyPr>
          <a:lstStyle/>
          <a:p>
            <a:pPr>
              <a:spcBef>
                <a:spcPct val="50000"/>
              </a:spcBef>
              <a:defRPr/>
            </a:pPr>
            <a:r>
              <a:rPr lang="en-US" sz="3600" b="0" dirty="0">
                <a:solidFill>
                  <a:srgbClr val="990000"/>
                </a:solidFill>
                <a:effectLst>
                  <a:outerShdw blurRad="38100" dist="38100" dir="2700000" algn="tl">
                    <a:srgbClr val="000000"/>
                  </a:outerShdw>
                </a:effectLst>
                <a:latin typeface="Times New Roman" pitchFamily="18" charset="0"/>
              </a:rPr>
              <a:t>FIRE EXTINGUISHER PROVIDED IN THE  ENTRANCE AREA</a:t>
            </a:r>
          </a:p>
        </p:txBody>
      </p:sp>
      <p:sp>
        <p:nvSpPr>
          <p:cNvPr id="120836" name="Line 1028"/>
          <p:cNvSpPr>
            <a:spLocks noChangeShapeType="1"/>
          </p:cNvSpPr>
          <p:nvPr/>
        </p:nvSpPr>
        <p:spPr bwMode="auto">
          <a:xfrm>
            <a:off x="4419600" y="2743200"/>
            <a:ext cx="2209800" cy="1524000"/>
          </a:xfrm>
          <a:prstGeom prst="line">
            <a:avLst/>
          </a:prstGeom>
          <a:noFill/>
          <a:ln w="9525">
            <a:solidFill>
              <a:schemeClr val="bg1"/>
            </a:solidFill>
            <a:round/>
            <a:headEnd/>
            <a:tailEnd type="triangle" w="med" len="med"/>
          </a:ln>
          <a:effectLst/>
        </p:spPr>
        <p:txBody>
          <a:bodyPr/>
          <a:lstStyle/>
          <a:p>
            <a:pPr>
              <a:defRPr/>
            </a:pPr>
            <a:endParaRPr lang="en-IN" dirty="0">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CRASH-WORTHINESS</a:t>
            </a:r>
            <a:endParaRPr lang="en-US" dirty="0"/>
          </a:p>
        </p:txBody>
      </p:sp>
      <p:sp>
        <p:nvSpPr>
          <p:cNvPr id="3" name="Content Placeholder 2"/>
          <p:cNvSpPr>
            <a:spLocks noGrp="1"/>
          </p:cNvSpPr>
          <p:nvPr>
            <p:ph idx="1"/>
          </p:nvPr>
        </p:nvSpPr>
        <p:spPr/>
        <p:txBody>
          <a:bodyPr/>
          <a:lstStyle/>
          <a:p>
            <a:r>
              <a:rPr lang="en-US" i="1" dirty="0" smtClean="0"/>
              <a:t>Buffer mounting area with a box structure, which will ensure end to end contact between the colliding coaches &amp; improve chances of energy absorption in the coach ends. </a:t>
            </a:r>
          </a:p>
          <a:p>
            <a:r>
              <a:rPr lang="en-US" i="1" dirty="0" smtClean="0"/>
              <a:t>Re-designed for energy absorbing coach ends, which collapse in a planned manner under any impact, keeping the passenger area intact. </a:t>
            </a:r>
            <a:endParaRPr lang="en-US" b="1" dirty="0" smtClean="0"/>
          </a:p>
          <a:p>
            <a:r>
              <a:rPr lang="en-US" i="1" dirty="0" smtClean="0"/>
              <a:t>“FRP doors” to aid collapse at door-way level. </a:t>
            </a:r>
            <a:endParaRPr lang="en-US" b="1" dirty="0" smtClean="0"/>
          </a:p>
          <a:p>
            <a:endParaRPr lang="en-US" b="1" dirty="0" smtClean="0"/>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CRASH-WORTHINESS: </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r>
              <a:rPr lang="en-US" sz="3600" i="1" dirty="0" smtClean="0"/>
              <a:t>In order to prevent injuries and causalities </a:t>
            </a:r>
            <a:r>
              <a:rPr lang="en-US" sz="3600" i="1" dirty="0" smtClean="0">
                <a:solidFill>
                  <a:srgbClr val="FF0000"/>
                </a:solidFill>
              </a:rPr>
              <a:t>due to second collisions </a:t>
            </a:r>
            <a:r>
              <a:rPr lang="en-US" sz="3600" i="1" dirty="0" smtClean="0"/>
              <a:t>of passengers with objects and fittings inside the passenger coaches, various features &amp; Modifications have been incorporated inside coaches like:</a:t>
            </a:r>
          </a:p>
          <a:p>
            <a:r>
              <a:rPr lang="en-US" sz="3600" i="1" dirty="0" smtClean="0"/>
              <a:t> </a:t>
            </a:r>
            <a:r>
              <a:rPr lang="en-US" sz="3600" i="1" dirty="0" smtClean="0">
                <a:solidFill>
                  <a:srgbClr val="FF0000"/>
                </a:solidFill>
              </a:rPr>
              <a:t>all fitting’s hooks and corners eliminated </a:t>
            </a:r>
            <a:r>
              <a:rPr lang="en-US" sz="3600" i="1" dirty="0" smtClean="0"/>
              <a:t>and coated with Poly-Urethane Foam </a:t>
            </a:r>
            <a:endParaRPr lang="en-US" sz="3600" b="1" dirty="0" smtClean="0"/>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CRASH-WORTHINESS:</a:t>
            </a:r>
            <a:endParaRPr lang="en-US" dirty="0"/>
          </a:p>
        </p:txBody>
      </p:sp>
      <p:sp>
        <p:nvSpPr>
          <p:cNvPr id="3" name="Content Placeholder 2"/>
          <p:cNvSpPr>
            <a:spLocks noGrp="1"/>
          </p:cNvSpPr>
          <p:nvPr>
            <p:ph idx="1"/>
          </p:nvPr>
        </p:nvSpPr>
        <p:spPr>
          <a:xfrm>
            <a:off x="457200" y="1447800"/>
            <a:ext cx="8229600" cy="4678363"/>
          </a:xfrm>
        </p:spPr>
        <p:txBody>
          <a:bodyPr/>
          <a:lstStyle/>
          <a:p>
            <a:r>
              <a:rPr lang="en-US" i="1" dirty="0" smtClean="0"/>
              <a:t>Modified “CBC draft gear” with crush element as “honeycomb energy absorber”. </a:t>
            </a:r>
            <a:endParaRPr lang="en-US" b="1" dirty="0" smtClean="0"/>
          </a:p>
          <a:p>
            <a:endParaRPr lang="en-US" dirty="0"/>
          </a:p>
        </p:txBody>
      </p:sp>
      <p:pic>
        <p:nvPicPr>
          <p:cNvPr id="4" name="Picture 3"/>
          <p:cNvPicPr/>
          <p:nvPr/>
        </p:nvPicPr>
        <p:blipFill>
          <a:blip r:embed="rId2" cstate="print"/>
          <a:srcRect/>
          <a:stretch>
            <a:fillRect/>
          </a:stretch>
        </p:blipFill>
        <p:spPr bwMode="auto">
          <a:xfrm>
            <a:off x="228600" y="2590800"/>
            <a:ext cx="86868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09600" y="381000"/>
            <a:ext cx="8077200" cy="762000"/>
          </a:xfrm>
          <a:solidFill>
            <a:srgbClr val="DDDDDD"/>
          </a:solidFill>
          <a:ln>
            <a:pattFill prst="lgCheck">
              <a:fgClr>
                <a:srgbClr val="800000"/>
              </a:fgClr>
              <a:bgClr>
                <a:srgbClr val="FFFFFF"/>
              </a:bgClr>
            </a:pattFill>
          </a:ln>
        </p:spPr>
        <p:txBody>
          <a:bodyPr rtlCol="0">
            <a:normAutofit fontScale="90000"/>
          </a:bodyPr>
          <a:lstStyle/>
          <a:p>
            <a:pPr eaLnBrk="1" fontAlgn="auto" hangingPunct="1">
              <a:spcAft>
                <a:spcPts val="0"/>
              </a:spcAft>
              <a:defRPr/>
            </a:pPr>
            <a:r>
              <a:rPr lang="en-US" sz="5400" b="1" u="sng" dirty="0" smtClean="0">
                <a:solidFill>
                  <a:srgbClr val="990000"/>
                </a:solidFill>
                <a:effectLst>
                  <a:outerShdw blurRad="38100" dist="38100" dir="2700000" algn="tl">
                    <a:srgbClr val="000000"/>
                  </a:outerShdw>
                </a:effectLst>
              </a:rPr>
              <a:t>MORE SAFE</a:t>
            </a:r>
          </a:p>
        </p:txBody>
      </p:sp>
      <p:sp>
        <p:nvSpPr>
          <p:cNvPr id="21507" name="Rectangle 3"/>
          <p:cNvSpPr>
            <a:spLocks noGrp="1" noChangeArrowheads="1"/>
          </p:cNvSpPr>
          <p:nvPr>
            <p:ph idx="1"/>
          </p:nvPr>
        </p:nvSpPr>
        <p:spPr>
          <a:xfrm>
            <a:off x="609600" y="1295400"/>
            <a:ext cx="8077200" cy="5257800"/>
          </a:xfrm>
          <a:solidFill>
            <a:srgbClr val="DDDDDD"/>
          </a:solidFill>
          <a:ln>
            <a:pattFill prst="lgCheck">
              <a:fgClr>
                <a:srgbClr val="800000"/>
              </a:fgClr>
              <a:bgClr>
                <a:srgbClr val="FFFFFF"/>
              </a:bgClr>
            </a:pattFill>
          </a:ln>
        </p:spPr>
        <p:txBody>
          <a:bodyPr>
            <a:normAutofit/>
          </a:bodyPr>
          <a:lstStyle/>
          <a:p>
            <a:pPr algn="just" eaLnBrk="1" hangingPunct="1">
              <a:lnSpc>
                <a:spcPct val="90000"/>
              </a:lnSpc>
              <a:buFont typeface="Arial" charset="0"/>
              <a:buChar char="•"/>
              <a:defRPr/>
            </a:pPr>
            <a:r>
              <a:rPr lang="en-US" sz="1800" b="1" dirty="0" smtClean="0">
                <a:solidFill>
                  <a:srgbClr val="FF0000"/>
                </a:solidFill>
                <a:effectLst>
                  <a:outerShdw blurRad="38100" dist="38100" dir="2700000" algn="tl">
                    <a:srgbClr val="000000"/>
                  </a:outerShdw>
                </a:effectLst>
                <a:latin typeface="Bookman Old Style" pitchFamily="18" charset="0"/>
              </a:rPr>
              <a:t>SAFETY  OF PASSENGERS IS OF PARAMOUNT  IMPORTANCE, SO A NUMBER OF PRECAUTIONARY MEASURES HAVE BEEN ADOPTED IN LHB DESIGN COACHES , LIKE :-</a:t>
            </a:r>
          </a:p>
          <a:p>
            <a:pPr eaLnBrk="1" hangingPunct="1">
              <a:lnSpc>
                <a:spcPct val="90000"/>
              </a:lnSpc>
              <a:buFont typeface="Wingdings" pitchFamily="2" charset="2"/>
              <a:buChar char="q"/>
              <a:defRPr/>
            </a:pPr>
            <a:r>
              <a:rPr lang="en-US" sz="1800" b="1" dirty="0" smtClean="0">
                <a:solidFill>
                  <a:srgbClr val="663300"/>
                </a:solidFill>
                <a:effectLst>
                  <a:outerShdw blurRad="38100" dist="38100" dir="2700000" algn="tl">
                    <a:srgbClr val="000000"/>
                  </a:outerShdw>
                </a:effectLst>
                <a:latin typeface="Bookman Old Style" pitchFamily="18" charset="0"/>
              </a:rPr>
              <a:t>FOUR EMERGENCY EXIT WINDOWS FOR FASTER PASSENGER EVACUATION DURING  EMERGEN-CIES. </a:t>
            </a:r>
          </a:p>
          <a:p>
            <a:pPr eaLnBrk="1" hangingPunct="1">
              <a:lnSpc>
                <a:spcPct val="90000"/>
              </a:lnSpc>
              <a:buFont typeface="Wingdings" pitchFamily="2" charset="2"/>
              <a:buChar char="q"/>
              <a:defRPr/>
            </a:pPr>
            <a:r>
              <a:rPr lang="en-US" sz="1800" b="1" dirty="0" smtClean="0">
                <a:solidFill>
                  <a:srgbClr val="C00000"/>
                </a:solidFill>
                <a:effectLst>
                  <a:outerShdw blurRad="38100" dist="38100" dir="2700000" algn="tl">
                    <a:srgbClr val="000000"/>
                  </a:outerShdw>
                </a:effectLst>
                <a:latin typeface="Bookman Old Style" pitchFamily="18" charset="0"/>
              </a:rPr>
              <a:t>WIDER VESTIBULE DESIGN FOR SMOOTH  INTER  COACH MAVEMENT.</a:t>
            </a:r>
          </a:p>
          <a:p>
            <a:pPr eaLnBrk="1" hangingPunct="1">
              <a:lnSpc>
                <a:spcPct val="90000"/>
              </a:lnSpc>
              <a:buFont typeface="Wingdings" pitchFamily="2" charset="2"/>
              <a:buChar char="q"/>
              <a:defRPr/>
            </a:pPr>
            <a:r>
              <a:rPr lang="en-US" sz="1800" b="1" dirty="0" smtClean="0">
                <a:solidFill>
                  <a:srgbClr val="000099"/>
                </a:solidFill>
                <a:effectLst>
                  <a:outerShdw blurRad="38100" dist="38100" dir="2700000" algn="tl">
                    <a:srgbClr val="000000"/>
                  </a:outerShdw>
                </a:effectLst>
                <a:latin typeface="Bookman Old Style" pitchFamily="18" charset="0"/>
              </a:rPr>
              <a:t>CONVENIENT TO OPERATE EMERGENCY ALARM   PULL   OPERATION   AND   FIRE  RETARDANT   FURNISHING.</a:t>
            </a:r>
          </a:p>
          <a:p>
            <a:pPr eaLnBrk="1" hangingPunct="1">
              <a:lnSpc>
                <a:spcPct val="90000"/>
              </a:lnSpc>
              <a:buFont typeface="Wingdings" pitchFamily="2" charset="2"/>
              <a:buChar char="q"/>
              <a:defRPr/>
            </a:pPr>
            <a:r>
              <a:rPr lang="en-US" sz="1800" b="1" dirty="0" smtClean="0">
                <a:solidFill>
                  <a:srgbClr val="663300"/>
                </a:solidFill>
                <a:effectLst>
                  <a:outerShdw blurRad="38100" dist="38100" dir="2700000" algn="tl">
                    <a:srgbClr val="000000"/>
                  </a:outerShdw>
                </a:effectLst>
                <a:latin typeface="Bookman Old Style" pitchFamily="18" charset="0"/>
              </a:rPr>
              <a:t>TIGHT LOCK CENTRE BUFFER COUPLER MAKES COACHES ANTI-CLIMBING.</a:t>
            </a:r>
            <a:r>
              <a:rPr lang="en-US" sz="1800" b="1" dirty="0" smtClean="0">
                <a:effectLst>
                  <a:outerShdw blurRad="38100" dist="38100" dir="2700000" algn="tl">
                    <a:srgbClr val="FFFFFF"/>
                  </a:outerShdw>
                </a:effectLst>
                <a:latin typeface="Bookman Old Style" pitchFamily="18" charset="0"/>
              </a:rPr>
              <a:t> </a:t>
            </a:r>
          </a:p>
          <a:p>
            <a:pPr eaLnBrk="1" hangingPunct="1">
              <a:lnSpc>
                <a:spcPct val="90000"/>
              </a:lnSpc>
              <a:buFont typeface="Wingdings" pitchFamily="2" charset="2"/>
              <a:buChar char="q"/>
              <a:defRPr/>
            </a:pPr>
            <a:r>
              <a:rPr lang="en-US" sz="2000" b="1" dirty="0" smtClean="0">
                <a:latin typeface="Bookman Old Style" pitchFamily="18" charset="0"/>
              </a:rPr>
              <a:t>SUPERIOR BRAKING SYSTEM</a:t>
            </a:r>
            <a:r>
              <a:rPr lang="en-US" sz="1800" b="1" dirty="0" smtClean="0">
                <a:latin typeface="Bookman Old Style" pitchFamily="18" charset="0"/>
              </a:rPr>
              <a:t>.</a:t>
            </a:r>
          </a:p>
          <a:p>
            <a:pPr eaLnBrk="1" hangingPunct="1">
              <a:lnSpc>
                <a:spcPct val="90000"/>
              </a:lnSpc>
              <a:buFont typeface="Wingdings" pitchFamily="2" charset="2"/>
              <a:buChar char="q"/>
              <a:defRPr/>
            </a:pPr>
            <a:r>
              <a:rPr lang="en-US" sz="1800" b="1" dirty="0" smtClean="0">
                <a:solidFill>
                  <a:srgbClr val="FF0000"/>
                </a:solidFill>
                <a:effectLst>
                  <a:outerShdw blurRad="38100" dist="38100" dir="2700000" algn="tl">
                    <a:srgbClr val="000000"/>
                  </a:outerShdw>
                </a:effectLst>
                <a:latin typeface="Bookman Old Style" pitchFamily="18" charset="0"/>
              </a:rPr>
              <a:t>FIRE RETARDANT MATERIALS</a:t>
            </a:r>
            <a:r>
              <a:rPr lang="en-US" sz="1800" b="1" dirty="0" smtClean="0">
                <a:effectLst>
                  <a:outerShdw blurRad="38100" dist="38100" dir="2700000" algn="tl">
                    <a:srgbClr val="FFFFFF"/>
                  </a:outerShdw>
                </a:effectLst>
                <a:latin typeface="Bookman Old Style" pitchFamily="18" charset="0"/>
              </a:rPr>
              <a:t>.</a:t>
            </a:r>
          </a:p>
          <a:p>
            <a:pPr eaLnBrk="1" hangingPunct="1">
              <a:lnSpc>
                <a:spcPct val="90000"/>
              </a:lnSpc>
              <a:buFont typeface="Wingdings" pitchFamily="2" charset="2"/>
              <a:buChar char="q"/>
              <a:defRPr/>
            </a:pPr>
            <a:r>
              <a:rPr lang="en-US" sz="1800" b="1" dirty="0" smtClean="0">
                <a:solidFill>
                  <a:srgbClr val="663300"/>
                </a:solidFill>
                <a:effectLst>
                  <a:outerShdw blurRad="38100" dist="38100" dir="2700000" algn="tl">
                    <a:srgbClr val="000000"/>
                  </a:outerShdw>
                </a:effectLst>
                <a:latin typeface="Bookman Old Style" pitchFamily="18" charset="0"/>
              </a:rPr>
              <a:t>PROPER COACH EARTHING</a:t>
            </a:r>
            <a:r>
              <a:rPr lang="en-US" sz="1800" b="1" dirty="0" smtClean="0">
                <a:effectLst>
                  <a:outerShdw blurRad="38100" dist="38100" dir="2700000" algn="tl">
                    <a:srgbClr val="FFFFFF"/>
                  </a:outerShdw>
                </a:effectLst>
                <a:latin typeface="Bookman Old Style" pitchFamily="18" charset="0"/>
              </a:rPr>
              <a:t>.</a:t>
            </a:r>
          </a:p>
          <a:p>
            <a:pPr eaLnBrk="1" hangingPunct="1">
              <a:lnSpc>
                <a:spcPct val="90000"/>
              </a:lnSpc>
              <a:buFont typeface="Wingdings" pitchFamily="2" charset="2"/>
              <a:buChar char="q"/>
              <a:defRPr/>
            </a:pPr>
            <a:r>
              <a:rPr lang="en-US" sz="1800" b="1" dirty="0" smtClean="0">
                <a:effectLst>
                  <a:outerShdw blurRad="38100" dist="38100" dir="2700000" algn="tl">
                    <a:srgbClr val="FFFFFF"/>
                  </a:outerShdw>
                </a:effectLst>
                <a:latin typeface="Bookman Old Style" pitchFamily="18" charset="0"/>
              </a:rPr>
              <a:t> </a:t>
            </a:r>
            <a:r>
              <a:rPr lang="en-US" sz="1800" b="1" dirty="0" smtClean="0">
                <a:solidFill>
                  <a:srgbClr val="002060"/>
                </a:solidFill>
                <a:effectLst>
                  <a:outerShdw blurRad="38100" dist="38100" dir="2700000" algn="tl">
                    <a:srgbClr val="000000"/>
                  </a:outerShdw>
                </a:effectLst>
                <a:latin typeface="Bookman Old Style" pitchFamily="18" charset="0"/>
              </a:rPr>
              <a:t>PUBLIC ADDRESS SYSTEM</a:t>
            </a:r>
            <a:r>
              <a:rPr lang="en-US" sz="1800" b="1" dirty="0" smtClean="0">
                <a:effectLst>
                  <a:outerShdw blurRad="38100" dist="38100" dir="2700000" algn="tl">
                    <a:srgbClr val="FFFFFF"/>
                  </a:outerShdw>
                </a:effectLst>
              </a:rPr>
              <a:t>.</a:t>
            </a:r>
          </a:p>
          <a:p>
            <a:pPr eaLnBrk="1" hangingPunct="1">
              <a:lnSpc>
                <a:spcPct val="90000"/>
              </a:lnSpc>
              <a:buFont typeface="Wingdings" pitchFamily="2" charset="2"/>
              <a:buChar char="q"/>
              <a:defRPr/>
            </a:pPr>
            <a:r>
              <a:rPr lang="en-US" sz="1800" b="1" dirty="0" smtClean="0">
                <a:effectLst>
                  <a:outerShdw blurRad="38100" dist="38100" dir="2700000" algn="tl">
                    <a:srgbClr val="FFFFFF"/>
                  </a:outerShdw>
                </a:effectLst>
              </a:rPr>
              <a:t> </a:t>
            </a:r>
            <a:r>
              <a:rPr lang="en-GB" sz="1800" b="1" dirty="0" smtClean="0">
                <a:solidFill>
                  <a:schemeClr val="hlink"/>
                </a:solidFill>
                <a:effectLst>
                  <a:outerShdw blurRad="38100" dist="38100" dir="2700000" algn="tl">
                    <a:srgbClr val="000000"/>
                  </a:outerShdw>
                </a:effectLst>
                <a:latin typeface="Arial" charset="0"/>
              </a:rPr>
              <a:t>SMOKE &amp; FIRE ALARM SYSTEM</a:t>
            </a:r>
          </a:p>
          <a:p>
            <a:pPr eaLnBrk="1" hangingPunct="1">
              <a:lnSpc>
                <a:spcPct val="90000"/>
              </a:lnSpc>
              <a:buFont typeface="Wingdings" pitchFamily="2" charset="2"/>
              <a:buChar char="q"/>
              <a:defRPr/>
            </a:pPr>
            <a:r>
              <a:rPr lang="en-GB" sz="1800" b="1" dirty="0" smtClean="0">
                <a:effectLst>
                  <a:outerShdw blurRad="38100" dist="38100" dir="2700000" algn="tl">
                    <a:srgbClr val="FFFFFF"/>
                  </a:outerShdw>
                </a:effectLst>
                <a:latin typeface="Arial" charset="0"/>
              </a:rPr>
              <a:t> </a:t>
            </a:r>
            <a:r>
              <a:rPr lang="en-GB" sz="1800" b="1" dirty="0" smtClean="0">
                <a:solidFill>
                  <a:srgbClr val="FF0000"/>
                </a:solidFill>
                <a:effectLst>
                  <a:outerShdw blurRad="38100" dist="38100" dir="2700000" algn="tl">
                    <a:srgbClr val="000000"/>
                  </a:outerShdw>
                </a:effectLst>
                <a:latin typeface="Arial" charset="0"/>
              </a:rPr>
              <a:t>EMERGENCY ACCIDENT LIGHT</a:t>
            </a:r>
          </a:p>
          <a:p>
            <a:pPr eaLnBrk="1" hangingPunct="1">
              <a:lnSpc>
                <a:spcPct val="90000"/>
              </a:lnSpc>
              <a:buFont typeface="Wingdings" pitchFamily="2" charset="2"/>
              <a:buChar char="q"/>
              <a:defRPr/>
            </a:pPr>
            <a:endParaRPr lang="en-US" sz="2000" b="1" dirty="0" smtClean="0">
              <a:solidFill>
                <a:srgbClr val="663300"/>
              </a:solidFill>
              <a:effectLst>
                <a:outerShdw blurRad="38100" dist="38100" dir="2700000" algn="tl">
                  <a:srgbClr val="000000"/>
                </a:outerShdw>
              </a:effectLst>
            </a:endParaRPr>
          </a:p>
          <a:p>
            <a:pPr eaLnBrk="1" hangingPunct="1">
              <a:lnSpc>
                <a:spcPct val="90000"/>
              </a:lnSpc>
              <a:buFontTx/>
              <a:buNone/>
              <a:defRPr/>
            </a:pPr>
            <a:endParaRPr lang="en-US" sz="2000" b="1" dirty="0" smtClean="0">
              <a:solidFill>
                <a:srgbClr val="000099"/>
              </a:solidFill>
              <a:effectLst>
                <a:outerShdw blurRad="38100" dist="38100" dir="2700000" algn="tl">
                  <a:srgbClr val="000000"/>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MVC-001F"/>
          <p:cNvPicPr>
            <a:picLocks noChangeAspect="1" noChangeArrowheads="1"/>
          </p:cNvPicPr>
          <p:nvPr/>
        </p:nvPicPr>
        <p:blipFill>
          <a:blip r:embed="rId2"/>
          <a:srcRect/>
          <a:stretch>
            <a:fillRect/>
          </a:stretch>
        </p:blipFill>
        <p:spPr bwMode="auto">
          <a:xfrm>
            <a:off x="2895600" y="4724400"/>
            <a:ext cx="3200400" cy="1066800"/>
          </a:xfrm>
          <a:prstGeom prst="rect">
            <a:avLst/>
          </a:prstGeom>
          <a:noFill/>
          <a:ln w="9525">
            <a:noFill/>
            <a:miter lim="800000"/>
            <a:headEnd/>
            <a:tailEnd/>
          </a:ln>
        </p:spPr>
      </p:pic>
      <p:sp>
        <p:nvSpPr>
          <p:cNvPr id="2" name="Title 1"/>
          <p:cNvSpPr>
            <a:spLocks noGrp="1"/>
          </p:cNvSpPr>
          <p:nvPr>
            <p:ph type="title"/>
          </p:nvPr>
        </p:nvSpPr>
        <p:spPr>
          <a:xfrm>
            <a:off x="533400" y="5105400"/>
            <a:ext cx="8229600" cy="1502664"/>
          </a:xfrm>
        </p:spPr>
        <p:txBody>
          <a:bodyPr/>
          <a:lstStyle/>
          <a:p>
            <a:pPr>
              <a:defRPr/>
            </a:pPr>
            <a:r>
              <a:rPr smtClean="0"/>
              <a:t>     </a:t>
            </a:r>
            <a:endParaRPr sz="4000" spc="300">
              <a:solidFill>
                <a:srgbClr val="FFFF00"/>
              </a:solidFill>
            </a:endParaRPr>
          </a:p>
        </p:txBody>
      </p:sp>
      <p:pic>
        <p:nvPicPr>
          <p:cNvPr id="25604" name="Picture 4" descr="gsf1p_02"/>
          <p:cNvPicPr>
            <a:picLocks noChangeAspect="1" noChangeArrowheads="1"/>
          </p:cNvPicPr>
          <p:nvPr/>
        </p:nvPicPr>
        <p:blipFill>
          <a:blip r:embed="rId3"/>
          <a:srcRect t="16054" b="10303"/>
          <a:stretch>
            <a:fillRect/>
          </a:stretch>
        </p:blipFill>
        <p:spPr bwMode="auto">
          <a:xfrm>
            <a:off x="838200" y="1371600"/>
            <a:ext cx="3505200" cy="1747838"/>
          </a:xfrm>
          <a:prstGeom prst="rect">
            <a:avLst/>
          </a:prstGeom>
          <a:noFill/>
          <a:ln w="9525">
            <a:noFill/>
            <a:miter lim="800000"/>
            <a:headEnd/>
            <a:tailEnd/>
          </a:ln>
        </p:spPr>
      </p:pic>
      <p:pic>
        <p:nvPicPr>
          <p:cNvPr id="25605" name="Picture 4"/>
          <p:cNvPicPr>
            <a:picLocks noChangeAspect="1" noChangeArrowheads="1"/>
          </p:cNvPicPr>
          <p:nvPr/>
        </p:nvPicPr>
        <p:blipFill>
          <a:blip r:embed="rId4"/>
          <a:srcRect t="15874" b="14285"/>
          <a:stretch>
            <a:fillRect/>
          </a:stretch>
        </p:blipFill>
        <p:spPr bwMode="auto">
          <a:xfrm>
            <a:off x="4876800" y="1447800"/>
            <a:ext cx="3657600" cy="1676400"/>
          </a:xfrm>
          <a:prstGeom prst="rect">
            <a:avLst/>
          </a:prstGeom>
          <a:noFill/>
          <a:ln w="12700">
            <a:noFill/>
            <a:miter lim="800000"/>
            <a:headEnd/>
            <a:tailEnd/>
          </a:ln>
        </p:spPr>
      </p:pic>
      <p:sp>
        <p:nvSpPr>
          <p:cNvPr id="8" name="Rectangle 7"/>
          <p:cNvSpPr/>
          <p:nvPr/>
        </p:nvSpPr>
        <p:spPr>
          <a:xfrm>
            <a:off x="838200" y="3733800"/>
            <a:ext cx="7086599" cy="144655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8800" b="1" spc="50" dirty="0">
                <a:ln w="11430"/>
                <a:solidFill>
                  <a:srgbClr val="FF3300"/>
                </a:solidFill>
                <a:effectLst>
                  <a:outerShdw blurRad="76200" dist="50800" dir="5400000" algn="tl" rotWithShape="0">
                    <a:srgbClr val="000000">
                      <a:alpha val="65000"/>
                    </a:srgbClr>
                  </a:outerShdw>
                </a:effectLst>
                <a:latin typeface="+mn-lt"/>
              </a:rPr>
              <a:t>THANKS</a:t>
            </a:r>
          </a:p>
        </p:txBody>
      </p:sp>
      <p:sp>
        <p:nvSpPr>
          <p:cNvPr id="7" name="TextBox 6"/>
          <p:cNvSpPr txBox="1"/>
          <p:nvPr/>
        </p:nvSpPr>
        <p:spPr>
          <a:xfrm>
            <a:off x="5029200" y="6172200"/>
            <a:ext cx="3886200" cy="461665"/>
          </a:xfrm>
          <a:prstGeom prst="rect">
            <a:avLst/>
          </a:prstGeom>
          <a:noFill/>
        </p:spPr>
        <p:txBody>
          <a:bodyPr wrap="square" rtlCol="0">
            <a:spAutoFit/>
          </a:bodyPr>
          <a:lstStyle/>
          <a:p>
            <a:r>
              <a:rPr lang="en-US" sz="2400" dirty="0" smtClean="0">
                <a:solidFill>
                  <a:srgbClr val="FF0000"/>
                </a:solidFill>
              </a:rPr>
              <a:t>Its  the Beginning,,,,,</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7"/>
          <p:cNvSpPr>
            <a:spLocks noGrp="1"/>
          </p:cNvSpPr>
          <p:nvPr>
            <p:ph type="sldNum" sz="quarter" idx="12"/>
          </p:nvPr>
        </p:nvSpPr>
        <p:spPr/>
        <p:txBody>
          <a:bodyPr>
            <a:normAutofit/>
          </a:bodyPr>
          <a:lstStyle/>
          <a:p>
            <a:pPr>
              <a:defRPr/>
            </a:pPr>
            <a:fld id="{15A976DA-4C63-48E5-B987-82D12C278ABF}" type="slidenum">
              <a:rPr lang="en-US" smtClean="0"/>
              <a:pPr>
                <a:defRPr/>
              </a:pPr>
              <a:t>4</a:t>
            </a:fld>
            <a:endParaRPr lang="en-US" smtClean="0"/>
          </a:p>
        </p:txBody>
      </p:sp>
      <p:sp>
        <p:nvSpPr>
          <p:cNvPr id="18435" name="Rectangle 2"/>
          <p:cNvSpPr>
            <a:spLocks noGrp="1" noChangeArrowheads="1"/>
          </p:cNvSpPr>
          <p:nvPr>
            <p:ph type="title"/>
          </p:nvPr>
        </p:nvSpPr>
        <p:spPr>
          <a:xfrm>
            <a:off x="1000125" y="0"/>
            <a:ext cx="7000875" cy="1143000"/>
          </a:xfrm>
        </p:spPr>
        <p:txBody>
          <a:bodyPr>
            <a:normAutofit fontScale="90000"/>
          </a:bodyPr>
          <a:lstStyle/>
          <a:p>
            <a:r>
              <a:rPr lang="en-US" sz="4000" b="1" dirty="0" smtClean="0"/>
              <a:t>PASSENGER CONCERNS</a:t>
            </a:r>
            <a:r>
              <a:rPr lang="en-US" sz="3200" b="1" dirty="0" smtClean="0"/>
              <a:t/>
            </a:r>
            <a:br>
              <a:rPr lang="en-US" sz="3200" b="1" dirty="0" smtClean="0"/>
            </a:br>
            <a:r>
              <a:rPr lang="en-US" sz="3200" b="1" dirty="0" smtClean="0">
                <a:solidFill>
                  <a:srgbClr val="0070C0"/>
                </a:solidFill>
              </a:rPr>
              <a:t>SAFETY ASPECTS</a:t>
            </a:r>
          </a:p>
        </p:txBody>
      </p:sp>
      <p:pic>
        <p:nvPicPr>
          <p:cNvPr id="18436" name="Picture 3" descr="j0301252"/>
          <p:cNvPicPr>
            <a:picLocks noGrp="1" noChangeAspect="1" noChangeArrowheads="1"/>
          </p:cNvPicPr>
          <p:nvPr>
            <p:ph sz="half" idx="1"/>
          </p:nvPr>
        </p:nvPicPr>
        <p:blipFill>
          <a:blip r:embed="rId2"/>
          <a:srcRect/>
          <a:stretch>
            <a:fillRect/>
          </a:stretch>
        </p:blipFill>
        <p:spPr>
          <a:xfrm>
            <a:off x="457200" y="1944688"/>
            <a:ext cx="2209800" cy="3429000"/>
          </a:xfrm>
        </p:spPr>
      </p:pic>
      <p:sp>
        <p:nvSpPr>
          <p:cNvPr id="70660" name="Rectangle 5"/>
          <p:cNvSpPr>
            <a:spLocks noChangeArrowheads="1"/>
          </p:cNvSpPr>
          <p:nvPr/>
        </p:nvSpPr>
        <p:spPr bwMode="auto">
          <a:xfrm>
            <a:off x="2667000" y="1341438"/>
            <a:ext cx="6081713" cy="5564600"/>
          </a:xfrm>
          <a:prstGeom prst="rect">
            <a:avLst/>
          </a:prstGeom>
          <a:noFill/>
          <a:ln w="9525">
            <a:noFill/>
            <a:miter lim="800000"/>
            <a:headEnd/>
            <a:tailEnd/>
          </a:ln>
        </p:spPr>
        <p:txBody>
          <a:bodyPr wrap="square">
            <a:spAutoFit/>
          </a:bodyPr>
          <a:lstStyle/>
          <a:p>
            <a:pPr marL="228600" indent="-228600" fontAlgn="auto">
              <a:spcBef>
                <a:spcPts val="0"/>
              </a:spcBef>
              <a:spcAft>
                <a:spcPts val="0"/>
              </a:spcAft>
              <a:buFont typeface="Wingdings" pitchFamily="2" charset="2"/>
              <a:buChar char="q"/>
              <a:defRPr/>
            </a:pPr>
            <a:endParaRPr lang="en-GB" dirty="0">
              <a:latin typeface="+mn-lt"/>
            </a:endParaRPr>
          </a:p>
          <a:p>
            <a:pPr marL="465138" indent="-465138" fontAlgn="auto">
              <a:lnSpc>
                <a:spcPct val="140000"/>
              </a:lnSpc>
              <a:spcBef>
                <a:spcPts val="0"/>
              </a:spcBef>
              <a:spcAft>
                <a:spcPts val="0"/>
              </a:spcAft>
              <a:buFont typeface="Wingdings" pitchFamily="2" charset="2"/>
              <a:buChar char="q"/>
              <a:defRPr/>
            </a:pPr>
            <a:r>
              <a:rPr lang="en-GB" sz="3200" dirty="0">
                <a:solidFill>
                  <a:srgbClr val="0000FF"/>
                </a:solidFill>
                <a:latin typeface="+mn-lt"/>
              </a:rPr>
              <a:t>Anti Climbing Feature</a:t>
            </a:r>
          </a:p>
          <a:p>
            <a:pPr marL="465138" indent="-465138" fontAlgn="auto">
              <a:lnSpc>
                <a:spcPct val="140000"/>
              </a:lnSpc>
              <a:spcBef>
                <a:spcPts val="0"/>
              </a:spcBef>
              <a:spcAft>
                <a:spcPts val="0"/>
              </a:spcAft>
              <a:buFont typeface="Wingdings" pitchFamily="2" charset="2"/>
              <a:buChar char="q"/>
              <a:defRPr/>
            </a:pPr>
            <a:r>
              <a:rPr lang="en-GB" sz="3200" dirty="0">
                <a:solidFill>
                  <a:srgbClr val="0000FF"/>
                </a:solidFill>
                <a:latin typeface="+mn-lt"/>
              </a:rPr>
              <a:t>Superior Braking System</a:t>
            </a:r>
          </a:p>
          <a:p>
            <a:pPr marL="465138" indent="-465138" fontAlgn="auto">
              <a:lnSpc>
                <a:spcPct val="140000"/>
              </a:lnSpc>
              <a:spcBef>
                <a:spcPts val="0"/>
              </a:spcBef>
              <a:spcAft>
                <a:spcPts val="0"/>
              </a:spcAft>
              <a:buFont typeface="Wingdings" pitchFamily="2" charset="2"/>
              <a:buChar char="q"/>
              <a:defRPr/>
            </a:pPr>
            <a:r>
              <a:rPr lang="en-GB" sz="3200" dirty="0">
                <a:solidFill>
                  <a:srgbClr val="0000FF"/>
                </a:solidFill>
                <a:latin typeface="+mn-lt"/>
              </a:rPr>
              <a:t>Emergency </a:t>
            </a:r>
            <a:r>
              <a:rPr lang="en-GB" sz="3200" dirty="0" err="1">
                <a:solidFill>
                  <a:srgbClr val="0000FF"/>
                </a:solidFill>
                <a:latin typeface="+mn-lt"/>
              </a:rPr>
              <a:t>Openable</a:t>
            </a:r>
            <a:r>
              <a:rPr lang="en-GB" sz="3200" dirty="0">
                <a:solidFill>
                  <a:srgbClr val="0000FF"/>
                </a:solidFill>
                <a:latin typeface="+mn-lt"/>
              </a:rPr>
              <a:t> Window</a:t>
            </a:r>
          </a:p>
          <a:p>
            <a:pPr marL="465138" indent="-465138" fontAlgn="auto">
              <a:lnSpc>
                <a:spcPct val="140000"/>
              </a:lnSpc>
              <a:spcBef>
                <a:spcPts val="0"/>
              </a:spcBef>
              <a:spcAft>
                <a:spcPts val="0"/>
              </a:spcAft>
              <a:buFont typeface="Wingdings" pitchFamily="2" charset="2"/>
              <a:buChar char="q"/>
              <a:defRPr/>
            </a:pPr>
            <a:r>
              <a:rPr lang="en-GB" sz="3200" dirty="0">
                <a:solidFill>
                  <a:srgbClr val="0000FF"/>
                </a:solidFill>
                <a:latin typeface="+mn-lt"/>
              </a:rPr>
              <a:t>Fire Retardant Materials</a:t>
            </a:r>
          </a:p>
          <a:p>
            <a:pPr marL="465138" indent="-465138" fontAlgn="auto">
              <a:lnSpc>
                <a:spcPct val="140000"/>
              </a:lnSpc>
              <a:spcBef>
                <a:spcPts val="0"/>
              </a:spcBef>
              <a:spcAft>
                <a:spcPts val="0"/>
              </a:spcAft>
              <a:buFont typeface="Wingdings" pitchFamily="2" charset="2"/>
              <a:buChar char="q"/>
              <a:defRPr/>
            </a:pPr>
            <a:r>
              <a:rPr lang="en-GB" sz="3200" dirty="0" smtClean="0">
                <a:solidFill>
                  <a:srgbClr val="0000FF"/>
                </a:solidFill>
                <a:latin typeface="+mn-lt"/>
              </a:rPr>
              <a:t>Smoke </a:t>
            </a:r>
            <a:r>
              <a:rPr lang="en-GB" sz="3200" dirty="0">
                <a:solidFill>
                  <a:srgbClr val="0000FF"/>
                </a:solidFill>
                <a:latin typeface="+mn-lt"/>
              </a:rPr>
              <a:t>&amp; Fire Alarm System</a:t>
            </a:r>
          </a:p>
          <a:p>
            <a:pPr marL="465138" indent="-465138" fontAlgn="auto">
              <a:lnSpc>
                <a:spcPct val="140000"/>
              </a:lnSpc>
              <a:spcBef>
                <a:spcPts val="0"/>
              </a:spcBef>
              <a:spcAft>
                <a:spcPts val="0"/>
              </a:spcAft>
              <a:buFont typeface="Wingdings" pitchFamily="2" charset="2"/>
              <a:buChar char="q"/>
              <a:defRPr/>
            </a:pPr>
            <a:r>
              <a:rPr lang="en-GB" sz="3200" dirty="0">
                <a:solidFill>
                  <a:srgbClr val="0000FF"/>
                </a:solidFill>
                <a:latin typeface="+mn-lt"/>
              </a:rPr>
              <a:t>Proper Coach </a:t>
            </a:r>
            <a:r>
              <a:rPr lang="en-GB" sz="3200" dirty="0" err="1">
                <a:solidFill>
                  <a:srgbClr val="0000FF"/>
                </a:solidFill>
                <a:latin typeface="+mn-lt"/>
              </a:rPr>
              <a:t>Earthing</a:t>
            </a:r>
            <a:r>
              <a:rPr lang="en-GB" sz="3200" dirty="0">
                <a:solidFill>
                  <a:srgbClr val="0000FF"/>
                </a:solidFill>
                <a:latin typeface="+mn-lt"/>
              </a:rPr>
              <a:t> </a:t>
            </a:r>
          </a:p>
          <a:p>
            <a:pPr marL="465138" indent="-465138" fontAlgn="auto">
              <a:lnSpc>
                <a:spcPct val="140000"/>
              </a:lnSpc>
              <a:spcBef>
                <a:spcPts val="0"/>
              </a:spcBef>
              <a:spcAft>
                <a:spcPts val="0"/>
              </a:spcAft>
              <a:buFont typeface="Wingdings" pitchFamily="2" charset="2"/>
              <a:buChar char="q"/>
              <a:defRPr/>
            </a:pPr>
            <a:r>
              <a:rPr lang="en-GB" sz="3200" dirty="0">
                <a:solidFill>
                  <a:srgbClr val="0000FF"/>
                </a:solidFill>
                <a:latin typeface="+mn-lt"/>
              </a:rPr>
              <a:t>Public Address System</a:t>
            </a:r>
          </a:p>
          <a:p>
            <a:pPr marL="228600" indent="-228600" fontAlgn="auto">
              <a:spcBef>
                <a:spcPts val="0"/>
              </a:spcBef>
              <a:spcAft>
                <a:spcPts val="0"/>
              </a:spcAft>
              <a:buFont typeface="Wingdings" pitchFamily="2" charset="2"/>
              <a:buChar char="q"/>
              <a:defRPr/>
            </a:pPr>
            <a:endParaRPr lang="en-US" sz="2400" dirty="0">
              <a:solidFill>
                <a:srgbClr val="006600"/>
              </a:solidFill>
              <a:latin typeface="+mn-lt"/>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Climbing of Coaches</a:t>
            </a:r>
            <a:endParaRPr lang="en-US" dirty="0"/>
          </a:p>
        </p:txBody>
      </p:sp>
      <p:pic>
        <p:nvPicPr>
          <p:cNvPr id="33794" name="Picture 2" descr="C:\Users\abc\Documents\images (4).jpg"/>
          <p:cNvPicPr>
            <a:picLocks noGrp="1" noChangeAspect="1" noChangeArrowheads="1"/>
          </p:cNvPicPr>
          <p:nvPr>
            <p:ph idx="1"/>
          </p:nvPr>
        </p:nvPicPr>
        <p:blipFill>
          <a:blip r:embed="rId2"/>
          <a:srcRect/>
          <a:stretch>
            <a:fillRect/>
          </a:stretch>
        </p:blipFill>
        <p:spPr bwMode="auto">
          <a:xfrm>
            <a:off x="1347391" y="2057400"/>
            <a:ext cx="6806009" cy="381136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140" name="Picture 4" descr="C:\WINDOWS\Desktop\Vikas_RCF\cbc\asf\MVC-417F.JPG"/>
          <p:cNvPicPr>
            <a:picLocks noChangeAspect="1" noChangeArrowheads="1"/>
          </p:cNvPicPr>
          <p:nvPr/>
        </p:nvPicPr>
        <p:blipFill>
          <a:blip r:embed="rId3"/>
          <a:srcRect l="5000"/>
          <a:stretch>
            <a:fillRect/>
          </a:stretch>
        </p:blipFill>
        <p:spPr bwMode="auto">
          <a:xfrm>
            <a:off x="1828800" y="1752600"/>
            <a:ext cx="5562600" cy="3630613"/>
          </a:xfrm>
          <a:prstGeom prst="rect">
            <a:avLst/>
          </a:prstGeom>
          <a:noFill/>
        </p:spPr>
      </p:pic>
      <p:sp>
        <p:nvSpPr>
          <p:cNvPr id="5" name="Rectangle 4"/>
          <p:cNvSpPr/>
          <p:nvPr/>
        </p:nvSpPr>
        <p:spPr>
          <a:xfrm>
            <a:off x="533400" y="533400"/>
            <a:ext cx="8305800" cy="1569660"/>
          </a:xfrm>
          <a:prstGeom prst="rect">
            <a:avLst/>
          </a:prstGeom>
        </p:spPr>
        <p:txBody>
          <a:bodyPr wrap="square">
            <a:spAutoFit/>
          </a:bodyPr>
          <a:lstStyle/>
          <a:p>
            <a:pPr algn="ctr"/>
            <a:r>
              <a:rPr lang="en-GB" sz="3200" dirty="0" smtClean="0">
                <a:solidFill>
                  <a:srgbClr val="0000FF"/>
                </a:solidFill>
              </a:rPr>
              <a:t>Anti Climbing Feature</a:t>
            </a:r>
          </a:p>
          <a:p>
            <a:pPr algn="ctr"/>
            <a:r>
              <a:rPr lang="en-US" sz="2800" b="1" dirty="0" smtClean="0">
                <a:solidFill>
                  <a:schemeClr val="accent1">
                    <a:lumMod val="50000"/>
                  </a:schemeClr>
                </a:solidFill>
              </a:rPr>
              <a:t>Center Buffer </a:t>
            </a:r>
            <a:r>
              <a:rPr lang="en-US" sz="2800" b="1" dirty="0" smtClean="0"/>
              <a:t>Coupler</a:t>
            </a:r>
            <a:r>
              <a:rPr lang="en-US" sz="2800" b="1" dirty="0" smtClean="0">
                <a:solidFill>
                  <a:srgbClr val="FF0000"/>
                </a:solidFill>
              </a:rPr>
              <a:t>(Anti Climbing</a:t>
            </a:r>
            <a:r>
              <a:rPr lang="en-US" sz="2800" b="1" dirty="0" smtClean="0">
                <a:solidFill>
                  <a:schemeClr val="accent1">
                    <a:lumMod val="50000"/>
                  </a:schemeClr>
                </a:solidFill>
              </a:rPr>
              <a:t>)</a:t>
            </a:r>
            <a:endParaRPr lang="en-GB" sz="2800" dirty="0" smtClean="0">
              <a:solidFill>
                <a:schemeClr val="accent1">
                  <a:lumMod val="50000"/>
                </a:schemeClr>
              </a:solidFill>
            </a:endParaRPr>
          </a:p>
          <a:p>
            <a:pPr algn="ctr"/>
            <a:r>
              <a:rPr lang="en-GB" dirty="0" smtClean="0">
                <a:solidFill>
                  <a:srgbClr val="0000FF"/>
                </a:solidFill>
              </a:rPr>
              <a:t/>
            </a:r>
            <a:br>
              <a:rPr lang="en-GB" dirty="0" smtClean="0">
                <a:solidFill>
                  <a:srgbClr val="0000FF"/>
                </a:solidFill>
              </a:rPr>
            </a:b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1"/>
          </p:nvPr>
        </p:nvSpPr>
        <p:spPr>
          <a:ln/>
        </p:spPr>
        <p:txBody>
          <a:bodyPr/>
          <a:lstStyle/>
          <a:p>
            <a:pPr>
              <a:defRPr/>
            </a:pPr>
            <a:fld id="{EF55157B-4152-4B65-BF4A-683DEE0B1E1C}" type="slidenum">
              <a:rPr lang="en-US"/>
              <a:pPr>
                <a:defRPr/>
              </a:pPr>
              <a:t>7</a:t>
            </a:fld>
            <a:endParaRPr lang="en-US"/>
          </a:p>
        </p:txBody>
      </p:sp>
      <p:sp>
        <p:nvSpPr>
          <p:cNvPr id="99330" name="Rectangle 2"/>
          <p:cNvSpPr>
            <a:spLocks noGrp="1" noChangeArrowheads="1"/>
          </p:cNvSpPr>
          <p:nvPr>
            <p:ph type="title"/>
          </p:nvPr>
        </p:nvSpPr>
        <p:spPr>
          <a:xfrm>
            <a:off x="685800" y="381000"/>
            <a:ext cx="7772400" cy="1143000"/>
          </a:xfrm>
        </p:spPr>
        <p:txBody>
          <a:bodyPr/>
          <a:lstStyle/>
          <a:p>
            <a:r>
              <a:rPr lang="en-US" sz="4000" smtClean="0"/>
              <a:t>CBC vs Screw Coupling</a:t>
            </a:r>
          </a:p>
        </p:txBody>
      </p:sp>
      <p:graphicFrame>
        <p:nvGraphicFramePr>
          <p:cNvPr id="99348" name="Group 20"/>
          <p:cNvGraphicFramePr>
            <a:graphicFrameLocks noGrp="1"/>
          </p:cNvGraphicFramePr>
          <p:nvPr>
            <p:ph idx="1"/>
          </p:nvPr>
        </p:nvGraphicFramePr>
        <p:xfrm>
          <a:off x="287338" y="1844675"/>
          <a:ext cx="8686800" cy="3846576"/>
        </p:xfrm>
        <a:graphic>
          <a:graphicData uri="http://schemas.openxmlformats.org/drawingml/2006/table">
            <a:tbl>
              <a:tblPr/>
              <a:tblGrid>
                <a:gridCol w="4056062"/>
                <a:gridCol w="4630738"/>
              </a:tblGrid>
              <a:tr h="412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009900"/>
                          </a:solidFill>
                          <a:effectLst/>
                          <a:latin typeface="Times New Roman" pitchFamily="18" charset="0"/>
                        </a:rPr>
                        <a:t>CBC</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009900"/>
                          </a:solidFill>
                          <a:effectLst/>
                          <a:latin typeface="Times New Roman" pitchFamily="18" charset="0"/>
                        </a:rPr>
                        <a:t>Screw Coupling</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258888">
                <a:tc>
                  <a:txBody>
                    <a:bodyPr/>
                    <a:lstStyle/>
                    <a:p>
                      <a:pPr marL="284163" marR="0" lvl="0" indent="-284163" algn="l" defTabSz="914400" rtl="0" eaLnBrk="0" fontAlgn="base" latinLnBrk="0" hangingPunct="0">
                        <a:lnSpc>
                          <a:spcPct val="100000"/>
                        </a:lnSpc>
                        <a:spcBef>
                          <a:spcPct val="20000"/>
                        </a:spcBef>
                        <a:spcAft>
                          <a:spcPct val="0"/>
                        </a:spcAft>
                        <a:buClr>
                          <a:srgbClr val="996633"/>
                        </a:buClr>
                        <a:buSzTx/>
                        <a:buFontTx/>
                        <a:buNone/>
                        <a:tabLst/>
                      </a:pPr>
                      <a:r>
                        <a:rPr kumimoji="0" lang="en-US" sz="2400" b="0" i="0" u="none" strike="noStrike" cap="none" normalizeH="0" baseline="0" smtClean="0">
                          <a:ln>
                            <a:noFill/>
                          </a:ln>
                          <a:solidFill>
                            <a:srgbClr val="0000CC"/>
                          </a:solidFill>
                          <a:effectLst/>
                          <a:latin typeface="Times New Roman" pitchFamily="18" charset="0"/>
                        </a:rPr>
                        <a:t> -  Higher strength </a:t>
                      </a:r>
                    </a:p>
                    <a:p>
                      <a:pPr marL="284163" marR="0" lvl="0" indent="-284163" algn="l" defTabSz="914400" rtl="0" eaLnBrk="0" fontAlgn="base" latinLnBrk="0" hangingPunct="0">
                        <a:lnSpc>
                          <a:spcPct val="100000"/>
                        </a:lnSpc>
                        <a:spcBef>
                          <a:spcPct val="20000"/>
                        </a:spcBef>
                        <a:spcAft>
                          <a:spcPct val="0"/>
                        </a:spcAft>
                        <a:buClr>
                          <a:srgbClr val="996633"/>
                        </a:buClr>
                        <a:buSzTx/>
                        <a:buFontTx/>
                        <a:buNone/>
                        <a:tabLst/>
                      </a:pPr>
                      <a:r>
                        <a:rPr kumimoji="0" lang="en-US" sz="2400" b="0" i="0" u="none" strike="noStrike" cap="none" normalizeH="0" baseline="0" smtClean="0">
                          <a:ln>
                            <a:noFill/>
                          </a:ln>
                          <a:solidFill>
                            <a:srgbClr val="0000CC"/>
                          </a:solidFill>
                          <a:effectLst/>
                          <a:latin typeface="Times New Roman" pitchFamily="18" charset="0"/>
                        </a:rPr>
                        <a:t>-   Haulage of longer trains         possible</a:t>
                      </a:r>
                    </a:p>
                    <a:p>
                      <a:pPr marL="284163" marR="0" lvl="0" indent="-284163"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rgbClr val="0000CC"/>
                        </a:solidFill>
                        <a:effectLst/>
                        <a:latin typeface="Times New Roman" pitchFamily="18"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000CC"/>
                        </a:buClr>
                        <a:buSzTx/>
                        <a:buFontTx/>
                        <a:buNone/>
                        <a:tabLst/>
                      </a:pPr>
                      <a:r>
                        <a:rPr kumimoji="0" lang="en-US" sz="2400" b="0" i="0" u="none" strike="noStrike" cap="none" normalizeH="0" baseline="0" smtClean="0">
                          <a:ln>
                            <a:noFill/>
                          </a:ln>
                          <a:solidFill>
                            <a:srgbClr val="0000CC"/>
                          </a:solidFill>
                          <a:effectLst/>
                          <a:latin typeface="Times New Roman" pitchFamily="18" charset="0"/>
                        </a:rPr>
                        <a:t>-  Limited Strength due to weight   restriction. </a:t>
                      </a:r>
                    </a:p>
                    <a:p>
                      <a:pPr marL="0" marR="0" lvl="0" indent="0" algn="l" defTabSz="914400" rtl="0" eaLnBrk="0" fontAlgn="base" latinLnBrk="0" hangingPunct="0">
                        <a:lnSpc>
                          <a:spcPct val="100000"/>
                        </a:lnSpc>
                        <a:spcBef>
                          <a:spcPct val="20000"/>
                        </a:spcBef>
                        <a:spcAft>
                          <a:spcPct val="0"/>
                        </a:spcAft>
                        <a:buClr>
                          <a:srgbClr val="0000CC"/>
                        </a:buClr>
                        <a:buSzTx/>
                        <a:buFontTx/>
                        <a:buNone/>
                        <a:tabLst/>
                      </a:pPr>
                      <a:r>
                        <a:rPr kumimoji="0" lang="en-US" sz="2400" b="0" i="0" u="none" strike="noStrike" cap="none" normalizeH="0" baseline="0" smtClean="0">
                          <a:ln>
                            <a:noFill/>
                          </a:ln>
                          <a:solidFill>
                            <a:srgbClr val="0000CC"/>
                          </a:solidFill>
                          <a:effectLst/>
                          <a:latin typeface="Times New Roman" pitchFamily="18" charset="0"/>
                        </a:rPr>
                        <a:t>-  Haulage of longer trains not possible</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247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0000CC"/>
                          </a:solidFill>
                          <a:effectLst/>
                          <a:latin typeface="Times New Roman" pitchFamily="18" charset="0"/>
                        </a:rPr>
                        <a:t>Anti-climbing Feature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000CC"/>
                        </a:buClr>
                        <a:buSzTx/>
                        <a:buFontTx/>
                        <a:buNone/>
                        <a:tabLst/>
                      </a:pPr>
                      <a:r>
                        <a:rPr kumimoji="0" lang="en-US" sz="2400" b="0" i="0" u="none" strike="noStrike" cap="none" normalizeH="0" baseline="0" smtClean="0">
                          <a:ln>
                            <a:noFill/>
                          </a:ln>
                          <a:solidFill>
                            <a:srgbClr val="0000CC"/>
                          </a:solidFill>
                          <a:effectLst/>
                          <a:latin typeface="Times New Roman" pitchFamily="18" charset="0"/>
                        </a:rPr>
                        <a:t>-  Overriding of coaches in collisions and derailment. </a:t>
                      </a:r>
                    </a:p>
                    <a:p>
                      <a:pPr marL="0" marR="0" lvl="0" indent="0" algn="l" defTabSz="914400" rtl="0" eaLnBrk="0" fontAlgn="base" latinLnBrk="0" hangingPunct="0">
                        <a:lnSpc>
                          <a:spcPct val="100000"/>
                        </a:lnSpc>
                        <a:spcBef>
                          <a:spcPct val="20000"/>
                        </a:spcBef>
                        <a:spcAft>
                          <a:spcPct val="0"/>
                        </a:spcAft>
                        <a:buClr>
                          <a:srgbClr val="0000CC"/>
                        </a:buClr>
                        <a:buSzTx/>
                        <a:buFontTx/>
                        <a:buNone/>
                        <a:tabLst/>
                      </a:pPr>
                      <a:r>
                        <a:rPr kumimoji="0" lang="en-US" sz="2400" b="0" i="0" u="none" strike="noStrike" cap="none" normalizeH="0" baseline="0" smtClean="0">
                          <a:ln>
                            <a:noFill/>
                          </a:ln>
                          <a:solidFill>
                            <a:srgbClr val="0000CC"/>
                          </a:solidFill>
                          <a:effectLst/>
                          <a:latin typeface="Times New Roman" pitchFamily="18" charset="0"/>
                        </a:rPr>
                        <a:t>-  Anti-climbing Arrangement Not Possible</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1"/>
          </p:nvPr>
        </p:nvSpPr>
        <p:spPr>
          <a:ln/>
        </p:spPr>
        <p:txBody>
          <a:bodyPr/>
          <a:lstStyle/>
          <a:p>
            <a:pPr>
              <a:defRPr/>
            </a:pPr>
            <a:fld id="{1734B580-63FA-4023-8238-ACB27B6699C1}" type="slidenum">
              <a:rPr lang="en-US"/>
              <a:pPr>
                <a:defRPr/>
              </a:pPr>
              <a:t>8</a:t>
            </a:fld>
            <a:endParaRPr lang="en-US"/>
          </a:p>
        </p:txBody>
      </p:sp>
      <p:sp>
        <p:nvSpPr>
          <p:cNvPr id="100354" name="Rectangle 2"/>
          <p:cNvSpPr>
            <a:spLocks noGrp="1" noChangeArrowheads="1"/>
          </p:cNvSpPr>
          <p:nvPr>
            <p:ph type="title"/>
          </p:nvPr>
        </p:nvSpPr>
        <p:spPr>
          <a:xfrm>
            <a:off x="685800" y="228600"/>
            <a:ext cx="7772400" cy="1143000"/>
          </a:xfrm>
        </p:spPr>
        <p:txBody>
          <a:bodyPr/>
          <a:lstStyle/>
          <a:p>
            <a:r>
              <a:rPr lang="en-US" sz="4000" smtClean="0"/>
              <a:t>CBC vs Screw Coupling</a:t>
            </a:r>
          </a:p>
        </p:txBody>
      </p:sp>
      <p:graphicFrame>
        <p:nvGraphicFramePr>
          <p:cNvPr id="190467" name="Group 3"/>
          <p:cNvGraphicFramePr>
            <a:graphicFrameLocks noGrp="1"/>
          </p:cNvGraphicFramePr>
          <p:nvPr>
            <p:ph idx="1"/>
          </p:nvPr>
        </p:nvGraphicFramePr>
        <p:xfrm>
          <a:off x="179388" y="1628775"/>
          <a:ext cx="8686800" cy="4778947"/>
        </p:xfrm>
        <a:graphic>
          <a:graphicData uri="http://schemas.openxmlformats.org/drawingml/2006/table">
            <a:tbl>
              <a:tblPr/>
              <a:tblGrid>
                <a:gridCol w="4537075"/>
                <a:gridCol w="4149725"/>
              </a:tblGrid>
              <a:tr h="412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009900"/>
                          </a:solidFill>
                          <a:effectLst/>
                          <a:latin typeface="Times New Roman" pitchFamily="18" charset="0"/>
                        </a:rPr>
                        <a:t>CBC</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009900"/>
                          </a:solidFill>
                          <a:effectLst/>
                          <a:latin typeface="Times New Roman" pitchFamily="18" charset="0"/>
                        </a:rPr>
                        <a:t>Screw Coupling</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0033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0000CC"/>
                          </a:solidFill>
                          <a:effectLst/>
                          <a:latin typeface="Times New Roman" pitchFamily="18" charset="0"/>
                        </a:rPr>
                        <a:t>-  Shunting at Higher Speeds Possible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0000CC"/>
                          </a:solidFill>
                          <a:effectLst/>
                          <a:latin typeface="Times New Roman" pitchFamily="18" charset="0"/>
                        </a:rPr>
                        <a:t>-  Shunting Time Reduced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2400" b="0" i="0" u="none" strike="noStrike" cap="none" normalizeH="0" baseline="0" smtClean="0">
                          <a:ln>
                            <a:noFill/>
                          </a:ln>
                          <a:solidFill>
                            <a:srgbClr val="0000CC"/>
                          </a:solidFill>
                          <a:effectLst/>
                          <a:latin typeface="Times New Roman" pitchFamily="18" charset="0"/>
                        </a:rPr>
                        <a:t>Quick detachment due to automatic Coupling  and uncoupling</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000CC"/>
                        </a:buClr>
                        <a:buSzTx/>
                        <a:buFontTx/>
                        <a:buNone/>
                        <a:tabLst/>
                      </a:pPr>
                      <a:r>
                        <a:rPr kumimoji="0" lang="en-US" sz="2400" b="0" i="0" u="none" strike="noStrike" cap="none" normalizeH="0" baseline="0" smtClean="0">
                          <a:ln>
                            <a:noFill/>
                          </a:ln>
                          <a:solidFill>
                            <a:srgbClr val="0000CC"/>
                          </a:solidFill>
                          <a:effectLst/>
                          <a:latin typeface="Times New Roman" pitchFamily="18" charset="0"/>
                        </a:rPr>
                        <a:t>Shunting Staff at Risk</a:t>
                      </a:r>
                    </a:p>
                    <a:p>
                      <a:pPr marL="457200" marR="0" lvl="1"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smtClean="0">
                        <a:ln>
                          <a:noFill/>
                        </a:ln>
                        <a:solidFill>
                          <a:srgbClr val="0000CC"/>
                        </a:solidFill>
                        <a:effectLst/>
                        <a:latin typeface="Times New Roman" pitchFamily="18"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0033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0000CC"/>
                          </a:solidFill>
                          <a:effectLst/>
                          <a:latin typeface="Times New Roman" pitchFamily="18" charset="0"/>
                        </a:rPr>
                        <a:t>Lesser Maintenance due to less no. of Components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000CC"/>
                        </a:buClr>
                        <a:buSzTx/>
                        <a:buFontTx/>
                        <a:buNone/>
                        <a:tabLst/>
                      </a:pPr>
                      <a:r>
                        <a:rPr kumimoji="0" lang="en-US" sz="2400" b="0" i="0" u="none" strike="noStrike" cap="none" normalizeH="0" baseline="0" smtClean="0">
                          <a:ln>
                            <a:noFill/>
                          </a:ln>
                          <a:solidFill>
                            <a:srgbClr val="0000CC"/>
                          </a:solidFill>
                          <a:effectLst/>
                          <a:latin typeface="Times New Roman" pitchFamily="18" charset="0"/>
                        </a:rPr>
                        <a:t>Higher maintenance due to more no. of Components and Assemblies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639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rgbClr val="0000CC"/>
                          </a:solidFill>
                          <a:effectLst/>
                          <a:latin typeface="Times New Roman" pitchFamily="18" charset="0"/>
                        </a:rPr>
                        <a:t>Higher Energy absorption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000CC"/>
                        </a:buClr>
                        <a:buSzTx/>
                        <a:buFontTx/>
                        <a:buNone/>
                        <a:tabLst/>
                      </a:pPr>
                      <a:r>
                        <a:rPr kumimoji="0" lang="en-US" sz="2400" b="0" i="0" u="none" strike="noStrike" cap="none" normalizeH="0" baseline="0" smtClean="0">
                          <a:ln>
                            <a:noFill/>
                          </a:ln>
                          <a:solidFill>
                            <a:srgbClr val="0000CC"/>
                          </a:solidFill>
                          <a:effectLst/>
                          <a:latin typeface="Times New Roman" pitchFamily="18" charset="0"/>
                        </a:rPr>
                        <a:t>Less Energy absorption</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1"/>
          </p:nvPr>
        </p:nvSpPr>
        <p:spPr>
          <a:ln/>
        </p:spPr>
        <p:txBody>
          <a:bodyPr/>
          <a:lstStyle/>
          <a:p>
            <a:pPr>
              <a:defRPr/>
            </a:pPr>
            <a:fld id="{EDB797BE-2FB0-4C22-A861-408E0C8EFF0A}" type="slidenum">
              <a:rPr lang="en-US"/>
              <a:pPr>
                <a:defRPr/>
              </a:pPr>
              <a:t>9</a:t>
            </a:fld>
            <a:endParaRPr lang="en-US" dirty="0"/>
          </a:p>
        </p:txBody>
      </p:sp>
      <p:sp>
        <p:nvSpPr>
          <p:cNvPr id="98306" name="Rectangle 2"/>
          <p:cNvSpPr>
            <a:spLocks noGrp="1" noChangeArrowheads="1"/>
          </p:cNvSpPr>
          <p:nvPr>
            <p:ph type="title"/>
          </p:nvPr>
        </p:nvSpPr>
        <p:spPr>
          <a:xfrm>
            <a:off x="684213" y="260350"/>
            <a:ext cx="7854950" cy="900113"/>
          </a:xfrm>
        </p:spPr>
        <p:txBody>
          <a:bodyPr/>
          <a:lstStyle/>
          <a:p>
            <a:r>
              <a:rPr lang="en-US" sz="4000" smtClean="0"/>
              <a:t>Adaptation of H-Type CBC</a:t>
            </a:r>
            <a:r>
              <a:rPr lang="en-US" sz="3200" b="1" smtClean="0">
                <a:solidFill>
                  <a:schemeClr val="tx1"/>
                </a:solidFill>
              </a:rPr>
              <a:t> </a:t>
            </a:r>
          </a:p>
        </p:txBody>
      </p:sp>
      <p:sp>
        <p:nvSpPr>
          <p:cNvPr id="98307" name="Rectangle 3"/>
          <p:cNvSpPr>
            <a:spLocks noGrp="1" noChangeArrowheads="1"/>
          </p:cNvSpPr>
          <p:nvPr>
            <p:ph type="body" idx="1"/>
          </p:nvPr>
        </p:nvSpPr>
        <p:spPr>
          <a:xfrm>
            <a:off x="395288" y="1268413"/>
            <a:ext cx="8461375" cy="4932362"/>
          </a:xfrm>
        </p:spPr>
        <p:txBody>
          <a:bodyPr>
            <a:normAutofit fontScale="92500"/>
          </a:bodyPr>
          <a:lstStyle/>
          <a:p>
            <a:r>
              <a:rPr lang="en-US" sz="2800" dirty="0" smtClean="0"/>
              <a:t>Existing IR coaches have</a:t>
            </a:r>
          </a:p>
          <a:p>
            <a:pPr lvl="2"/>
            <a:r>
              <a:rPr lang="en-US" dirty="0" smtClean="0">
                <a:solidFill>
                  <a:srgbClr val="0000CC"/>
                </a:solidFill>
              </a:rPr>
              <a:t>Screw Coupling with side buffers</a:t>
            </a:r>
          </a:p>
          <a:p>
            <a:pPr lvl="2"/>
            <a:r>
              <a:rPr lang="en-US" dirty="0" smtClean="0">
                <a:solidFill>
                  <a:srgbClr val="0000CC"/>
                </a:solidFill>
              </a:rPr>
              <a:t>Separate elements for draft and buff action</a:t>
            </a:r>
          </a:p>
          <a:p>
            <a:r>
              <a:rPr lang="en-US" sz="2800" dirty="0" smtClean="0"/>
              <a:t>LHB uses Electro-pneumatic couplers for high speed trains</a:t>
            </a:r>
          </a:p>
          <a:p>
            <a:r>
              <a:rPr lang="en-US" sz="2800" dirty="0" smtClean="0"/>
              <a:t>IR Adopted AAR `H’ Type Tight lock coupler</a:t>
            </a:r>
          </a:p>
          <a:p>
            <a:pPr lvl="2"/>
            <a:r>
              <a:rPr lang="en-US" dirty="0" smtClean="0">
                <a:solidFill>
                  <a:srgbClr val="0000CC"/>
                </a:solidFill>
              </a:rPr>
              <a:t>Couple-ability with E Type Coupler  fitted on IR Locomotives </a:t>
            </a:r>
          </a:p>
          <a:p>
            <a:pPr lvl="2"/>
            <a:r>
              <a:rPr lang="en-US" dirty="0" smtClean="0">
                <a:solidFill>
                  <a:srgbClr val="FF0000"/>
                </a:solidFill>
              </a:rPr>
              <a:t>Anti-climbing Feature-in built(</a:t>
            </a:r>
            <a:r>
              <a:rPr lang="en-US" dirty="0" smtClean="0">
                <a:solidFill>
                  <a:srgbClr val="0000CC"/>
                </a:solidFill>
              </a:rPr>
              <a:t>V</a:t>
            </a:r>
            <a:r>
              <a:rPr lang="en-US" dirty="0" smtClean="0"/>
              <a:t>ertical interlocking. Couplers)</a:t>
            </a:r>
            <a:endParaRPr lang="en-US" dirty="0" smtClean="0">
              <a:solidFill>
                <a:srgbClr val="0000CC"/>
              </a:solidFill>
            </a:endParaRPr>
          </a:p>
          <a:p>
            <a:pPr lvl="2"/>
            <a:r>
              <a:rPr lang="en-US" dirty="0" smtClean="0">
                <a:solidFill>
                  <a:srgbClr val="0000CC"/>
                </a:solidFill>
              </a:rPr>
              <a:t>Strength Suitable for Operation of 26-coach Train</a:t>
            </a:r>
          </a:p>
          <a:p>
            <a:pPr lvl="2"/>
            <a:r>
              <a:rPr lang="en-US" dirty="0" smtClean="0">
                <a:solidFill>
                  <a:srgbClr val="0000CC"/>
                </a:solidFill>
              </a:rPr>
              <a:t>Low Cost</a:t>
            </a:r>
          </a:p>
          <a:p>
            <a:pPr lvl="2"/>
            <a:r>
              <a:rPr lang="en-US" dirty="0" smtClean="0">
                <a:solidFill>
                  <a:srgbClr val="0000CC"/>
                </a:solidFill>
              </a:rPr>
              <a:t>Same element to take the draw and buff load </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
</p:tagLst>
</file>

<file path=ppt/tags/tag2.xml><?xml version="1.0" encoding="utf-8"?>
<p:tagLst xmlns:a="http://schemas.openxmlformats.org/drawingml/2006/main" xmlns:r="http://schemas.openxmlformats.org/officeDocument/2006/relationships" xmlns:p="http://schemas.openxmlformats.org/presentationml/2006/main">
  <p:tag name="TIMING" val="|0"/>
</p:tagLst>
</file>

<file path=ppt/tags/tag3.xml><?xml version="1.0" encoding="utf-8"?>
<p:tagLst xmlns:a="http://schemas.openxmlformats.org/drawingml/2006/main" xmlns:r="http://schemas.openxmlformats.org/officeDocument/2006/relationships" xmlns:p="http://schemas.openxmlformats.org/presentationml/2006/main">
  <p:tag name="TIMING" val="|3|1.6|5.7|3.1|0.9"/>
</p:tagLst>
</file>

<file path=ppt/tags/tag4.xml><?xml version="1.0" encoding="utf-8"?>
<p:tagLst xmlns:a="http://schemas.openxmlformats.org/drawingml/2006/main" xmlns:r="http://schemas.openxmlformats.org/officeDocument/2006/relationships" xmlns:p="http://schemas.openxmlformats.org/presentationml/2006/main">
  <p:tag name="TIMING" val="|0|0.6|0.6|0.5|0.5|0.5|0.4|1.3|0.7|3.4|0.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240</TotalTime>
  <Words>1086</Words>
  <Application>Microsoft Office PowerPoint</Application>
  <PresentationFormat>On-screen Show (4:3)</PresentationFormat>
  <Paragraphs>175</Paragraphs>
  <Slides>38</Slides>
  <Notes>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38</vt:i4>
      </vt:variant>
    </vt:vector>
  </HeadingPairs>
  <TitlesOfParts>
    <vt:vector size="41" baseType="lpstr">
      <vt:lpstr>Office Theme</vt:lpstr>
      <vt:lpstr>Photo Editor Photo</vt:lpstr>
      <vt:lpstr>Document</vt:lpstr>
      <vt:lpstr>Slide 1</vt:lpstr>
      <vt:lpstr> </vt:lpstr>
      <vt:lpstr>“Disaster management” </vt:lpstr>
      <vt:lpstr>PASSENGER CONCERNS SAFETY ASPECTS</vt:lpstr>
      <vt:lpstr>Climbing of Coaches</vt:lpstr>
      <vt:lpstr>Slide 6</vt:lpstr>
      <vt:lpstr>CBC vs Screw Coupling</vt:lpstr>
      <vt:lpstr>CBC vs Screw Coupling</vt:lpstr>
      <vt:lpstr>Adaptation of H-Type CBC </vt:lpstr>
      <vt:lpstr>Slide 10</vt:lpstr>
      <vt:lpstr>Slide 11</vt:lpstr>
      <vt:lpstr>Slide 12</vt:lpstr>
      <vt:lpstr>Slide 13</vt:lpstr>
      <vt:lpstr>Slide 14</vt:lpstr>
      <vt:lpstr>Slide 15</vt:lpstr>
      <vt:lpstr>Working Principle</vt:lpstr>
      <vt:lpstr>Working Principle</vt:lpstr>
      <vt:lpstr>Slide 18</vt:lpstr>
      <vt:lpstr>Slide 19</vt:lpstr>
      <vt:lpstr>Slide 20</vt:lpstr>
      <vt:lpstr>Slide 21</vt:lpstr>
      <vt:lpstr>Window Units</vt:lpstr>
      <vt:lpstr>Slide 23</vt:lpstr>
      <vt:lpstr>Slide 24</vt:lpstr>
      <vt:lpstr>Passenger Emergency Alarm </vt:lpstr>
      <vt:lpstr>Slide 26</vt:lpstr>
      <vt:lpstr>FRP ITEMS</vt:lpstr>
      <vt:lpstr>Slide 28</vt:lpstr>
      <vt:lpstr>Fire Retardant Material used in Coaches</vt:lpstr>
      <vt:lpstr>Early Fire and Smoke Detection system</vt:lpstr>
      <vt:lpstr>Very Early Smoke Detection Apparatus</vt:lpstr>
      <vt:lpstr>Fire &amp; Smoke Detection &amp; Early Warning system</vt:lpstr>
      <vt:lpstr>Slide 33</vt:lpstr>
      <vt:lpstr>CRASH-WORTHINESS</vt:lpstr>
      <vt:lpstr>CRASH-WORTHINESS:  </vt:lpstr>
      <vt:lpstr>CRASH-WORTHINESS:</vt:lpstr>
      <vt:lpstr>MORE SAFE</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abc</dc:creator>
  <cp:lastModifiedBy>abc</cp:lastModifiedBy>
  <cp:revision>41</cp:revision>
  <dcterms:created xsi:type="dcterms:W3CDTF">2006-08-16T00:00:00Z</dcterms:created>
  <dcterms:modified xsi:type="dcterms:W3CDTF">2018-12-04T16:50:53Z</dcterms:modified>
</cp:coreProperties>
</file>