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1402" y="-6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10-07-2020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59.90.179.134/AGRA/PERSONNEL/IRESTT/listDetail.asp?Ino=2785" TargetMode="External"/><Relationship Id="rId2" Type="http://schemas.openxmlformats.org/officeDocument/2006/relationships/hyperlink" Target="https://rulemaster.wordpress.com/wp-admin/post.php?post=8&amp;action=edit"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Introduction to </a:t>
            </a:r>
            <a:r>
              <a:rPr lang="en-US" b="1" smtClean="0"/>
              <a:t>Railway Servants</a:t>
            </a:r>
            <a:r>
              <a:rPr lang="en-IN" b="1" dirty="0" smtClean="0"/>
              <a:t/>
            </a:r>
            <a:br>
              <a:rPr lang="en-IN" b="1" dirty="0" smtClean="0"/>
            </a:br>
            <a:r>
              <a:rPr lang="en-IN" b="1" dirty="0" smtClean="0"/>
              <a:t>(</a:t>
            </a:r>
            <a:r>
              <a:rPr lang="en-US" b="1" u="sng" dirty="0" smtClean="0"/>
              <a:t>Discipline &amp; Appeal Rules 1968)</a:t>
            </a:r>
            <a:endParaRPr lang="en-I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 Trap cases:</a:t>
            </a:r>
            <a:endParaRPr lang="en-IN" dirty="0"/>
          </a:p>
        </p:txBody>
      </p:sp>
      <p:sp>
        <p:nvSpPr>
          <p:cNvPr id="3" name="Content Placeholder 2"/>
          <p:cNvSpPr>
            <a:spLocks noGrp="1"/>
          </p:cNvSpPr>
          <p:nvPr>
            <p:ph idx="1"/>
          </p:nvPr>
        </p:nvSpPr>
        <p:spPr/>
        <p:txBody>
          <a:bodyPr>
            <a:normAutofit/>
          </a:bodyPr>
          <a:lstStyle/>
          <a:p>
            <a:pPr algn="just"/>
            <a:r>
              <a:rPr lang="en-US" dirty="0" smtClean="0"/>
              <a:t>The details about the Decoy money, Statement from Independent witnesses, details about the time and venue, Chemical Analysis  Report, Log book of the vehicles used, Authority for conducting medical examination if any, authenticity/ authority  of Audio / Video equipments used etc.</a:t>
            </a:r>
            <a:endParaRPr lang="en-IN" dirty="0" smtClean="0"/>
          </a:p>
          <a:p>
            <a:pPr algn="just"/>
            <a:r>
              <a:rPr lang="en-US" dirty="0" smtClean="0"/>
              <a:t>In all the above cases, the list of Witnesses should be carefully selected and placed in Annexure IV. ( </a:t>
            </a:r>
            <a:r>
              <a:rPr lang="en-US" dirty="0" err="1" smtClean="0"/>
              <a:t>ie</a:t>
            </a:r>
            <a:r>
              <a:rPr lang="en-US" dirty="0" smtClean="0"/>
              <a:t>. the name of HOD, PHOD etc. may be avoided as far as possible)</a:t>
            </a:r>
            <a:endParaRPr lang="en-IN" dirty="0" smtClean="0"/>
          </a:p>
          <a:p>
            <a:endParaRPr lang="en-I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6.  Preparation of Charge Memorandum &amp; Annexure.</a:t>
            </a:r>
            <a:endParaRPr lang="en-IN" dirty="0"/>
          </a:p>
        </p:txBody>
      </p:sp>
      <p:sp>
        <p:nvSpPr>
          <p:cNvPr id="3" name="Content Placeholder 2"/>
          <p:cNvSpPr>
            <a:spLocks noGrp="1"/>
          </p:cNvSpPr>
          <p:nvPr>
            <p:ph idx="1"/>
          </p:nvPr>
        </p:nvSpPr>
        <p:spPr/>
        <p:txBody>
          <a:bodyPr>
            <a:normAutofit fontScale="92500"/>
          </a:bodyPr>
          <a:lstStyle/>
          <a:p>
            <a:r>
              <a:rPr lang="en-US" b="1" dirty="0" smtClean="0"/>
              <a:t>(</a:t>
            </a:r>
            <a:r>
              <a:rPr lang="en-US" b="1" dirty="0" err="1" smtClean="0"/>
              <a:t>i</a:t>
            </a:r>
            <a:r>
              <a:rPr lang="en-US" b="1" dirty="0" smtClean="0"/>
              <a:t>)</a:t>
            </a:r>
            <a:r>
              <a:rPr lang="en-US" dirty="0" smtClean="0"/>
              <a:t>  As per Rule 9(6), the Disciplinary Authority shall draw up the charge sheet. Standard Form No. 5 for major penalty and Standard Form No.11 for minor penalty.</a:t>
            </a:r>
            <a:endParaRPr lang="en-IN" dirty="0" smtClean="0"/>
          </a:p>
          <a:p>
            <a:r>
              <a:rPr lang="en-US" dirty="0" smtClean="0"/>
              <a:t>Preparation of Charge Memorandum is a very important task of Disciplinary Authority. A defect in Charge Memorandum may even lead to cancellation of entire disciplinary proceedings. The charge memorandum must have substance, clarity about the specific charges supported by the documents, witness and should be signed by the appropriate Disciplinary Authority with date.</a:t>
            </a:r>
            <a:endParaRPr lang="en-IN"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92500"/>
          </a:bodyPr>
          <a:lstStyle/>
          <a:p>
            <a:r>
              <a:rPr lang="en-US" dirty="0" smtClean="0"/>
              <a:t>If the Disciplinary Authority wishes to refer the past conducts lead that to punishments, if any, it should be well thought of and should mention it in the Charge Memorandum itself. In case if it is not included in the charge memorandum, then the Disciplinary Authority should not take into account of the previous bad records and punishments, while determining the penalty.</a:t>
            </a:r>
            <a:endParaRPr lang="en-IN" dirty="0" smtClean="0"/>
          </a:p>
          <a:p>
            <a:r>
              <a:rPr lang="en-US" dirty="0" smtClean="0"/>
              <a:t>In the charge sheet no mention to be made about the penalty which may be awarded ultimately.</a:t>
            </a:r>
            <a:endParaRPr lang="en-IN" dirty="0" smtClean="0"/>
          </a:p>
          <a:p>
            <a:r>
              <a:rPr lang="en-US" dirty="0" smtClean="0"/>
              <a:t>The authority issuing the charge sheet is also competent to amend or modify it if some defect or lacuna was detected after the charge sheet was issued. The disciplinary authority will be within his rights to amend or to withdraw the charge sheet altogether and issue a fresh one.</a:t>
            </a:r>
            <a:endParaRPr lang="en-I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(ii) Vigilance Cases:</a:t>
            </a:r>
            <a:endParaRPr lang="en-IN" dirty="0"/>
          </a:p>
        </p:txBody>
      </p:sp>
      <p:sp>
        <p:nvSpPr>
          <p:cNvPr id="3" name="Content Placeholder 2"/>
          <p:cNvSpPr>
            <a:spLocks noGrp="1"/>
          </p:cNvSpPr>
          <p:nvPr>
            <p:ph idx="1"/>
          </p:nvPr>
        </p:nvSpPr>
        <p:spPr/>
        <p:txBody>
          <a:bodyPr>
            <a:normAutofit fontScale="92500" lnSpcReduction="20000"/>
          </a:bodyPr>
          <a:lstStyle/>
          <a:p>
            <a:r>
              <a:rPr lang="en-US" dirty="0" smtClean="0"/>
              <a:t>Reference to report of SPE/Vigilance/CBI should be strictly avoided in Charge Memorandum, because once mentioned such documents will have to be produced in inquiry.</a:t>
            </a:r>
            <a:endParaRPr lang="en-IN" dirty="0" smtClean="0"/>
          </a:p>
          <a:p>
            <a:r>
              <a:rPr lang="en-US" dirty="0" smtClean="0"/>
              <a:t>Normally, in vigilance referred DAR cases, Presenting Officer will be from vigilance department. Vigilance Inspectors appointed as Presenting Officer will co-ordinate with inquiry related activities and for safe custody of Relied Upon Documents etc.</a:t>
            </a:r>
            <a:endParaRPr lang="en-IN" dirty="0" smtClean="0"/>
          </a:p>
          <a:p>
            <a:r>
              <a:rPr lang="en-US" b="1" dirty="0" smtClean="0"/>
              <a:t> </a:t>
            </a:r>
            <a:r>
              <a:rPr lang="en-US" dirty="0" smtClean="0"/>
              <a:t>Since the Relied Upon Documents will be within the custody of Vigilance department, it shall be ensured that the list of Relied Upon Documents mentioned in Annexure III of the charge Memorandum is readily available for inspection by the charged Official.</a:t>
            </a:r>
            <a:endParaRPr lang="en-IN"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7.  Corrigendum to the Charge Memorandum:</a:t>
            </a:r>
            <a:endParaRPr lang="en-IN" dirty="0"/>
          </a:p>
        </p:txBody>
      </p:sp>
      <p:sp>
        <p:nvSpPr>
          <p:cNvPr id="3" name="Content Placeholder 2"/>
          <p:cNvSpPr>
            <a:spLocks noGrp="1"/>
          </p:cNvSpPr>
          <p:nvPr>
            <p:ph idx="1"/>
          </p:nvPr>
        </p:nvSpPr>
        <p:spPr/>
        <p:txBody>
          <a:bodyPr>
            <a:normAutofit fontScale="92500" lnSpcReduction="20000"/>
          </a:bodyPr>
          <a:lstStyle/>
          <a:p>
            <a:r>
              <a:rPr lang="en-US" dirty="0" smtClean="0"/>
              <a:t>a)   If it is found after the issue of Charge Sheet that additional documents/ witnesses have to be added to the lists, a suitable corrigendum to the Charge Memorandum should be issued.</a:t>
            </a:r>
            <a:endParaRPr lang="en-IN" dirty="0" smtClean="0"/>
          </a:p>
          <a:p>
            <a:r>
              <a:rPr lang="en-US" dirty="0" smtClean="0"/>
              <a:t>b)   If a charge sheet is found to be faulty due to any reason like (</a:t>
            </a:r>
            <a:r>
              <a:rPr lang="en-US" dirty="0" err="1" smtClean="0"/>
              <a:t>i</a:t>
            </a:r>
            <a:r>
              <a:rPr lang="en-US" dirty="0" smtClean="0"/>
              <a:t>) it has not been issued by the appropriate Disciplinary Authority, (ii) the charges require modification/addition (iii) a major penalty charge sheet needs to be issued instead of a minor penalty charge sheet etc., the correct procedure would be to cancel the charge sheet issued indicating the reasons for such cancellation and stating categorically that the cancellation is without prejudice to the right of the administration to issue a fresh charge sheet</a:t>
            </a:r>
            <a:r>
              <a:rPr lang="en-US" i="1" dirty="0" smtClean="0"/>
              <a:t>.</a:t>
            </a:r>
            <a:endParaRPr lang="en-IN"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normAutofit fontScale="85000" lnSpcReduction="20000"/>
          </a:bodyPr>
          <a:lstStyle/>
          <a:p>
            <a:r>
              <a:rPr lang="en-US" dirty="0" smtClean="0"/>
              <a:t>c) In cases where only minor changes are required to be made in the Articles of Charges or when Annexure II, III and IV need to be modified, instead of resorting to cancellation and issue of a fresh </a:t>
            </a:r>
            <a:r>
              <a:rPr lang="en-US" dirty="0" err="1" smtClean="0"/>
              <a:t>chargesheet</a:t>
            </a:r>
            <a:r>
              <a:rPr lang="en-US" dirty="0" smtClean="0"/>
              <a:t>, a corrigendum to the </a:t>
            </a:r>
            <a:r>
              <a:rPr lang="en-US" dirty="0" err="1" smtClean="0"/>
              <a:t>chargesheet</a:t>
            </a:r>
            <a:r>
              <a:rPr lang="en-US" dirty="0" smtClean="0"/>
              <a:t> may be issued. This aspect has to be specifically kept in view in cases where the employee is due to retire shortly or has retired.</a:t>
            </a:r>
            <a:endParaRPr lang="en-IN" dirty="0" smtClean="0"/>
          </a:p>
          <a:p>
            <a:r>
              <a:rPr lang="en-US" dirty="0" smtClean="0"/>
              <a:t>Note: After retirement, a </a:t>
            </a:r>
            <a:r>
              <a:rPr lang="en-US" dirty="0" err="1" smtClean="0"/>
              <a:t>chargesheet</a:t>
            </a:r>
            <a:r>
              <a:rPr lang="en-US" dirty="0" smtClean="0"/>
              <a:t> can be issued only with President’s approval and that too only if the time limit of 4 years prescribed in the Pension Rules has not expired.</a:t>
            </a:r>
            <a:r>
              <a:rPr lang="en-US" i="1" dirty="0" smtClean="0"/>
              <a:t> (Rule 9 of Pension Rules 1993)</a:t>
            </a:r>
            <a:endParaRPr lang="en-IN" dirty="0" smtClean="0"/>
          </a:p>
          <a:p>
            <a:r>
              <a:rPr lang="en-US" dirty="0" smtClean="0"/>
              <a:t>d)  The corrigendum should be signed by the Disciplinary Authority himself.</a:t>
            </a:r>
            <a:endParaRPr lang="en-IN" dirty="0" smtClean="0"/>
          </a:p>
          <a:p>
            <a:pPr>
              <a:buNone/>
            </a:pPr>
            <a:r>
              <a:rPr lang="en-US" dirty="0" smtClean="0"/>
              <a:t>     Copies of Relied Upon Documents mentioned as Annexure should be issued to the charged official along with the Charge Memorandum. (Rule 26)</a:t>
            </a:r>
            <a:endParaRPr lang="en-IN"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8.   Routing of Charge Memorandum through PHODs:</a:t>
            </a:r>
            <a:endParaRPr lang="en-IN" dirty="0"/>
          </a:p>
        </p:txBody>
      </p:sp>
      <p:sp>
        <p:nvSpPr>
          <p:cNvPr id="3" name="Content Placeholder 2"/>
          <p:cNvSpPr>
            <a:spLocks noGrp="1"/>
          </p:cNvSpPr>
          <p:nvPr>
            <p:ph idx="1"/>
          </p:nvPr>
        </p:nvSpPr>
        <p:spPr/>
        <p:txBody>
          <a:bodyPr>
            <a:normAutofit fontScale="92500" lnSpcReduction="10000"/>
          </a:bodyPr>
          <a:lstStyle/>
          <a:p>
            <a:r>
              <a:rPr lang="en-US" b="1" dirty="0" smtClean="0"/>
              <a:t> </a:t>
            </a:r>
            <a:r>
              <a:rPr lang="en-US" dirty="0" smtClean="0"/>
              <a:t>Charge sheets issued to officers, where GM is the Disciplinary Authority, need not be routed through the concerned PHODs.</a:t>
            </a:r>
            <a:endParaRPr lang="en-IN" dirty="0" smtClean="0"/>
          </a:p>
          <a:p>
            <a:r>
              <a:rPr lang="en-US" dirty="0" smtClean="0"/>
              <a:t>In vigilance related cases, where General Manager is the Disciplinary Authority, Personnel Branch will route the DAR case to GM through SDGM who will put up case to the GM with Vigilance comments.</a:t>
            </a:r>
            <a:endParaRPr lang="en-IN" dirty="0" smtClean="0"/>
          </a:p>
          <a:p>
            <a:r>
              <a:rPr lang="en-US" dirty="0" smtClean="0"/>
              <a:t>In case, the DA (GM) wants to take the opinion of PHOD, he may seek his views but as a matter of practice, the charge sheet should not be routed through the PHODs. Like wise, it is not necessary to serve the charge sheet through the PHODs.  </a:t>
            </a:r>
            <a:endParaRPr lang="en-IN"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9.   Serving of Charge Memorandum:</a:t>
            </a:r>
            <a:endParaRPr lang="en-IN" dirty="0"/>
          </a:p>
        </p:txBody>
      </p:sp>
      <p:sp>
        <p:nvSpPr>
          <p:cNvPr id="3" name="Content Placeholder 2"/>
          <p:cNvSpPr>
            <a:spLocks noGrp="1"/>
          </p:cNvSpPr>
          <p:nvPr>
            <p:ph idx="1"/>
          </p:nvPr>
        </p:nvSpPr>
        <p:spPr/>
        <p:txBody>
          <a:bodyPr>
            <a:normAutofit fontScale="85000" lnSpcReduction="10000"/>
          </a:bodyPr>
          <a:lstStyle/>
          <a:p>
            <a:r>
              <a:rPr lang="en-US" dirty="0" smtClean="0"/>
              <a:t>(</a:t>
            </a:r>
            <a:r>
              <a:rPr lang="en-US" dirty="0" err="1" smtClean="0"/>
              <a:t>i</a:t>
            </a:r>
            <a:r>
              <a:rPr lang="en-US" dirty="0" smtClean="0"/>
              <a:t>) The Charge Memorandum should be served on the charged official (CO) either in person or through Registered Post to his permanent address or last address intimated by him. If returned undelivered with the observations of the Postal Authorities like Door Locked, left without notice, refused to accept etc, it can be deemed as a good service. The envelope returned undelivered, should not be opened by the office &amp; must be kept in sealed condition and preserved.</a:t>
            </a:r>
            <a:endParaRPr lang="en-IN" dirty="0" smtClean="0"/>
          </a:p>
          <a:p>
            <a:r>
              <a:rPr lang="en-US" dirty="0" smtClean="0"/>
              <a:t>Pasting the Charge Memorandum on the door of the last known residence with two witnesses, if the door is locked when the official visited for delivering the Charge Memorandum, and also putting the Charge Memorandum on the Notice Board of the work spot where he worked on the last working day is also permissible. </a:t>
            </a:r>
            <a:r>
              <a:rPr lang="en-US" i="1" dirty="0" smtClean="0"/>
              <a:t>(Though it is not a good option)</a:t>
            </a:r>
            <a:endParaRPr lang="en-IN"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10.   Serving of Charge Memorandum to Running Staff:</a:t>
            </a:r>
            <a:endParaRPr lang="en-IN" dirty="0"/>
          </a:p>
        </p:txBody>
      </p:sp>
      <p:sp>
        <p:nvSpPr>
          <p:cNvPr id="3" name="Content Placeholder 2"/>
          <p:cNvSpPr>
            <a:spLocks noGrp="1"/>
          </p:cNvSpPr>
          <p:nvPr>
            <p:ph idx="1"/>
          </p:nvPr>
        </p:nvSpPr>
        <p:spPr/>
        <p:txBody>
          <a:bodyPr/>
          <a:lstStyle/>
          <a:p>
            <a:pPr>
              <a:buNone/>
            </a:pPr>
            <a:r>
              <a:rPr lang="en-US" dirty="0" smtClean="0"/>
              <a:t>   The Railway employees concerned with the running of trains should not be served with charge sheet when they are going to start their duty, but only when they are going to sign off duty.</a:t>
            </a:r>
            <a:endParaRPr lang="en-IN"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11.  Disciplinary proceedings after retirement:</a:t>
            </a:r>
            <a:endParaRPr lang="en-IN" dirty="0"/>
          </a:p>
        </p:txBody>
      </p:sp>
      <p:sp>
        <p:nvSpPr>
          <p:cNvPr id="3" name="Content Placeholder 2"/>
          <p:cNvSpPr>
            <a:spLocks noGrp="1"/>
          </p:cNvSpPr>
          <p:nvPr>
            <p:ph idx="1"/>
          </p:nvPr>
        </p:nvSpPr>
        <p:spPr/>
        <p:txBody>
          <a:bodyPr>
            <a:normAutofit fontScale="77500" lnSpcReduction="20000"/>
          </a:bodyPr>
          <a:lstStyle/>
          <a:p>
            <a:r>
              <a:rPr lang="en-US" dirty="0" smtClean="0"/>
              <a:t>Initiating disciplinary cases after retirement requires the sanction of the President. A duly authorized officer of the Railway Board signs the </a:t>
            </a:r>
            <a:r>
              <a:rPr lang="en-US" dirty="0" err="1" smtClean="0"/>
              <a:t>chargesheet</a:t>
            </a:r>
            <a:r>
              <a:rPr lang="en-US" dirty="0" smtClean="0"/>
              <a:t> in such cases, on behalf of President</a:t>
            </a:r>
            <a:r>
              <a:rPr lang="en-US" i="1" dirty="0" smtClean="0"/>
              <a:t>.[ This is done under Rule 9 of the Railway Service Pension Rules 1993] </a:t>
            </a:r>
            <a:endParaRPr lang="en-IN" dirty="0" smtClean="0"/>
          </a:p>
          <a:p>
            <a:r>
              <a:rPr lang="en-US" i="1" dirty="0" smtClean="0"/>
              <a:t>Note: Here President means Minister of Railways acting in the name of President.</a:t>
            </a:r>
            <a:endParaRPr lang="en-IN" dirty="0" smtClean="0"/>
          </a:p>
          <a:p>
            <a:r>
              <a:rPr lang="en-US" dirty="0" smtClean="0"/>
              <a:t>If an employee was under suspension on the date of his retirement and Charge Sheet is issued at a later date, sanction of the President is not necessary. The departmental proceedings are deemed to be instituted on the date he was suspended and in such cases, the Charge Memorandum can be issued by the Disciplinary Authority who would have issued the Charge Memorandum had the charged employee been in service. And in the same way, if a charge memorandum was already issued before the retirement of the charged official and continued till the retirement, the same will continue after the retirement also by the same Disciplinary Authority. But no penalty can be imposed by any authority except the President in such cases.</a:t>
            </a:r>
            <a:endParaRPr lang="en-IN" dirty="0" smtClean="0"/>
          </a:p>
          <a:p>
            <a:endParaRPr lang="en-I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  Introduction:-</a:t>
            </a:r>
            <a:endParaRPr lang="en-IN" dirty="0"/>
          </a:p>
        </p:txBody>
      </p:sp>
      <p:sp>
        <p:nvSpPr>
          <p:cNvPr id="3" name="Content Placeholder 2"/>
          <p:cNvSpPr>
            <a:spLocks noGrp="1"/>
          </p:cNvSpPr>
          <p:nvPr>
            <p:ph idx="1"/>
          </p:nvPr>
        </p:nvSpPr>
        <p:spPr/>
        <p:txBody>
          <a:bodyPr>
            <a:normAutofit/>
          </a:bodyPr>
          <a:lstStyle/>
          <a:p>
            <a:r>
              <a:rPr lang="en-US" dirty="0" smtClean="0"/>
              <a:t>Constitutional Provisions: Article 309 of the Constitution.</a:t>
            </a:r>
            <a:endParaRPr lang="en-IN" dirty="0" smtClean="0"/>
          </a:p>
          <a:p>
            <a:r>
              <a:rPr lang="en-US" dirty="0" smtClean="0"/>
              <a:t>Under Article 311(1) no civil servant shall be removed or dismissed from service by an authority subordinate to the authority who appointed him.</a:t>
            </a:r>
            <a:endParaRPr lang="en-IN" dirty="0" smtClean="0"/>
          </a:p>
          <a:p>
            <a:r>
              <a:rPr lang="en-US" dirty="0" smtClean="0"/>
              <a:t>Under Article 311(2) no civil servant shall be removed or dismissed from service or reduced in rank without an inquiry in which he is informed of the charges against him and is given a reasonable opportunity to be heard about the charges.</a:t>
            </a:r>
            <a:endParaRPr lang="en-I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r>
              <a:rPr lang="en-US" dirty="0" smtClean="0"/>
              <a:t>The President is the only authority for imposing cut in pension and / or gratuity. All the other processes up to the conclusion of the inquiry proceedings will be done by the disciplinary authority under provisions of Rule 9 of D&amp;A Rules 1968, and if the penalty of cut in pension is warranted, papers will be processed for  consideration of the President under Rule 9 of Railway Services(Pension ) Rules 1993. In such cases, the complete DAR case file in original &amp; Relied Upon Documents in original/authenticated are to be forwarded to the Railway Board along with UPSC format duly filled up &amp; opinion of concerned P/CHOD &amp; CPO.</a:t>
            </a:r>
            <a:endParaRPr lang="en-IN"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12.   Who can be a Disciplinary Authority?    Rule 2(c)</a:t>
            </a:r>
            <a:r>
              <a:rPr lang="en-IN" dirty="0" smtClean="0"/>
              <a:t/>
            </a:r>
            <a:br>
              <a:rPr lang="en-IN" dirty="0" smtClean="0"/>
            </a:br>
            <a:endParaRPr lang="en-IN" dirty="0"/>
          </a:p>
        </p:txBody>
      </p:sp>
      <p:sp>
        <p:nvSpPr>
          <p:cNvPr id="3" name="Content Placeholder 2"/>
          <p:cNvSpPr>
            <a:spLocks noGrp="1"/>
          </p:cNvSpPr>
          <p:nvPr>
            <p:ph idx="1"/>
          </p:nvPr>
        </p:nvSpPr>
        <p:spPr/>
        <p:txBody>
          <a:bodyPr>
            <a:normAutofit fontScale="85000" lnSpcReduction="20000"/>
          </a:bodyPr>
          <a:lstStyle/>
          <a:p>
            <a:r>
              <a:rPr lang="en-US" dirty="0" smtClean="0"/>
              <a:t>(</a:t>
            </a:r>
            <a:r>
              <a:rPr lang="en-US" dirty="0" err="1" smtClean="0"/>
              <a:t>i</a:t>
            </a:r>
            <a:r>
              <a:rPr lang="en-US" dirty="0" smtClean="0"/>
              <a:t>)   in relation to the imposition of penalty on a Railway Servant, the authority competent under these rules to impose on him that penalty.</a:t>
            </a:r>
            <a:endParaRPr lang="en-IN" dirty="0" smtClean="0"/>
          </a:p>
          <a:p>
            <a:r>
              <a:rPr lang="en-US" dirty="0" smtClean="0"/>
              <a:t>(ii)  in the case of </a:t>
            </a:r>
            <a:r>
              <a:rPr lang="en-US" dirty="0" err="1" smtClean="0"/>
              <a:t>Gazetted</a:t>
            </a:r>
            <a:r>
              <a:rPr lang="en-US" dirty="0" smtClean="0"/>
              <a:t> Railway Servant, an authority competent to impose any of the penalties specified in Rule 6,</a:t>
            </a:r>
            <a:endParaRPr lang="en-IN" dirty="0" smtClean="0"/>
          </a:p>
          <a:p>
            <a:r>
              <a:rPr lang="en-US" dirty="0" smtClean="0"/>
              <a:t>(iii)  In the case of Non </a:t>
            </a:r>
            <a:r>
              <a:rPr lang="en-US" dirty="0" err="1" smtClean="0"/>
              <a:t>Gazetted</a:t>
            </a:r>
            <a:r>
              <a:rPr lang="en-US" dirty="0" smtClean="0"/>
              <a:t> Railway Servant, in relation to Rule 9 an authority competent to impose any of the major penalties specified in Rule 6,</a:t>
            </a:r>
            <a:endParaRPr lang="en-IN" dirty="0" smtClean="0"/>
          </a:p>
          <a:p>
            <a:r>
              <a:rPr lang="en-US" dirty="0" smtClean="0"/>
              <a:t>(iv)  In the case of Non </a:t>
            </a:r>
            <a:r>
              <a:rPr lang="en-US" dirty="0" err="1" smtClean="0"/>
              <a:t>Gazetted</a:t>
            </a:r>
            <a:r>
              <a:rPr lang="en-US" dirty="0" smtClean="0"/>
              <a:t> Railway Servant, in relation to Rule 11 an authority competent to impose any of the minor penalties specified in Rule 6.</a:t>
            </a:r>
            <a:endParaRPr lang="en-IN" dirty="0" smtClean="0"/>
          </a:p>
          <a:p>
            <a:r>
              <a:rPr lang="en-US" dirty="0" smtClean="0"/>
              <a:t>(v) Disciplinary Authority shall not be subordinate to the Officer one who had conducted the fact finding enquiries, except Accident, Audit, SPE inquires.</a:t>
            </a:r>
            <a:endParaRPr lang="en-IN"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r>
              <a:rPr lang="en-US" b="1" dirty="0" smtClean="0"/>
              <a:t>(vi)  Officers performing current charge of duties of a post: </a:t>
            </a:r>
          </a:p>
          <a:p>
            <a:r>
              <a:rPr lang="en-US" dirty="0" smtClean="0"/>
              <a:t>An officer appointed to perform the current duties of an appointment can exercise administrative or financial powers vested in the full-fledged incumbent of the post, but he cannot exercise statutory powers in D&amp;A Rules.</a:t>
            </a:r>
            <a:endParaRPr lang="en-IN"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13.   What is expected from Disciplinary Authority?</a:t>
            </a:r>
            <a:endParaRPr lang="en-IN" dirty="0"/>
          </a:p>
        </p:txBody>
      </p:sp>
      <p:sp>
        <p:nvSpPr>
          <p:cNvPr id="3" name="Content Placeholder 2"/>
          <p:cNvSpPr>
            <a:spLocks noGrp="1"/>
          </p:cNvSpPr>
          <p:nvPr>
            <p:ph idx="1"/>
          </p:nvPr>
        </p:nvSpPr>
        <p:spPr/>
        <p:txBody>
          <a:bodyPr/>
          <a:lstStyle/>
          <a:p>
            <a:r>
              <a:rPr lang="en-US" dirty="0" smtClean="0"/>
              <a:t>The decision of the Disciplinary Authority is very important in DAR. The decision of the Disciplinary Authority is to be judicious and it can be modified / amended by Appellate / Revising Authorities.</a:t>
            </a:r>
            <a:endParaRPr lang="en-IN" dirty="0" smtClean="0"/>
          </a:p>
          <a:p>
            <a:r>
              <a:rPr lang="en-US" dirty="0" smtClean="0"/>
              <a:t>Disciplinary Authority’s powers are discretionary, not supreme and it is not ultimate.</a:t>
            </a:r>
            <a:endParaRPr lang="en-IN" dirty="0" smtClean="0"/>
          </a:p>
          <a:p>
            <a:endParaRPr lang="en-IN"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Disciplinary Authority shall take care of the following:</a:t>
            </a:r>
            <a:endParaRPr lang="en-IN" dirty="0"/>
          </a:p>
        </p:txBody>
      </p:sp>
      <p:sp>
        <p:nvSpPr>
          <p:cNvPr id="3" name="Content Placeholder 2"/>
          <p:cNvSpPr>
            <a:spLocks noGrp="1"/>
          </p:cNvSpPr>
          <p:nvPr>
            <p:ph idx="1"/>
          </p:nvPr>
        </p:nvSpPr>
        <p:spPr/>
        <p:txBody>
          <a:bodyPr>
            <a:normAutofit fontScale="77500" lnSpcReduction="20000"/>
          </a:bodyPr>
          <a:lstStyle/>
          <a:p>
            <a:r>
              <a:rPr lang="en-US" dirty="0" smtClean="0"/>
              <a:t>1) He should be the appropriate Disciplinary authority.</a:t>
            </a:r>
            <a:endParaRPr lang="en-IN" dirty="0" smtClean="0"/>
          </a:p>
          <a:p>
            <a:r>
              <a:rPr lang="en-US" dirty="0" smtClean="0"/>
              <a:t>2) To study the case in depth before initiating disciplinary proceedings.</a:t>
            </a:r>
            <a:endParaRPr lang="en-IN" dirty="0" smtClean="0"/>
          </a:p>
          <a:p>
            <a:r>
              <a:rPr lang="en-US" dirty="0" smtClean="0"/>
              <a:t>3) To decide whether major penalty or minor penalty proceedings is to be initiated.</a:t>
            </a:r>
            <a:endParaRPr lang="en-IN" dirty="0" smtClean="0"/>
          </a:p>
          <a:p>
            <a:r>
              <a:rPr lang="en-US" dirty="0" smtClean="0"/>
              <a:t>4) To verify whether the documents available are appropriate or not.</a:t>
            </a:r>
            <a:endParaRPr lang="en-IN" dirty="0" smtClean="0"/>
          </a:p>
          <a:p>
            <a:r>
              <a:rPr lang="en-US" dirty="0" smtClean="0"/>
              <a:t>When the Disciplinary Authority is identified / decided, it will be the duty and responsibility of the Disciplinary Authority to issue the Charge Memorandum in the Prescribed Standard Form.</a:t>
            </a:r>
            <a:endParaRPr lang="en-IN" dirty="0" smtClean="0"/>
          </a:p>
          <a:p>
            <a:r>
              <a:rPr lang="en-US" dirty="0" smtClean="0"/>
              <a:t>Disciplinary Authority shall exercise his powers and decide whether to issue the major or minor charge memorandum, based on the gravity of the offence committed by the charged employee.</a:t>
            </a:r>
            <a:endParaRPr lang="en-IN" dirty="0" smtClean="0"/>
          </a:p>
          <a:p>
            <a:endParaRPr lang="en-IN"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92500" lnSpcReduction="20000"/>
          </a:bodyPr>
          <a:lstStyle/>
          <a:p>
            <a:r>
              <a:rPr lang="en-US" dirty="0" smtClean="0"/>
              <a:t>For one  unpleasant or negligent act of the employee / officer, where the Controlling Official desires to take suitable action under Railway Servants (Discipline and Appeal ) Rules 1968, he / she has to confirm first whether he / she is the competent authority. Otherwise, the controlling authority has to identify the proper Disciplinary Authority.</a:t>
            </a:r>
            <a:endParaRPr lang="en-IN" dirty="0" smtClean="0"/>
          </a:p>
          <a:p>
            <a:r>
              <a:rPr lang="en-US" dirty="0" smtClean="0"/>
              <a:t>If it is decided to issue a minor penalty Charge Memorandum the Charge Memorandum will be in Standard Form Number 11 with an Annexure showing the Statement of Imputations of misconduct / misbehavior committed by the charged employee. Ten days time will be given to the charged employee from the date of receipt to reply the Charge Memorandum and the same can be </a:t>
            </a:r>
            <a:r>
              <a:rPr lang="en-US" dirty="0" err="1" smtClean="0"/>
              <a:t>finalised</a:t>
            </a:r>
            <a:r>
              <a:rPr lang="en-US" dirty="0" smtClean="0"/>
              <a:t> without losing any further time.</a:t>
            </a:r>
            <a:endParaRPr lang="en-IN" dirty="0" smtClean="0"/>
          </a:p>
          <a:p>
            <a:r>
              <a:rPr lang="en-US" dirty="0" smtClean="0"/>
              <a:t>If it is decided to issue a major penalty Charge Memorandum, the Charge Memorandum will be in Standard Form Number 5 with  </a:t>
            </a:r>
            <a:r>
              <a:rPr lang="en-US" dirty="0" err="1" smtClean="0"/>
              <a:t>Annexures</a:t>
            </a:r>
            <a:r>
              <a:rPr lang="en-US" dirty="0" smtClean="0"/>
              <a:t> I to IV as under.</a:t>
            </a:r>
            <a:endParaRPr lang="en-IN"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77500" lnSpcReduction="20000"/>
          </a:bodyPr>
          <a:lstStyle/>
          <a:p>
            <a:r>
              <a:rPr lang="en-US" dirty="0" smtClean="0"/>
              <a:t>1) Article of Charge (s)</a:t>
            </a:r>
            <a:endParaRPr lang="en-IN" dirty="0" smtClean="0"/>
          </a:p>
          <a:p>
            <a:r>
              <a:rPr lang="en-US" dirty="0" smtClean="0"/>
              <a:t>2) Statement of imputations of misconduct / </a:t>
            </a:r>
            <a:r>
              <a:rPr lang="en-US" dirty="0" err="1" smtClean="0"/>
              <a:t>misbehaviour</a:t>
            </a:r>
            <a:r>
              <a:rPr lang="en-US" dirty="0" smtClean="0"/>
              <a:t> committed by the charged employee</a:t>
            </a:r>
            <a:endParaRPr lang="en-IN" dirty="0" smtClean="0"/>
          </a:p>
          <a:p>
            <a:r>
              <a:rPr lang="en-US" dirty="0" smtClean="0"/>
              <a:t>3) The Relied Upon Documents by which the Article of Charges are to be sustained.</a:t>
            </a:r>
            <a:endParaRPr lang="en-IN" dirty="0" smtClean="0"/>
          </a:p>
          <a:p>
            <a:r>
              <a:rPr lang="en-US" dirty="0" smtClean="0"/>
              <a:t>4) The witnesses through whom the charges are going to be proved.</a:t>
            </a:r>
            <a:endParaRPr lang="en-IN" dirty="0" smtClean="0"/>
          </a:p>
          <a:p>
            <a:r>
              <a:rPr lang="en-US" b="1" dirty="0" smtClean="0"/>
              <a:t>Rule 9(7)</a:t>
            </a:r>
            <a:r>
              <a:rPr lang="en-US" dirty="0" smtClean="0"/>
              <a:t> : The Disciplinary Authority shall deliver or cause to be delivered to the Railway servant a copy of the Articles of Charge, the statement of the imputations of misconduct or misbehavior and a list of documents (RUD) and witnesses by which each article of charge is proposed to be sustained and shall require the Railway servant to submit a written statement of his </a:t>
            </a:r>
            <a:r>
              <a:rPr lang="en-US" dirty="0" err="1" smtClean="0"/>
              <a:t>defence</a:t>
            </a:r>
            <a:r>
              <a:rPr lang="en-US" dirty="0" smtClean="0"/>
              <a:t> within ten days of such further time as the disciplinary authority may allow.</a:t>
            </a:r>
            <a:endParaRPr lang="en-IN" dirty="0" smtClean="0"/>
          </a:p>
          <a:p>
            <a:r>
              <a:rPr lang="en-US" dirty="0" smtClean="0"/>
              <a:t>If copies of documents have not been delivered to the Railway servant along with the articles of charge and if he desire to inspect the same for the preparation of his </a:t>
            </a:r>
            <a:r>
              <a:rPr lang="en-US" dirty="0" err="1" smtClean="0"/>
              <a:t>defence</a:t>
            </a:r>
            <a:r>
              <a:rPr lang="en-US" dirty="0" smtClean="0"/>
              <a:t>, he may do so, within 10 days from the date of receipt of the articles of charge by him and complete inspection within ten days thereafter and shall state whether he desires to be heard in person.</a:t>
            </a:r>
            <a:endParaRPr lang="en-IN"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14.   Reply Statement to Charge Memorandum:</a:t>
            </a:r>
            <a:endParaRPr lang="en-IN" dirty="0"/>
          </a:p>
        </p:txBody>
      </p:sp>
      <p:sp>
        <p:nvSpPr>
          <p:cNvPr id="3" name="Content Placeholder 2"/>
          <p:cNvSpPr>
            <a:spLocks noGrp="1"/>
          </p:cNvSpPr>
          <p:nvPr>
            <p:ph idx="1"/>
          </p:nvPr>
        </p:nvSpPr>
        <p:spPr/>
        <p:txBody>
          <a:bodyPr>
            <a:normAutofit fontScale="70000" lnSpcReduction="20000"/>
          </a:bodyPr>
          <a:lstStyle/>
          <a:p>
            <a:r>
              <a:rPr lang="en-US" dirty="0" smtClean="0"/>
              <a:t>On receipt of the reply statement, it is crucial time for Disciplinary Authority to take a decision in the progress of the DAR case.</a:t>
            </a:r>
            <a:endParaRPr lang="en-IN" dirty="0" smtClean="0"/>
          </a:p>
          <a:p>
            <a:r>
              <a:rPr lang="en-US" dirty="0" smtClean="0"/>
              <a:t>1) If the explanation is not satisfactory and it is observed that the charged employee is on prima-facie responsible for the offence, the Disciplinary Authority will order for an inquiry duly appointing the Inquiry Officer &amp; Presenting Officer (in Vigilance referred cases).</a:t>
            </a:r>
            <a:endParaRPr lang="en-IN" dirty="0" smtClean="0"/>
          </a:p>
          <a:p>
            <a:r>
              <a:rPr lang="en-US" dirty="0" smtClean="0"/>
              <a:t>2) If the explanation though not fully convincing, is observed that the charged employee is not fully responsible for the offence, the Disciplinary Authority is having full powers to impose any suitable minor penalty, without cancelling the major penalty Memorandum.</a:t>
            </a:r>
            <a:endParaRPr lang="en-IN" dirty="0" smtClean="0"/>
          </a:p>
          <a:p>
            <a:r>
              <a:rPr lang="en-US" dirty="0" smtClean="0"/>
              <a:t>3)  If the explanation is not fully satisfactory and it is observed that the charged employee is partially responsible for the offence, and the Disciplinary Authority desires to “Warn” the charged employee, he/she shall drop the charges and issue Memorandum of Warning separately. (If the charges are not dropped, the charges will remain pending).</a:t>
            </a:r>
            <a:endParaRPr lang="en-IN" dirty="0" smtClean="0"/>
          </a:p>
          <a:p>
            <a:r>
              <a:rPr lang="en-US" dirty="0" smtClean="0"/>
              <a:t>4) If the explanation is satisfactory and it is observed that the charged employee is not at fault, the Disciplinary Authority is having powers to “Drop” the charges and close the DAR case.</a:t>
            </a:r>
            <a:endParaRPr lang="en-IN"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15.   Procedure for imposing Minor Penalties:  (Rule 11)</a:t>
            </a:r>
            <a:r>
              <a:rPr lang="en-IN" dirty="0" smtClean="0"/>
              <a:t/>
            </a:r>
            <a:br>
              <a:rPr lang="en-IN" dirty="0" smtClean="0"/>
            </a:br>
            <a:endParaRPr lang="en-IN" dirty="0"/>
          </a:p>
        </p:txBody>
      </p:sp>
      <p:sp>
        <p:nvSpPr>
          <p:cNvPr id="3" name="Content Placeholder 2"/>
          <p:cNvSpPr>
            <a:spLocks noGrp="1"/>
          </p:cNvSpPr>
          <p:nvPr>
            <p:ph idx="1"/>
          </p:nvPr>
        </p:nvSpPr>
        <p:spPr/>
        <p:txBody>
          <a:bodyPr>
            <a:normAutofit fontScale="70000" lnSpcReduction="20000"/>
          </a:bodyPr>
          <a:lstStyle/>
          <a:p>
            <a:r>
              <a:rPr lang="en-US" dirty="0" smtClean="0"/>
              <a:t>(1) Subject to the provisions of sub-clause (iv) of clause (a) of sub-clause (9) or Rule 9 and of sub-rule (4) of Rule 10, no order imposing on a Railway Servant any of the penalties specified in clauses (</a:t>
            </a:r>
            <a:r>
              <a:rPr lang="en-US" dirty="0" err="1" smtClean="0"/>
              <a:t>i</a:t>
            </a:r>
            <a:r>
              <a:rPr lang="en-US" dirty="0" smtClean="0"/>
              <a:t>) to (iv) of Rule 6 shall be made except after –</a:t>
            </a:r>
            <a:endParaRPr lang="en-IN" dirty="0" smtClean="0"/>
          </a:p>
          <a:p>
            <a:r>
              <a:rPr lang="en-US" dirty="0" smtClean="0"/>
              <a:t>(a) informing the Railway Servant in writing of the proposal to take action against him and of the imputations of </a:t>
            </a:r>
            <a:r>
              <a:rPr lang="en-US" dirty="0" err="1" smtClean="0"/>
              <a:t>mis</a:t>
            </a:r>
            <a:r>
              <a:rPr lang="en-US" dirty="0" smtClean="0"/>
              <a:t>-conduct or </a:t>
            </a:r>
            <a:r>
              <a:rPr lang="en-US" dirty="0" err="1" smtClean="0"/>
              <a:t>mis-behaviour</a:t>
            </a:r>
            <a:r>
              <a:rPr lang="en-US" dirty="0" smtClean="0"/>
              <a:t> on which it is proposed to be taken  and giving him a reasonable opportunity of making such representation as he may wish to make against the proposal;</a:t>
            </a:r>
            <a:endParaRPr lang="en-IN" dirty="0" smtClean="0"/>
          </a:p>
          <a:p>
            <a:r>
              <a:rPr lang="en-US" dirty="0" smtClean="0"/>
              <a:t>(b) holding an inquiry in the manner laid down in sub rules (6 to (25) of Rule 9, in every case in which the disciplinary authority is of the opinion that such inquiry is necessary;</a:t>
            </a:r>
            <a:endParaRPr lang="en-IN" dirty="0" smtClean="0"/>
          </a:p>
          <a:p>
            <a:r>
              <a:rPr lang="en-US" dirty="0" smtClean="0"/>
              <a:t>(c) taking into consideration the representation, if any, submitted by the Railway servant under clause    (a) and the record of inquiry, if any, held under clause (b).</a:t>
            </a:r>
            <a:endParaRPr lang="en-IN" dirty="0" smtClean="0"/>
          </a:p>
          <a:p>
            <a:r>
              <a:rPr lang="en-US" dirty="0" smtClean="0"/>
              <a:t>(d) recording a finding on each imputation of misconduct or misbehavior and</a:t>
            </a:r>
            <a:endParaRPr lang="en-IN"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92500" lnSpcReduction="20000"/>
          </a:bodyPr>
          <a:lstStyle/>
          <a:p>
            <a:r>
              <a:rPr lang="en-US" dirty="0" smtClean="0"/>
              <a:t>(e) consulting the Commission where such consultation is necessary.</a:t>
            </a:r>
            <a:endParaRPr lang="en-IN" dirty="0" smtClean="0"/>
          </a:p>
          <a:p>
            <a:r>
              <a:rPr lang="en-US" dirty="0" smtClean="0"/>
              <a:t>(2) Notwithstanding anything contained in clause (b) of sub-rule (1), if in a case, it is proposed, after considering the representation, if any, made by the Railway Servant under clause (a) of that sub-rule to withhold increments of pay and such withholding of increments is likely to affect adversely the amount of pension or special contribution to Provident Fund payable to the Railway Servant or to withhold increments of pay for a period exceeding three years or to withhold increments   with cumulative effect for any period, an inquiry shall be held in the manner laid down in sub-rules (6) to (25) of Rule 9,  before making any order imposing on the Railway any such penalty.</a:t>
            </a:r>
            <a:endParaRPr lang="en-IN" dirty="0" smtClean="0"/>
          </a:p>
          <a:p>
            <a:r>
              <a:rPr lang="en-US" dirty="0" smtClean="0"/>
              <a:t>Notice of Imposition of Penalty shall be issued duly indicating the provision for Appeal with the Designation of Appellate authority and the stipulated period of 45 days.</a:t>
            </a:r>
            <a:endParaRPr lang="en-I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2.   Application:-  Rule 3 (1)</a:t>
            </a:r>
            <a:endParaRPr lang="en-IN" dirty="0"/>
          </a:p>
        </p:txBody>
      </p:sp>
      <p:sp>
        <p:nvSpPr>
          <p:cNvPr id="3" name="Content Placeholder 2"/>
          <p:cNvSpPr>
            <a:spLocks noGrp="1"/>
          </p:cNvSpPr>
          <p:nvPr>
            <p:ph idx="1"/>
          </p:nvPr>
        </p:nvSpPr>
        <p:spPr/>
        <p:txBody>
          <a:bodyPr/>
          <a:lstStyle/>
          <a:p>
            <a:r>
              <a:rPr lang="en-US" dirty="0" smtClean="0"/>
              <a:t>These rules shall apply to every Railway Servant, but shall not apply to –</a:t>
            </a:r>
            <a:endParaRPr lang="en-IN" dirty="0" smtClean="0"/>
          </a:p>
          <a:p>
            <a:r>
              <a:rPr lang="en-US" dirty="0" smtClean="0"/>
              <a:t>(a) any member of the All  India Service,</a:t>
            </a:r>
            <a:endParaRPr lang="en-IN" dirty="0" smtClean="0"/>
          </a:p>
          <a:p>
            <a:r>
              <a:rPr lang="en-US" dirty="0" smtClean="0"/>
              <a:t>(b) any member of the Railway Protection    Force,</a:t>
            </a:r>
            <a:endParaRPr lang="en-IN" dirty="0" smtClean="0"/>
          </a:p>
          <a:p>
            <a:r>
              <a:rPr lang="en-US" dirty="0" smtClean="0"/>
              <a:t>(c) any person in Casual employment.</a:t>
            </a:r>
            <a:endParaRPr lang="en-IN" dirty="0" smtClean="0"/>
          </a:p>
          <a:p>
            <a:pPr>
              <a:buNone/>
            </a:pPr>
            <a:endParaRPr lang="en-IN"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16.   The role of Disciplinary Authority:</a:t>
            </a:r>
            <a:r>
              <a:rPr lang="en-IN" dirty="0" smtClean="0"/>
              <a:t/>
            </a:r>
            <a:br>
              <a:rPr lang="en-IN" dirty="0" smtClean="0"/>
            </a:br>
            <a:endParaRPr lang="en-IN" dirty="0"/>
          </a:p>
        </p:txBody>
      </p:sp>
      <p:sp>
        <p:nvSpPr>
          <p:cNvPr id="3" name="Content Placeholder 2"/>
          <p:cNvSpPr>
            <a:spLocks noGrp="1"/>
          </p:cNvSpPr>
          <p:nvPr>
            <p:ph idx="1"/>
          </p:nvPr>
        </p:nvSpPr>
        <p:spPr/>
        <p:txBody>
          <a:bodyPr>
            <a:normAutofit fontScale="70000" lnSpcReduction="20000"/>
          </a:bodyPr>
          <a:lstStyle/>
          <a:p>
            <a:r>
              <a:rPr lang="en-US" dirty="0" smtClean="0"/>
              <a:t>The decision of the Disciplinary Authority is very important as this will change the entire proceedings. After receipt of the written statement of </a:t>
            </a:r>
            <a:r>
              <a:rPr lang="en-US" dirty="0" err="1" smtClean="0"/>
              <a:t>defence</a:t>
            </a:r>
            <a:r>
              <a:rPr lang="en-US" dirty="0" smtClean="0"/>
              <a:t> from the charged employee, the Disciplinary Authority has to go through the same carefully and decide whether</a:t>
            </a:r>
            <a:endParaRPr lang="en-IN" dirty="0" smtClean="0"/>
          </a:p>
          <a:p>
            <a:r>
              <a:rPr lang="en-US" dirty="0" smtClean="0"/>
              <a:t>(1) inquiry is to be conducted or not,</a:t>
            </a:r>
            <a:endParaRPr lang="en-IN" dirty="0" smtClean="0"/>
          </a:p>
          <a:p>
            <a:r>
              <a:rPr lang="en-US" dirty="0" smtClean="0"/>
              <a:t>(2) to drop the charges framed against the charged employee,</a:t>
            </a:r>
            <a:endParaRPr lang="en-IN" dirty="0" smtClean="0"/>
          </a:p>
          <a:p>
            <a:r>
              <a:rPr lang="en-US" dirty="0" smtClean="0"/>
              <a:t>(3) to impose any minor penalty.</a:t>
            </a:r>
            <a:endParaRPr lang="en-IN" dirty="0" smtClean="0"/>
          </a:p>
          <a:p>
            <a:r>
              <a:rPr lang="en-US" dirty="0" smtClean="0"/>
              <a:t>Where all the Article of Charges have been admitted by the Railway Servant, Disciplinary Authority shall record its findings straight away and deal with similar to the Inquiry Report. He shall decide the penalty if he is competent or forward the same with his tentative opinion to the competent authority for imposing suitable penalty.</a:t>
            </a:r>
            <a:endParaRPr lang="en-IN" dirty="0" smtClean="0"/>
          </a:p>
          <a:p>
            <a:r>
              <a:rPr lang="en-US" dirty="0" smtClean="0"/>
              <a:t>If the Disciplinary Authority has not received any written statement of </a:t>
            </a:r>
            <a:r>
              <a:rPr lang="en-US" dirty="0" err="1" smtClean="0"/>
              <a:t>defence</a:t>
            </a:r>
            <a:r>
              <a:rPr lang="en-US" dirty="0" smtClean="0"/>
              <a:t> within the prescribed  period of 10 days, he may extend the period on request from the charged employee as it may deemed fit .</a:t>
            </a:r>
            <a:endParaRPr lang="en-IN" dirty="0" smtClean="0"/>
          </a:p>
          <a:p>
            <a:r>
              <a:rPr lang="en-US" dirty="0" smtClean="0"/>
              <a:t>When the charged Railway servant has not submitted any written statement of </a:t>
            </a:r>
            <a:r>
              <a:rPr lang="en-US" dirty="0" err="1" smtClean="0"/>
              <a:t>defence</a:t>
            </a:r>
            <a:r>
              <a:rPr lang="en-US" dirty="0" smtClean="0"/>
              <a:t> the Disciplinary Authority shall not presume that he has admitted the charges.</a:t>
            </a:r>
            <a:endParaRPr lang="en-IN" dirty="0" smtClean="0"/>
          </a:p>
          <a:p>
            <a:endParaRPr lang="en-IN"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17.  Appointment of Inquiry Officer: Rule 9 (2)</a:t>
            </a:r>
            <a:endParaRPr lang="en-IN" dirty="0"/>
          </a:p>
        </p:txBody>
      </p:sp>
      <p:sp>
        <p:nvSpPr>
          <p:cNvPr id="3" name="Content Placeholder 2"/>
          <p:cNvSpPr>
            <a:spLocks noGrp="1"/>
          </p:cNvSpPr>
          <p:nvPr>
            <p:ph idx="1"/>
          </p:nvPr>
        </p:nvSpPr>
        <p:spPr/>
        <p:txBody>
          <a:bodyPr>
            <a:normAutofit fontScale="85000" lnSpcReduction="10000"/>
          </a:bodyPr>
          <a:lstStyle/>
          <a:p>
            <a:r>
              <a:rPr lang="en-US" dirty="0" smtClean="0"/>
              <a:t>Whenever the Disciplinary Authority is of the opinion that there are grounds for inquiring into the truth of any imputation of misconduct or </a:t>
            </a:r>
            <a:r>
              <a:rPr lang="en-US" dirty="0" err="1" smtClean="0"/>
              <a:t>misbehaviour</a:t>
            </a:r>
            <a:r>
              <a:rPr lang="en-US" dirty="0" smtClean="0"/>
              <a:t> against a Railway servant, it may itself inquire, or appoint the Inquiry Officer or a Board of Inquiry, to inquire into the truth thereof. ( Standard Form No 7)</a:t>
            </a:r>
            <a:endParaRPr lang="en-IN" dirty="0" smtClean="0"/>
          </a:p>
          <a:p>
            <a:r>
              <a:rPr lang="en-US" dirty="0" smtClean="0"/>
              <a:t>One who had conducted Fact Finding Enquiry may be appointed as a member of the Inquiry Committee. But Disciplinary Authority, who had ordered for a departmental inquiry may not be member of the Inquiry Committee. However where circumstances warrants he can himself conduct the inquiry.</a:t>
            </a:r>
            <a:endParaRPr lang="en-IN" dirty="0" smtClean="0"/>
          </a:p>
          <a:p>
            <a:r>
              <a:rPr lang="en-US" dirty="0" smtClean="0"/>
              <a:t>No order imposing any of the penalties specified in clauses (v) to (ix) of Rule No 6 shall be imposed by an authority other than Appointing Authority.</a:t>
            </a:r>
            <a:endParaRPr lang="en-IN" dirty="0" smtClean="0"/>
          </a:p>
          <a:p>
            <a:endParaRPr lang="en-IN"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18.   Cases of sexual harassment:</a:t>
            </a:r>
            <a:r>
              <a:rPr lang="en-IN" dirty="0" smtClean="0"/>
              <a:t/>
            </a:r>
            <a:br>
              <a:rPr lang="en-IN" dirty="0" smtClean="0"/>
            </a:br>
            <a:endParaRPr lang="en-IN" dirty="0"/>
          </a:p>
        </p:txBody>
      </p:sp>
      <p:sp>
        <p:nvSpPr>
          <p:cNvPr id="3" name="Content Placeholder 2"/>
          <p:cNvSpPr>
            <a:spLocks noGrp="1"/>
          </p:cNvSpPr>
          <p:nvPr>
            <p:ph idx="1"/>
          </p:nvPr>
        </p:nvSpPr>
        <p:spPr/>
        <p:txBody>
          <a:bodyPr>
            <a:normAutofit fontScale="77500" lnSpcReduction="20000"/>
          </a:bodyPr>
          <a:lstStyle/>
          <a:p>
            <a:r>
              <a:rPr lang="en-US" dirty="0" smtClean="0"/>
              <a:t>Whenever the Disciplinary Authority is of the opinion that there are grounds for inquiring into the truth of any imputation of misconduct or </a:t>
            </a:r>
            <a:r>
              <a:rPr lang="en-US" dirty="0" err="1" smtClean="0"/>
              <a:t>misbehaviour</a:t>
            </a:r>
            <a:r>
              <a:rPr lang="en-US" dirty="0" smtClean="0"/>
              <a:t> against a railway servant, it may itself inquire into, or appoint under this rule or under the provisions of the Public Servants (Inquiries) Act, 1850, as the case may be, a Board of Inquiry or </a:t>
            </a:r>
            <a:r>
              <a:rPr lang="en-US" dirty="0" smtClean="0">
                <a:hlinkClick r:id="rId2"/>
              </a:rPr>
              <a:t>other authority</a:t>
            </a:r>
            <a:r>
              <a:rPr lang="en-US" dirty="0" smtClean="0"/>
              <a:t> to inquire into the truth thereof.</a:t>
            </a:r>
            <a:endParaRPr lang="en-IN" dirty="0" smtClean="0"/>
          </a:p>
          <a:p>
            <a:r>
              <a:rPr lang="en-US" dirty="0" smtClean="0"/>
              <a:t>Provided that where there is a complaint of sexual harassment within the meaning of </a:t>
            </a:r>
            <a:r>
              <a:rPr lang="en-US" dirty="0" smtClean="0">
                <a:hlinkClick r:id="rId3"/>
              </a:rPr>
              <a:t>Rule 3C</a:t>
            </a:r>
            <a:r>
              <a:rPr lang="en-US" dirty="0" smtClean="0"/>
              <a:t> of the Railway Services (Conduct) Rules, 1966, the Complaints Committee established for inquiring into such complaints, shall be deemed to be the Inquiring Authority appointed by the Disciplinary Authority for the purpose of these rules and the Complaints Committee shall hold, if separate procedure has not been prescribed for the Complaints Committee for holding the inquiry into the complaints of sexual harassment, the inquiry as far as practicable in accordance with the procedure laid down in these rules</a:t>
            </a:r>
            <a:endParaRPr lang="en-IN"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19.   Minor Penalty cases with inquiry:</a:t>
            </a:r>
            <a:endParaRPr lang="en-IN" dirty="0"/>
          </a:p>
        </p:txBody>
      </p:sp>
      <p:sp>
        <p:nvSpPr>
          <p:cNvPr id="3" name="Content Placeholder 2"/>
          <p:cNvSpPr>
            <a:spLocks noGrp="1"/>
          </p:cNvSpPr>
          <p:nvPr>
            <p:ph idx="1"/>
          </p:nvPr>
        </p:nvSpPr>
        <p:spPr/>
        <p:txBody>
          <a:bodyPr>
            <a:normAutofit fontScale="77500" lnSpcReduction="20000"/>
          </a:bodyPr>
          <a:lstStyle/>
          <a:p>
            <a:r>
              <a:rPr lang="en-US" b="1" dirty="0" smtClean="0"/>
              <a:t> </a:t>
            </a:r>
            <a:r>
              <a:rPr lang="en-US" dirty="0" smtClean="0"/>
              <a:t>In the following minor penalty cases, conducting of inquiry is mandatory under Rule 11(1) (b)/ 11(2). In these cases, Standard Form No. 11(b) will have to be issued duly canceling the Minor penalty charge sheet already issued with an indication “without prejudice to right of department to issue a new charge Memorandum”.</a:t>
            </a:r>
            <a:endParaRPr lang="en-IN" dirty="0" smtClean="0"/>
          </a:p>
          <a:p>
            <a:r>
              <a:rPr lang="en-US" dirty="0" smtClean="0"/>
              <a:t>1. If the increment is to be withheld permanently (having cumulative effect) for any period, whatsoever.</a:t>
            </a:r>
            <a:endParaRPr lang="en-IN" dirty="0" smtClean="0"/>
          </a:p>
          <a:p>
            <a:r>
              <a:rPr lang="en-US" dirty="0" smtClean="0"/>
              <a:t>2. If increment is to be withheld temporarily for a period exceeding 3 years.</a:t>
            </a:r>
            <a:endParaRPr lang="en-IN" dirty="0" smtClean="0"/>
          </a:p>
          <a:p>
            <a:r>
              <a:rPr lang="en-US" dirty="0" smtClean="0"/>
              <a:t>3 If the withholding of increment (cumulative or non cumulative) irrespective of period or nature, is likely to affect adversely the amount of pension or special contribution to Provident Fund payable to the delinquent.</a:t>
            </a:r>
            <a:endParaRPr lang="en-IN" dirty="0" smtClean="0"/>
          </a:p>
          <a:p>
            <a:r>
              <a:rPr lang="en-US" dirty="0" smtClean="0"/>
              <a:t>There is no bar for the immediate Superior of the delinquent Railway servant for holding the inquiry.</a:t>
            </a:r>
            <a:endParaRPr lang="en-IN"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20. The role of Inquiry Officer:</a:t>
            </a:r>
            <a:endParaRPr lang="en-IN" dirty="0"/>
          </a:p>
        </p:txBody>
      </p:sp>
      <p:sp>
        <p:nvSpPr>
          <p:cNvPr id="3" name="Content Placeholder 2"/>
          <p:cNvSpPr>
            <a:spLocks noGrp="1"/>
          </p:cNvSpPr>
          <p:nvPr>
            <p:ph idx="1"/>
          </p:nvPr>
        </p:nvSpPr>
        <p:spPr/>
        <p:txBody>
          <a:bodyPr>
            <a:normAutofit fontScale="85000" lnSpcReduction="20000"/>
          </a:bodyPr>
          <a:lstStyle/>
          <a:p>
            <a:r>
              <a:rPr lang="en-US" dirty="0" smtClean="0"/>
              <a:t>Inquiry Officer is not a Prosecutor.  It should not be his duty to somehow prove the charge(s). He has been appointed to assist the Disciplinary Authority in taking a correct and impartial decision on the basis of the evidence on record. Inquiry Officer must have impartial approach. He / she can play a vital role in finalizing the DAR case early or within the prescribed time limit.</a:t>
            </a:r>
            <a:endParaRPr lang="en-IN" dirty="0" smtClean="0"/>
          </a:p>
          <a:p>
            <a:r>
              <a:rPr lang="en-US" dirty="0" smtClean="0"/>
              <a:t>Officials not having personal interest in the case is to be appointed as Inquiry Officer.</a:t>
            </a:r>
            <a:endParaRPr lang="en-IN" dirty="0" smtClean="0"/>
          </a:p>
          <a:p>
            <a:r>
              <a:rPr lang="en-US" dirty="0" smtClean="0"/>
              <a:t>A departmental inquiry is inherently different from judicial proceedings in a court of Law and need not be carried out rigidly in accordance with the rules applicable to judicial proceedings. The Inquiry Officer should ensure that reasonable opportunity is given to the charged official for defending in the course of inquiry.</a:t>
            </a:r>
            <a:endParaRPr lang="en-IN" dirty="0" smtClean="0"/>
          </a:p>
          <a:p>
            <a:endParaRPr lang="en-IN"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lnSpcReduction="10000"/>
          </a:bodyPr>
          <a:lstStyle/>
          <a:p>
            <a:r>
              <a:rPr lang="en-US" dirty="0" smtClean="0"/>
              <a:t>The inquiry Officer should ensure that intimation has been sent in time to the charged official, Presenting Officer, if any, witness etc. regarding the date, place and time of inquiry.</a:t>
            </a:r>
            <a:endParaRPr lang="en-IN" dirty="0" smtClean="0"/>
          </a:p>
          <a:p>
            <a:r>
              <a:rPr lang="en-US" dirty="0" smtClean="0"/>
              <a:t>Once the date is fixed for hearing he should not postpone the hearing on flimsy grounds.</a:t>
            </a:r>
            <a:endParaRPr lang="en-IN" dirty="0" smtClean="0"/>
          </a:p>
          <a:p>
            <a:r>
              <a:rPr lang="en-US" dirty="0" smtClean="0"/>
              <a:t>Request for the additional documents which are not mentioned in the list of documents sent to him with the charge sheet will be considered by the Inquiry Officer. (Even when the Inquiry Officer has decided to call for additional documents, the authority having custody or possession of the documents may decide, that the production of such documents would be against public interest or security of the state).</a:t>
            </a:r>
            <a:endParaRPr lang="en-IN" dirty="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21. The details to be given to the Inquiry Officer by Disciplinary Authority: Rule 9 (6)</a:t>
            </a:r>
            <a:endParaRPr lang="en-IN" sz="3600" dirty="0"/>
          </a:p>
        </p:txBody>
      </p:sp>
      <p:sp>
        <p:nvSpPr>
          <p:cNvPr id="3" name="Content Placeholder 2"/>
          <p:cNvSpPr>
            <a:spLocks noGrp="1"/>
          </p:cNvSpPr>
          <p:nvPr>
            <p:ph idx="1"/>
          </p:nvPr>
        </p:nvSpPr>
        <p:spPr/>
        <p:txBody>
          <a:bodyPr>
            <a:normAutofit fontScale="92500" lnSpcReduction="20000"/>
          </a:bodyPr>
          <a:lstStyle/>
          <a:p>
            <a:r>
              <a:rPr lang="en-US" dirty="0" smtClean="0"/>
              <a:t>(1)     Charge Memorandum in Standard Form 5 with a copy of Articles of Charge and the statement of the imputations of misconduct.</a:t>
            </a:r>
            <a:endParaRPr lang="en-IN" dirty="0" smtClean="0"/>
          </a:p>
          <a:p>
            <a:r>
              <a:rPr lang="en-US" dirty="0" smtClean="0"/>
              <a:t>(2)     A copy of statement of witnesses, if any,</a:t>
            </a:r>
            <a:endParaRPr lang="en-IN" dirty="0" smtClean="0"/>
          </a:p>
          <a:p>
            <a:r>
              <a:rPr lang="en-US" dirty="0" smtClean="0"/>
              <a:t>(3)     Evidence providing the delivery of the documents,</a:t>
            </a:r>
            <a:endParaRPr lang="en-IN" dirty="0" smtClean="0"/>
          </a:p>
          <a:p>
            <a:r>
              <a:rPr lang="en-US" dirty="0" smtClean="0"/>
              <a:t>(4)     A copy of list of witnesses, if any,</a:t>
            </a:r>
            <a:endParaRPr lang="en-IN" dirty="0" smtClean="0"/>
          </a:p>
          <a:p>
            <a:r>
              <a:rPr lang="en-US" dirty="0" smtClean="0"/>
              <a:t>(5)     A copy of appointment order of Presenting Officer, if any.</a:t>
            </a:r>
            <a:endParaRPr lang="en-IN" dirty="0" smtClean="0"/>
          </a:p>
          <a:p>
            <a:r>
              <a:rPr lang="en-US" dirty="0" smtClean="0"/>
              <a:t>(6)     One set of Relied Upon Documents in original or attested.</a:t>
            </a:r>
            <a:endParaRPr lang="en-IN" dirty="0" smtClean="0"/>
          </a:p>
          <a:p>
            <a:r>
              <a:rPr lang="en-US" i="1" dirty="0" smtClean="0"/>
              <a:t>(Relied Upon Documents supplied to Charged Official and Inquiry Officer should be identical)</a:t>
            </a:r>
            <a:endParaRPr lang="en-IN"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92500" lnSpcReduction="10000"/>
          </a:bodyPr>
          <a:lstStyle/>
          <a:p>
            <a:r>
              <a:rPr lang="en-US" dirty="0" smtClean="0"/>
              <a:t>Inquiry Officer shall verify the documents received from the Disciplinary Authority and confirm that all the documents required are available before conducting the DAR Inquiry. Missing documents are to be collected from the Disciplinary Authority before the commencement of Inquiry.</a:t>
            </a:r>
            <a:endParaRPr lang="en-IN" dirty="0" smtClean="0"/>
          </a:p>
          <a:p>
            <a:r>
              <a:rPr lang="en-US" dirty="0" smtClean="0"/>
              <a:t>The Inquiry Officer should ensure that intimation has been sent in time to the delinquent employee regarding place, time and date of inquiry. The accused be asked to submit a list of witnesses if he has not done so.</a:t>
            </a:r>
            <a:endParaRPr lang="en-IN"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22. Appointment of Presenting Officer: </a:t>
            </a:r>
            <a:endParaRPr lang="en-IN" dirty="0"/>
          </a:p>
        </p:txBody>
      </p:sp>
      <p:sp>
        <p:nvSpPr>
          <p:cNvPr id="3" name="Content Placeholder 2"/>
          <p:cNvSpPr>
            <a:spLocks noGrp="1"/>
          </p:cNvSpPr>
          <p:nvPr>
            <p:ph idx="1"/>
          </p:nvPr>
        </p:nvSpPr>
        <p:spPr/>
        <p:txBody>
          <a:bodyPr>
            <a:normAutofit fontScale="70000" lnSpcReduction="20000"/>
          </a:bodyPr>
          <a:lstStyle/>
          <a:p>
            <a:r>
              <a:rPr lang="en-US" b="1" dirty="0" smtClean="0"/>
              <a:t>(</a:t>
            </a:r>
            <a:r>
              <a:rPr lang="en-US" b="1" dirty="0" err="1" smtClean="0"/>
              <a:t>i</a:t>
            </a:r>
            <a:r>
              <a:rPr lang="en-US" b="1" dirty="0" smtClean="0"/>
              <a:t>)</a:t>
            </a:r>
            <a:r>
              <a:rPr lang="en-US" dirty="0" smtClean="0"/>
              <a:t> In Vigilance related DAR cases, as soon as the Charge Memorandum is issued,   the Presenting Officer is to be nominated. Appointment Order of Presenting Officer will be issued by Disciplinary Authority in Standard Form No. 8</a:t>
            </a:r>
            <a:endParaRPr lang="en-IN" dirty="0" smtClean="0"/>
          </a:p>
          <a:p>
            <a:r>
              <a:rPr lang="en-US" b="1" dirty="0" smtClean="0"/>
              <a:t>(ii) Presenting Officer in CBI cases:</a:t>
            </a:r>
            <a:endParaRPr lang="en-IN" dirty="0" smtClean="0"/>
          </a:p>
          <a:p>
            <a:r>
              <a:rPr lang="en-US" dirty="0" smtClean="0"/>
              <a:t>The presence of Presenting Officer will be helpful if (1) evidence is properly marshaled, (2) witnesses are effectively examined and cross- examined etc.</a:t>
            </a:r>
            <a:endParaRPr lang="en-IN" dirty="0" smtClean="0"/>
          </a:p>
          <a:p>
            <a:r>
              <a:rPr lang="en-US" dirty="0" smtClean="0"/>
              <a:t>In CBI cases, the Presenting Officer can be nominated by CBI/SPE from their own persons.</a:t>
            </a:r>
            <a:endParaRPr lang="en-IN" dirty="0" smtClean="0"/>
          </a:p>
          <a:p>
            <a:r>
              <a:rPr lang="en-US" dirty="0" smtClean="0"/>
              <a:t>Where Presenting Officer from CBI / SPE is considered a must, then justification should be sent to the CVC to take the matter with CBI.</a:t>
            </a:r>
            <a:endParaRPr lang="en-IN" dirty="0" smtClean="0"/>
          </a:p>
          <a:p>
            <a:r>
              <a:rPr lang="en-US" dirty="0" smtClean="0"/>
              <a:t>(Railway Board’s order E (D&amp;A) 75 RG 6-32dated 23-08-1975 &amp; No. 2005/VI/ CVC/ 1/ 15 OF 20-01-2006)</a:t>
            </a:r>
            <a:endParaRPr lang="en-IN" dirty="0" smtClean="0"/>
          </a:p>
          <a:p>
            <a:endParaRPr lang="en-IN"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23.  The role of Presenting Officer:</a:t>
            </a:r>
            <a:endParaRPr lang="en-IN" dirty="0"/>
          </a:p>
        </p:txBody>
      </p:sp>
      <p:sp>
        <p:nvSpPr>
          <p:cNvPr id="3" name="Content Placeholder 2"/>
          <p:cNvSpPr>
            <a:spLocks noGrp="1"/>
          </p:cNvSpPr>
          <p:nvPr>
            <p:ph idx="1"/>
          </p:nvPr>
        </p:nvSpPr>
        <p:spPr/>
        <p:txBody>
          <a:bodyPr/>
          <a:lstStyle/>
          <a:p>
            <a:pPr>
              <a:buNone/>
            </a:pPr>
            <a:r>
              <a:rPr lang="en-US" dirty="0" smtClean="0"/>
              <a:t>   The Disciplinary Authority may by an Order in writing (Standard Form No.8) appoint a Railway servant as Presenting Officer on his behalf. When no Presenting Officer is appointed, the Inquiry Officer himself will perform the functions of Presenting Officer.</a:t>
            </a:r>
            <a:endParaRPr lang="en-I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  Principles of Natural Justice:</a:t>
            </a:r>
            <a:endParaRPr lang="en-IN" dirty="0"/>
          </a:p>
        </p:txBody>
      </p:sp>
      <p:sp>
        <p:nvSpPr>
          <p:cNvPr id="3" name="Content Placeholder 2"/>
          <p:cNvSpPr>
            <a:spLocks noGrp="1"/>
          </p:cNvSpPr>
          <p:nvPr>
            <p:ph idx="1"/>
          </p:nvPr>
        </p:nvSpPr>
        <p:spPr/>
        <p:txBody>
          <a:bodyPr>
            <a:normAutofit fontScale="92500" lnSpcReduction="20000"/>
          </a:bodyPr>
          <a:lstStyle/>
          <a:p>
            <a:r>
              <a:rPr lang="en-US" dirty="0" smtClean="0"/>
              <a:t>There are two corner stones of  Natural Justice.</a:t>
            </a:r>
            <a:endParaRPr lang="en-IN" dirty="0" smtClean="0"/>
          </a:p>
          <a:p>
            <a:r>
              <a:rPr lang="en-US" dirty="0" smtClean="0"/>
              <a:t>(</a:t>
            </a:r>
            <a:r>
              <a:rPr lang="en-US" dirty="0" err="1" smtClean="0"/>
              <a:t>i</a:t>
            </a:r>
            <a:r>
              <a:rPr lang="en-US" dirty="0" smtClean="0"/>
              <a:t>)  No one should be judge in his own cause.</a:t>
            </a:r>
            <a:endParaRPr lang="en-IN" dirty="0" smtClean="0"/>
          </a:p>
          <a:p>
            <a:r>
              <a:rPr lang="en-US" dirty="0" smtClean="0"/>
              <a:t>(ii)  Decision after reasonable hearing or Hear the other side. </a:t>
            </a:r>
            <a:endParaRPr lang="en-IN" dirty="0" smtClean="0"/>
          </a:p>
          <a:p>
            <a:r>
              <a:rPr lang="en-US" dirty="0" smtClean="0"/>
              <a:t>Every Railway servant shall maintain at all times Railway services (conduct) Rules 1966.</a:t>
            </a:r>
            <a:endParaRPr lang="en-IN" dirty="0" smtClean="0"/>
          </a:p>
          <a:p>
            <a:r>
              <a:rPr lang="en-US" dirty="0" smtClean="0"/>
              <a:t>Rule 3 (1)  (</a:t>
            </a:r>
            <a:r>
              <a:rPr lang="en-US" dirty="0" err="1" smtClean="0"/>
              <a:t>i</a:t>
            </a:r>
            <a:r>
              <a:rPr lang="en-US" dirty="0" smtClean="0"/>
              <a:t>)   Absolute integrity</a:t>
            </a:r>
            <a:endParaRPr lang="en-IN" dirty="0" smtClean="0"/>
          </a:p>
          <a:p>
            <a:r>
              <a:rPr lang="en-US" dirty="0" smtClean="0"/>
              <a:t>Rule 3 (1)  (ii)  Devotion to duty</a:t>
            </a:r>
            <a:endParaRPr lang="en-IN" dirty="0" smtClean="0"/>
          </a:p>
          <a:p>
            <a:r>
              <a:rPr lang="en-US" dirty="0" smtClean="0"/>
              <a:t>Rule 3 (1)  (iii) Do nothing which is unbecoming of a Railway servant.</a:t>
            </a:r>
            <a:endParaRPr lang="en-IN" dirty="0" smtClean="0"/>
          </a:p>
          <a:p>
            <a:r>
              <a:rPr lang="en-US" dirty="0" smtClean="0"/>
              <a:t>Breach of Conduct Rules lead to disciplinary action under RS(D&amp;A)Rules 1968.</a:t>
            </a:r>
            <a:endParaRPr lang="en-IN"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24. Time limit for DAR cases:</a:t>
            </a:r>
            <a:r>
              <a:rPr lang="en-IN" dirty="0" smtClean="0"/>
              <a:t/>
            </a:r>
            <a:br>
              <a:rPr lang="en-IN" dirty="0" smtClean="0"/>
            </a:br>
            <a:endParaRPr lang="en-IN" dirty="0"/>
          </a:p>
        </p:txBody>
      </p:sp>
      <p:sp>
        <p:nvSpPr>
          <p:cNvPr id="3" name="Content Placeholder 2"/>
          <p:cNvSpPr>
            <a:spLocks noGrp="1"/>
          </p:cNvSpPr>
          <p:nvPr>
            <p:ph idx="1"/>
          </p:nvPr>
        </p:nvSpPr>
        <p:spPr/>
        <p:txBody>
          <a:bodyPr>
            <a:normAutofit fontScale="85000" lnSpcReduction="10000"/>
          </a:bodyPr>
          <a:lstStyle/>
          <a:p>
            <a:r>
              <a:rPr lang="en-US" b="1" dirty="0" err="1" smtClean="0"/>
              <a:t>i</a:t>
            </a:r>
            <a:r>
              <a:rPr lang="en-US" b="1" dirty="0" smtClean="0"/>
              <a:t>)       Minor Penalty:</a:t>
            </a:r>
            <a:endParaRPr lang="en-IN" dirty="0" smtClean="0"/>
          </a:p>
          <a:p>
            <a:r>
              <a:rPr lang="en-US" dirty="0" smtClean="0"/>
              <a:t>(a)      Receiving written statement of </a:t>
            </a:r>
            <a:r>
              <a:rPr lang="en-US" dirty="0" err="1" smtClean="0"/>
              <a:t>defence</a:t>
            </a:r>
            <a:r>
              <a:rPr lang="en-US" dirty="0" smtClean="0"/>
              <a:t> = 10 days</a:t>
            </a:r>
            <a:endParaRPr lang="en-IN" dirty="0" smtClean="0"/>
          </a:p>
          <a:p>
            <a:r>
              <a:rPr lang="en-US" dirty="0" smtClean="0"/>
              <a:t>(b)     Inspection of Documents if requested by the </a:t>
            </a:r>
          </a:p>
          <a:p>
            <a:pPr>
              <a:buNone/>
            </a:pPr>
            <a:r>
              <a:rPr lang="en-US" dirty="0" smtClean="0"/>
              <a:t>              employee = 15 days</a:t>
            </a:r>
            <a:endParaRPr lang="en-IN" dirty="0" smtClean="0"/>
          </a:p>
          <a:p>
            <a:r>
              <a:rPr lang="en-US" dirty="0" smtClean="0"/>
              <a:t>(c)     Submission of reply after (b) = 10 days</a:t>
            </a:r>
            <a:endParaRPr lang="en-IN" dirty="0" smtClean="0"/>
          </a:p>
          <a:p>
            <a:r>
              <a:rPr lang="en-US" dirty="0" smtClean="0"/>
              <a:t>(d)     If the inspection (b) is not agreed to, then within </a:t>
            </a:r>
          </a:p>
          <a:p>
            <a:pPr>
              <a:buNone/>
            </a:pPr>
            <a:r>
              <a:rPr lang="en-US" dirty="0" smtClean="0"/>
              <a:t>              10 days of refusal.</a:t>
            </a:r>
            <a:endParaRPr lang="en-IN" dirty="0" smtClean="0"/>
          </a:p>
          <a:p>
            <a:r>
              <a:rPr lang="en-US" dirty="0" smtClean="0"/>
              <a:t>Now finalizing the case is within the duty of the Disciplinary Authority and if the case is delayed, the delay also will be on account of Disciplinary Authority.</a:t>
            </a:r>
            <a:endParaRPr lang="en-IN" dirty="0" smtClean="0"/>
          </a:p>
          <a:p>
            <a:endParaRPr lang="en-IN"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92500"/>
          </a:bodyPr>
          <a:lstStyle/>
          <a:p>
            <a:r>
              <a:rPr lang="en-US" b="1" dirty="0" smtClean="0"/>
              <a:t>ii)      Major Penalty:</a:t>
            </a:r>
            <a:endParaRPr lang="en-IN" dirty="0" smtClean="0"/>
          </a:p>
          <a:p>
            <a:r>
              <a:rPr lang="en-US" dirty="0" smtClean="0"/>
              <a:t>(a)      Receiving written statement of </a:t>
            </a:r>
            <a:r>
              <a:rPr lang="en-US" dirty="0" err="1" smtClean="0"/>
              <a:t>defence</a:t>
            </a:r>
            <a:r>
              <a:rPr lang="en-US" dirty="0" smtClean="0"/>
              <a:t> =  </a:t>
            </a:r>
          </a:p>
          <a:p>
            <a:pPr>
              <a:buNone/>
            </a:pPr>
            <a:r>
              <a:rPr lang="en-US" dirty="0" smtClean="0"/>
              <a:t>               10 days</a:t>
            </a:r>
            <a:endParaRPr lang="en-IN" dirty="0" smtClean="0"/>
          </a:p>
          <a:p>
            <a:r>
              <a:rPr lang="en-US" dirty="0" smtClean="0"/>
              <a:t>(b)     Inspection of Documents if requested by</a:t>
            </a:r>
          </a:p>
          <a:p>
            <a:pPr>
              <a:buNone/>
            </a:pPr>
            <a:r>
              <a:rPr lang="en-US" dirty="0" smtClean="0"/>
              <a:t>              the employee = 15 days</a:t>
            </a:r>
            <a:endParaRPr lang="en-IN" dirty="0" smtClean="0"/>
          </a:p>
          <a:p>
            <a:r>
              <a:rPr lang="en-US" dirty="0" smtClean="0"/>
              <a:t>(c)     Submission of reply after (b) = 10 days</a:t>
            </a:r>
            <a:endParaRPr lang="en-IN" dirty="0" smtClean="0"/>
          </a:p>
          <a:p>
            <a:r>
              <a:rPr lang="en-US" dirty="0" smtClean="0"/>
              <a:t>(d)     If the inspection (b) was not agreed, then </a:t>
            </a:r>
          </a:p>
          <a:p>
            <a:pPr>
              <a:buNone/>
            </a:pPr>
            <a:r>
              <a:rPr lang="en-US" dirty="0" smtClean="0"/>
              <a:t>              within 10 days of refusal.</a:t>
            </a:r>
            <a:endParaRPr lang="en-IN" dirty="0" smtClean="0"/>
          </a:p>
          <a:p>
            <a:r>
              <a:rPr lang="en-US" dirty="0" smtClean="0"/>
              <a:t>(e)     final </a:t>
            </a:r>
            <a:r>
              <a:rPr lang="en-US" dirty="0" err="1" smtClean="0"/>
              <a:t>defence</a:t>
            </a:r>
            <a:r>
              <a:rPr lang="en-US" dirty="0" smtClean="0"/>
              <a:t> from charged employee = 15</a:t>
            </a:r>
          </a:p>
          <a:p>
            <a:pPr>
              <a:buNone/>
            </a:pPr>
            <a:r>
              <a:rPr lang="en-US" dirty="0" smtClean="0"/>
              <a:t>              days,</a:t>
            </a:r>
            <a:endParaRPr lang="en-IN"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iii)  The time limit prescribed by Railway Board is as under:</a:t>
            </a:r>
            <a:endParaRPr lang="en-IN" dirty="0"/>
          </a:p>
        </p:txBody>
      </p:sp>
      <p:graphicFrame>
        <p:nvGraphicFramePr>
          <p:cNvPr id="9" name="Content Placeholder 8"/>
          <p:cNvGraphicFramePr>
            <a:graphicFrameLocks noGrp="1"/>
          </p:cNvGraphicFramePr>
          <p:nvPr>
            <p:ph idx="1"/>
          </p:nvPr>
        </p:nvGraphicFramePr>
        <p:xfrm>
          <a:off x="457200" y="1935163"/>
          <a:ext cx="8229600" cy="4267200"/>
        </p:xfrm>
        <a:graphic>
          <a:graphicData uri="http://schemas.openxmlformats.org/drawingml/2006/table">
            <a:tbl>
              <a:tblPr firstRow="1" bandRow="1">
                <a:tableStyleId>{5C22544A-7EE6-4342-B048-85BDC9FD1C3A}</a:tableStyleId>
              </a:tblPr>
              <a:tblGrid>
                <a:gridCol w="685800"/>
                <a:gridCol w="4190999"/>
                <a:gridCol w="1066800"/>
                <a:gridCol w="1143000"/>
                <a:gridCol w="1143001"/>
              </a:tblGrid>
              <a:tr h="370840">
                <a:tc rowSpan="2">
                  <a:txBody>
                    <a:bodyPr/>
                    <a:lstStyle/>
                    <a:p>
                      <a:pPr>
                        <a:lnSpc>
                          <a:spcPct val="115000"/>
                        </a:lnSpc>
                        <a:spcAft>
                          <a:spcPts val="0"/>
                        </a:spcAft>
                      </a:pPr>
                      <a:r>
                        <a:rPr lang="en-US" sz="2000" dirty="0">
                          <a:latin typeface="Times New Roman"/>
                          <a:ea typeface="Times New Roman"/>
                          <a:cs typeface="Mangal"/>
                        </a:rPr>
                        <a:t>Sl. No.</a:t>
                      </a:r>
                      <a:endParaRPr lang="en-IN" sz="2000" dirty="0">
                        <a:latin typeface="Calibri"/>
                        <a:ea typeface="Calibri"/>
                        <a:cs typeface="Mangal"/>
                      </a:endParaRPr>
                    </a:p>
                  </a:txBody>
                  <a:tcPr marL="0" marR="0" marT="0" marB="0"/>
                </a:tc>
                <a:tc rowSpan="2">
                  <a:txBody>
                    <a:bodyPr/>
                    <a:lstStyle/>
                    <a:p>
                      <a:pPr>
                        <a:lnSpc>
                          <a:spcPct val="115000"/>
                        </a:lnSpc>
                        <a:spcAft>
                          <a:spcPts val="0"/>
                        </a:spcAft>
                      </a:pPr>
                      <a:r>
                        <a:rPr lang="en-US" sz="2000" dirty="0">
                          <a:latin typeface="Times New Roman"/>
                          <a:ea typeface="Times New Roman"/>
                          <a:cs typeface="Mangal"/>
                        </a:rPr>
                        <a:t>Steps description</a:t>
                      </a:r>
                      <a:endParaRPr lang="en-IN" sz="2000" dirty="0">
                        <a:latin typeface="Calibri"/>
                        <a:ea typeface="Calibri"/>
                        <a:cs typeface="Mangal"/>
                      </a:endParaRPr>
                    </a:p>
                  </a:txBody>
                  <a:tcPr marL="0" marR="0" marT="0" marB="0"/>
                </a:tc>
                <a:tc gridSpan="3">
                  <a:txBody>
                    <a:bodyPr/>
                    <a:lstStyle/>
                    <a:p>
                      <a:pPr>
                        <a:lnSpc>
                          <a:spcPct val="115000"/>
                        </a:lnSpc>
                        <a:spcAft>
                          <a:spcPts val="0"/>
                        </a:spcAft>
                      </a:pPr>
                      <a:r>
                        <a:rPr lang="en-US" sz="2000">
                          <a:latin typeface="Times New Roman"/>
                          <a:ea typeface="Times New Roman"/>
                          <a:cs typeface="Mangal"/>
                        </a:rPr>
                        <a:t>Model time schedule</a:t>
                      </a:r>
                      <a:endParaRPr lang="en-IN" sz="2000">
                        <a:latin typeface="Calibri"/>
                        <a:ea typeface="Calibri"/>
                        <a:cs typeface="Mangal"/>
                      </a:endParaRPr>
                    </a:p>
                  </a:txBody>
                  <a:tcPr marL="0" marR="0" marT="0" marB="0"/>
                </a:tc>
                <a:tc hMerge="1">
                  <a:txBody>
                    <a:bodyPr/>
                    <a:lstStyle/>
                    <a:p>
                      <a:endParaRPr lang="en-IN"/>
                    </a:p>
                  </a:txBody>
                  <a:tcPr/>
                </a:tc>
                <a:tc hMerge="1">
                  <a:txBody>
                    <a:bodyPr/>
                    <a:lstStyle/>
                    <a:p>
                      <a:endParaRPr lang="en-IN"/>
                    </a:p>
                  </a:txBody>
                  <a:tcPr/>
                </a:tc>
              </a:tr>
              <a:tr h="370840">
                <a:tc vMerge="1">
                  <a:txBody>
                    <a:bodyPr/>
                    <a:lstStyle/>
                    <a:p>
                      <a:endParaRPr lang="en-IN"/>
                    </a:p>
                  </a:txBody>
                  <a:tcPr/>
                </a:tc>
                <a:tc vMerge="1">
                  <a:txBody>
                    <a:bodyPr/>
                    <a:lstStyle/>
                    <a:p>
                      <a:endParaRPr lang="en-IN"/>
                    </a:p>
                  </a:txBody>
                  <a:tcPr/>
                </a:tc>
                <a:tc>
                  <a:txBody>
                    <a:bodyPr/>
                    <a:lstStyle/>
                    <a:p>
                      <a:pPr>
                        <a:lnSpc>
                          <a:spcPct val="115000"/>
                        </a:lnSpc>
                        <a:spcAft>
                          <a:spcPts val="0"/>
                        </a:spcAft>
                      </a:pPr>
                      <a:r>
                        <a:rPr lang="en-US" sz="2000" dirty="0">
                          <a:latin typeface="Times New Roman"/>
                          <a:ea typeface="Times New Roman"/>
                          <a:cs typeface="Mangal"/>
                        </a:rPr>
                        <a:t>CVC/CBI cases</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err="1">
                          <a:latin typeface="Times New Roman"/>
                          <a:ea typeface="Times New Roman"/>
                          <a:cs typeface="Mangal"/>
                        </a:rPr>
                        <a:t>Rly</a:t>
                      </a:r>
                      <a:r>
                        <a:rPr lang="en-US" sz="2000" dirty="0">
                          <a:latin typeface="Times New Roman"/>
                          <a:ea typeface="Times New Roman"/>
                          <a:cs typeface="Mangal"/>
                        </a:rPr>
                        <a:t> </a:t>
                      </a:r>
                      <a:r>
                        <a:rPr lang="en-US" sz="2000" dirty="0" err="1">
                          <a:latin typeface="Times New Roman"/>
                          <a:ea typeface="Times New Roman"/>
                          <a:cs typeface="Mangal"/>
                        </a:rPr>
                        <a:t>Vig</a:t>
                      </a:r>
                      <a:r>
                        <a:rPr lang="en-US" sz="2000" dirty="0">
                          <a:latin typeface="Times New Roman"/>
                          <a:ea typeface="Times New Roman"/>
                          <a:cs typeface="Mangal"/>
                        </a:rPr>
                        <a:t>  cases</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Dept. cases</a:t>
                      </a:r>
                      <a:endParaRPr lang="en-IN" sz="2000" dirty="0">
                        <a:latin typeface="Calibri"/>
                        <a:ea typeface="Calibri"/>
                        <a:cs typeface="Mangal"/>
                      </a:endParaRPr>
                    </a:p>
                  </a:txBody>
                  <a:tcPr marL="0" marR="0" marT="0" marB="0"/>
                </a:tc>
              </a:tr>
              <a:tr h="370840">
                <a:tc>
                  <a:txBody>
                    <a:bodyPr/>
                    <a:lstStyle/>
                    <a:p>
                      <a:pPr>
                        <a:lnSpc>
                          <a:spcPct val="115000"/>
                        </a:lnSpc>
                        <a:spcAft>
                          <a:spcPts val="0"/>
                        </a:spcAft>
                      </a:pPr>
                      <a:r>
                        <a:rPr lang="en-US" sz="2000" dirty="0">
                          <a:latin typeface="Times New Roman"/>
                          <a:ea typeface="Times New Roman"/>
                          <a:cs typeface="Mangal"/>
                        </a:rPr>
                        <a:t>1</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Issue of Charge Memorandum</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30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30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20</a:t>
                      </a:r>
                      <a:endParaRPr lang="en-IN" sz="2000" dirty="0">
                        <a:latin typeface="Calibri"/>
                        <a:ea typeface="Calibri"/>
                        <a:cs typeface="Mangal"/>
                      </a:endParaRPr>
                    </a:p>
                  </a:txBody>
                  <a:tcPr marL="0" marR="0" marT="0" marB="0"/>
                </a:tc>
              </a:tr>
              <a:tr h="370840">
                <a:tc>
                  <a:txBody>
                    <a:bodyPr/>
                    <a:lstStyle/>
                    <a:p>
                      <a:pPr>
                        <a:lnSpc>
                          <a:spcPct val="115000"/>
                        </a:lnSpc>
                        <a:spcAft>
                          <a:spcPts val="0"/>
                        </a:spcAft>
                      </a:pPr>
                      <a:r>
                        <a:rPr lang="en-US" sz="2000">
                          <a:latin typeface="Times New Roman"/>
                          <a:ea typeface="Times New Roman"/>
                          <a:cs typeface="Mangal"/>
                        </a:rPr>
                        <a:t>2</a:t>
                      </a:r>
                      <a:endParaRPr lang="en-IN" sz="200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Service of Charge Memorandum</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10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10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10</a:t>
                      </a:r>
                      <a:endParaRPr lang="en-IN" sz="2000" dirty="0">
                        <a:latin typeface="Calibri"/>
                        <a:ea typeface="Calibri"/>
                        <a:cs typeface="Mangal"/>
                      </a:endParaRPr>
                    </a:p>
                  </a:txBody>
                  <a:tcPr marL="0" marR="0" marT="0" marB="0"/>
                </a:tc>
              </a:tr>
              <a:tr h="370840">
                <a:tc>
                  <a:txBody>
                    <a:bodyPr/>
                    <a:lstStyle/>
                    <a:p>
                      <a:pPr>
                        <a:lnSpc>
                          <a:spcPct val="115000"/>
                        </a:lnSpc>
                        <a:spcAft>
                          <a:spcPts val="0"/>
                        </a:spcAft>
                      </a:pPr>
                      <a:r>
                        <a:rPr lang="en-US" sz="2000">
                          <a:latin typeface="Times New Roman"/>
                          <a:ea typeface="Times New Roman"/>
                          <a:cs typeface="Mangal"/>
                        </a:rPr>
                        <a:t>3</a:t>
                      </a:r>
                      <a:endParaRPr lang="en-IN" sz="200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Inspection of relied upon documents</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30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20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 To be given With SF 5</a:t>
                      </a:r>
                      <a:endParaRPr lang="en-IN" sz="2000" dirty="0">
                        <a:latin typeface="Calibri"/>
                        <a:ea typeface="Calibri"/>
                        <a:cs typeface="Mangal"/>
                      </a:endParaRPr>
                    </a:p>
                  </a:txBody>
                  <a:tcPr marL="0" marR="0" marT="0" marB="0"/>
                </a:tc>
              </a:tr>
              <a:tr h="370840">
                <a:tc>
                  <a:txBody>
                    <a:bodyPr/>
                    <a:lstStyle/>
                    <a:p>
                      <a:pPr>
                        <a:lnSpc>
                          <a:spcPct val="115000"/>
                        </a:lnSpc>
                        <a:spcAft>
                          <a:spcPts val="0"/>
                        </a:spcAft>
                      </a:pPr>
                      <a:r>
                        <a:rPr lang="en-US" sz="2000">
                          <a:latin typeface="Times New Roman"/>
                          <a:ea typeface="Times New Roman"/>
                          <a:cs typeface="Mangal"/>
                        </a:rPr>
                        <a:t>4</a:t>
                      </a:r>
                      <a:endParaRPr lang="en-IN" sz="200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Submission of written </a:t>
                      </a:r>
                      <a:r>
                        <a:rPr lang="en-US" sz="2000" dirty="0" err="1">
                          <a:latin typeface="Times New Roman"/>
                          <a:ea typeface="Times New Roman"/>
                          <a:cs typeface="Mangal"/>
                        </a:rPr>
                        <a:t>defence</a:t>
                      </a:r>
                      <a:r>
                        <a:rPr lang="en-US" sz="2000" dirty="0">
                          <a:latin typeface="Times New Roman"/>
                          <a:ea typeface="Times New Roman"/>
                          <a:cs typeface="Mangal"/>
                        </a:rPr>
                        <a:t> with list of witnesses</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20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20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20</a:t>
                      </a:r>
                      <a:endParaRPr lang="en-IN" sz="2000" dirty="0">
                        <a:latin typeface="Calibri"/>
                        <a:ea typeface="Calibri"/>
                        <a:cs typeface="Mangal"/>
                      </a:endParaRPr>
                    </a:p>
                  </a:txBody>
                  <a:tcPr marL="0" marR="0" marT="0" marB="0"/>
                </a:tc>
              </a:tr>
              <a:tr h="370840">
                <a:tc>
                  <a:txBody>
                    <a:bodyPr/>
                    <a:lstStyle/>
                    <a:p>
                      <a:pPr>
                        <a:lnSpc>
                          <a:spcPct val="115000"/>
                        </a:lnSpc>
                        <a:spcAft>
                          <a:spcPts val="0"/>
                        </a:spcAft>
                      </a:pPr>
                      <a:r>
                        <a:rPr lang="en-US" sz="2000">
                          <a:latin typeface="Times New Roman"/>
                          <a:ea typeface="Times New Roman"/>
                          <a:cs typeface="Mangal"/>
                        </a:rPr>
                        <a:t>5</a:t>
                      </a:r>
                      <a:endParaRPr lang="en-IN" sz="2000">
                        <a:latin typeface="Calibri"/>
                        <a:ea typeface="Calibri"/>
                        <a:cs typeface="Mangal"/>
                      </a:endParaRPr>
                    </a:p>
                  </a:txBody>
                  <a:tcPr marL="0" marR="0" marT="0" marB="0"/>
                </a:tc>
                <a:tc>
                  <a:txBody>
                    <a:bodyPr/>
                    <a:lstStyle/>
                    <a:p>
                      <a:pPr>
                        <a:lnSpc>
                          <a:spcPct val="115000"/>
                        </a:lnSpc>
                        <a:spcAft>
                          <a:spcPts val="0"/>
                        </a:spcAft>
                      </a:pPr>
                      <a:r>
                        <a:rPr lang="en-US" sz="2000">
                          <a:latin typeface="Times New Roman"/>
                          <a:ea typeface="Times New Roman"/>
                          <a:cs typeface="Mangal"/>
                        </a:rPr>
                        <a:t>Decision to hold enquiry after receipt of the defence</a:t>
                      </a:r>
                      <a:endParaRPr lang="en-IN" sz="200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30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20</a:t>
                      </a:r>
                      <a:endParaRPr lang="en-IN" sz="2000" dirty="0">
                        <a:latin typeface="Calibri"/>
                        <a:ea typeface="Calibri"/>
                        <a:cs typeface="Mangal"/>
                      </a:endParaRPr>
                    </a:p>
                  </a:txBody>
                  <a:tcPr marL="0" marR="0" marT="0" marB="0"/>
                </a:tc>
                <a:tc>
                  <a:txBody>
                    <a:bodyPr/>
                    <a:lstStyle/>
                    <a:p>
                      <a:pPr>
                        <a:lnSpc>
                          <a:spcPct val="115000"/>
                        </a:lnSpc>
                        <a:spcAft>
                          <a:spcPts val="0"/>
                        </a:spcAft>
                      </a:pPr>
                      <a:r>
                        <a:rPr lang="en-US" sz="2000" dirty="0">
                          <a:latin typeface="Times New Roman"/>
                          <a:ea typeface="Times New Roman"/>
                          <a:cs typeface="Mangal"/>
                        </a:rPr>
                        <a:t>10</a:t>
                      </a:r>
                      <a:endParaRPr lang="en-IN" sz="2000" dirty="0">
                        <a:latin typeface="Calibri"/>
                        <a:ea typeface="Calibri"/>
                        <a:cs typeface="Mangal"/>
                      </a:endParaRPr>
                    </a:p>
                  </a:txBody>
                  <a:tcPr marL="0" marR="0" marT="0" marB="0"/>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457200" y="1935163"/>
          <a:ext cx="8229600" cy="4416552"/>
        </p:xfrm>
        <a:graphic>
          <a:graphicData uri="http://schemas.openxmlformats.org/drawingml/2006/table">
            <a:tbl>
              <a:tblPr firstRow="1" bandRow="1">
                <a:tableStyleId>{5C22544A-7EE6-4342-B048-85BDC9FD1C3A}</a:tableStyleId>
              </a:tblPr>
              <a:tblGrid>
                <a:gridCol w="457200"/>
                <a:gridCol w="4648200"/>
                <a:gridCol w="1143000"/>
                <a:gridCol w="990600"/>
                <a:gridCol w="990600"/>
              </a:tblGrid>
              <a:tr h="370840">
                <a:tc>
                  <a:txBody>
                    <a:bodyPr/>
                    <a:lstStyle/>
                    <a:p>
                      <a:pPr>
                        <a:lnSpc>
                          <a:spcPct val="115000"/>
                        </a:lnSpc>
                        <a:spcAft>
                          <a:spcPts val="0"/>
                        </a:spcAft>
                      </a:pPr>
                      <a:r>
                        <a:rPr lang="en-US" sz="2800" dirty="0">
                          <a:latin typeface="Times New Roman"/>
                          <a:ea typeface="Times New Roman"/>
                          <a:cs typeface="Mangal"/>
                        </a:rPr>
                        <a:t>6</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Nomination of IO &amp; PO</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45</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20</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20</a:t>
                      </a:r>
                      <a:endParaRPr lang="en-IN" sz="2800">
                        <a:latin typeface="Calibri"/>
                        <a:ea typeface="Calibri"/>
                        <a:cs typeface="Mangal"/>
                      </a:endParaRPr>
                    </a:p>
                  </a:txBody>
                  <a:tcPr marL="0" marR="0" marT="0" marB="0"/>
                </a:tc>
              </a:tr>
              <a:tr h="370840">
                <a:tc>
                  <a:txBody>
                    <a:bodyPr/>
                    <a:lstStyle/>
                    <a:p>
                      <a:pPr>
                        <a:lnSpc>
                          <a:spcPct val="115000"/>
                        </a:lnSpc>
                        <a:spcAft>
                          <a:spcPts val="0"/>
                        </a:spcAft>
                      </a:pPr>
                      <a:r>
                        <a:rPr lang="en-US" sz="2800">
                          <a:latin typeface="Times New Roman"/>
                          <a:ea typeface="Times New Roman"/>
                          <a:cs typeface="Mangal"/>
                        </a:rPr>
                        <a:t>7</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Appointment IO &amp; PO</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20</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05</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05</a:t>
                      </a:r>
                      <a:endParaRPr lang="en-IN" sz="2800">
                        <a:latin typeface="Calibri"/>
                        <a:ea typeface="Calibri"/>
                        <a:cs typeface="Mangal"/>
                      </a:endParaRPr>
                    </a:p>
                  </a:txBody>
                  <a:tcPr marL="0" marR="0" marT="0" marB="0"/>
                </a:tc>
              </a:tr>
              <a:tr h="370840">
                <a:tc>
                  <a:txBody>
                    <a:bodyPr/>
                    <a:lstStyle/>
                    <a:p>
                      <a:pPr>
                        <a:lnSpc>
                          <a:spcPct val="115000"/>
                        </a:lnSpc>
                        <a:spcAft>
                          <a:spcPts val="0"/>
                        </a:spcAft>
                      </a:pPr>
                      <a:r>
                        <a:rPr lang="en-US" sz="2800">
                          <a:latin typeface="Times New Roman"/>
                          <a:ea typeface="Times New Roman"/>
                          <a:cs typeface="Mangal"/>
                        </a:rPr>
                        <a:t>8</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Completion of inquiry and submission of report</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180</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180</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60</a:t>
                      </a:r>
                      <a:endParaRPr lang="en-IN" sz="2800">
                        <a:latin typeface="Calibri"/>
                        <a:ea typeface="Calibri"/>
                        <a:cs typeface="Mangal"/>
                      </a:endParaRPr>
                    </a:p>
                  </a:txBody>
                  <a:tcPr marL="0" marR="0" marT="0" marB="0"/>
                </a:tc>
              </a:tr>
              <a:tr h="370840">
                <a:tc>
                  <a:txBody>
                    <a:bodyPr/>
                    <a:lstStyle/>
                    <a:p>
                      <a:pPr>
                        <a:lnSpc>
                          <a:spcPct val="115000"/>
                        </a:lnSpc>
                        <a:spcAft>
                          <a:spcPts val="0"/>
                        </a:spcAft>
                      </a:pPr>
                      <a:r>
                        <a:rPr lang="en-US" sz="2800">
                          <a:latin typeface="Times New Roman"/>
                          <a:ea typeface="Times New Roman"/>
                          <a:cs typeface="Mangal"/>
                        </a:rPr>
                        <a:t>9</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Obtaining CVC’s second stage advice after receipt of Inquiry Report</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45</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a:t>
                      </a:r>
                      <a:endParaRPr lang="en-IN" sz="2800">
                        <a:latin typeface="Calibri"/>
                        <a:ea typeface="Calibri"/>
                        <a:cs typeface="Mangal"/>
                      </a:endParaRPr>
                    </a:p>
                  </a:txBody>
                  <a:tcPr marL="0" marR="0" marT="0" marB="0"/>
                </a:tc>
              </a:tr>
              <a:tr h="370840">
                <a:tc>
                  <a:txBody>
                    <a:bodyPr/>
                    <a:lstStyle/>
                    <a:p>
                      <a:pPr>
                        <a:lnSpc>
                          <a:spcPct val="115000"/>
                        </a:lnSpc>
                        <a:spcAft>
                          <a:spcPts val="0"/>
                        </a:spcAft>
                      </a:pPr>
                      <a:r>
                        <a:rPr lang="en-US" sz="2800">
                          <a:latin typeface="Times New Roman"/>
                          <a:ea typeface="Times New Roman"/>
                          <a:cs typeface="Mangal"/>
                        </a:rPr>
                        <a:t>10</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Supply of copy of inquiry report to the delinquent</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10</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10</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10</a:t>
                      </a:r>
                      <a:endParaRPr lang="en-IN" sz="2800" dirty="0">
                        <a:latin typeface="Calibri"/>
                        <a:ea typeface="Calibri"/>
                        <a:cs typeface="Mangal"/>
                      </a:endParaRPr>
                    </a:p>
                  </a:txBody>
                  <a:tcPr marL="0" marR="0" marT="0" marB="0"/>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935163"/>
          <a:ext cx="8229600" cy="3925824"/>
        </p:xfrm>
        <a:graphic>
          <a:graphicData uri="http://schemas.openxmlformats.org/drawingml/2006/table">
            <a:tbl>
              <a:tblPr firstRow="1" bandRow="1">
                <a:tableStyleId>{5C22544A-7EE6-4342-B048-85BDC9FD1C3A}</a:tableStyleId>
              </a:tblPr>
              <a:tblGrid>
                <a:gridCol w="533400"/>
                <a:gridCol w="4800600"/>
                <a:gridCol w="914400"/>
                <a:gridCol w="914400"/>
                <a:gridCol w="1066800"/>
              </a:tblGrid>
              <a:tr h="370840">
                <a:tc>
                  <a:txBody>
                    <a:bodyPr/>
                    <a:lstStyle/>
                    <a:p>
                      <a:pPr>
                        <a:lnSpc>
                          <a:spcPct val="115000"/>
                        </a:lnSpc>
                        <a:spcAft>
                          <a:spcPts val="0"/>
                        </a:spcAft>
                      </a:pPr>
                      <a:r>
                        <a:rPr lang="en-US" sz="2800" dirty="0">
                          <a:latin typeface="Times New Roman"/>
                          <a:ea typeface="Times New Roman"/>
                          <a:cs typeface="Mangal"/>
                        </a:rPr>
                        <a:t>11</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CO’s submission of final </a:t>
                      </a:r>
                      <a:r>
                        <a:rPr lang="en-US" sz="2800" dirty="0" err="1">
                          <a:latin typeface="Times New Roman"/>
                          <a:ea typeface="Times New Roman"/>
                          <a:cs typeface="Mangal"/>
                        </a:rPr>
                        <a:t>defence</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15</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15</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15</a:t>
                      </a:r>
                      <a:endParaRPr lang="en-IN" sz="2800">
                        <a:latin typeface="Calibri"/>
                        <a:ea typeface="Calibri"/>
                        <a:cs typeface="Mangal"/>
                      </a:endParaRPr>
                    </a:p>
                  </a:txBody>
                  <a:tcPr marL="0" marR="0" marT="0" marB="0"/>
                </a:tc>
              </a:tr>
              <a:tr h="370840">
                <a:tc>
                  <a:txBody>
                    <a:bodyPr/>
                    <a:lstStyle/>
                    <a:p>
                      <a:pPr>
                        <a:lnSpc>
                          <a:spcPct val="115000"/>
                        </a:lnSpc>
                        <a:spcAft>
                          <a:spcPts val="0"/>
                        </a:spcAft>
                      </a:pPr>
                      <a:r>
                        <a:rPr lang="en-US" sz="2800">
                          <a:latin typeface="Times New Roman"/>
                          <a:ea typeface="Times New Roman"/>
                          <a:cs typeface="Mangal"/>
                        </a:rPr>
                        <a:t>12</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Submission of cases of Disciplinary Authority</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10</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10</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10</a:t>
                      </a:r>
                      <a:endParaRPr lang="en-IN" sz="2800">
                        <a:latin typeface="Calibri"/>
                        <a:ea typeface="Calibri"/>
                        <a:cs typeface="Mangal"/>
                      </a:endParaRPr>
                    </a:p>
                  </a:txBody>
                  <a:tcPr marL="0" marR="0" marT="0" marB="0"/>
                </a:tc>
              </a:tr>
              <a:tr h="370840">
                <a:tc>
                  <a:txBody>
                    <a:bodyPr/>
                    <a:lstStyle/>
                    <a:p>
                      <a:pPr>
                        <a:lnSpc>
                          <a:spcPct val="115000"/>
                        </a:lnSpc>
                        <a:spcAft>
                          <a:spcPts val="0"/>
                        </a:spcAft>
                      </a:pPr>
                      <a:r>
                        <a:rPr lang="en-US" sz="2800">
                          <a:latin typeface="Times New Roman"/>
                          <a:ea typeface="Times New Roman"/>
                          <a:cs typeface="Mangal"/>
                        </a:rPr>
                        <a:t>13</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Decision of Disciplinary Authority</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20</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20</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20</a:t>
                      </a:r>
                      <a:endParaRPr lang="en-IN" sz="2800">
                        <a:latin typeface="Calibri"/>
                        <a:ea typeface="Calibri"/>
                        <a:cs typeface="Mangal"/>
                      </a:endParaRPr>
                    </a:p>
                  </a:txBody>
                  <a:tcPr marL="0" marR="0" marT="0" marB="0"/>
                </a:tc>
              </a:tr>
              <a:tr h="370840">
                <a:tc>
                  <a:txBody>
                    <a:bodyPr/>
                    <a:lstStyle/>
                    <a:p>
                      <a:pPr>
                        <a:lnSpc>
                          <a:spcPct val="115000"/>
                        </a:lnSpc>
                        <a:spcAft>
                          <a:spcPts val="0"/>
                        </a:spcAft>
                      </a:pPr>
                      <a:r>
                        <a:rPr lang="en-US" sz="2800">
                          <a:latin typeface="Times New Roman"/>
                          <a:ea typeface="Times New Roman"/>
                          <a:cs typeface="Mangal"/>
                        </a:rPr>
                        <a:t>14</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Issue of NIP</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05</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05</a:t>
                      </a:r>
                      <a:endParaRPr lang="en-IN" sz="2800">
                        <a:latin typeface="Calibri"/>
                        <a:ea typeface="Calibri"/>
                        <a:cs typeface="Mangal"/>
                      </a:endParaRPr>
                    </a:p>
                  </a:txBody>
                  <a:tcPr marL="0" marR="0" marT="0" marB="0"/>
                </a:tc>
                <a:tc>
                  <a:txBody>
                    <a:bodyPr/>
                    <a:lstStyle/>
                    <a:p>
                      <a:pPr>
                        <a:lnSpc>
                          <a:spcPct val="115000"/>
                        </a:lnSpc>
                        <a:spcAft>
                          <a:spcPts val="0"/>
                        </a:spcAft>
                      </a:pPr>
                      <a:r>
                        <a:rPr lang="en-US" sz="2800">
                          <a:latin typeface="Times New Roman"/>
                          <a:ea typeface="Times New Roman"/>
                          <a:cs typeface="Mangal"/>
                        </a:rPr>
                        <a:t>05</a:t>
                      </a:r>
                      <a:endParaRPr lang="en-IN" sz="2800">
                        <a:latin typeface="Calibri"/>
                        <a:ea typeface="Calibri"/>
                        <a:cs typeface="Mangal"/>
                      </a:endParaRPr>
                    </a:p>
                  </a:txBody>
                  <a:tcPr marL="0" marR="0" marT="0" marB="0"/>
                </a:tc>
              </a:tr>
              <a:tr h="370840">
                <a:tc gridSpan="2">
                  <a:txBody>
                    <a:bodyPr/>
                    <a:lstStyle/>
                    <a:p>
                      <a:pPr>
                        <a:lnSpc>
                          <a:spcPct val="115000"/>
                        </a:lnSpc>
                        <a:spcAft>
                          <a:spcPts val="0"/>
                        </a:spcAft>
                      </a:pPr>
                      <a:r>
                        <a:rPr lang="en-US" sz="2800" dirty="0">
                          <a:latin typeface="Times New Roman"/>
                          <a:ea typeface="Times New Roman"/>
                          <a:cs typeface="Mangal"/>
                        </a:rPr>
                        <a:t>                    TOTAL</a:t>
                      </a:r>
                      <a:endParaRPr lang="en-IN" sz="2800" dirty="0">
                        <a:latin typeface="Calibri"/>
                        <a:ea typeface="Calibri"/>
                        <a:cs typeface="Mangal"/>
                      </a:endParaRPr>
                    </a:p>
                  </a:txBody>
                  <a:tcPr marL="0" marR="0" marT="0" marB="0"/>
                </a:tc>
                <a:tc hMerge="1">
                  <a:txBody>
                    <a:bodyPr/>
                    <a:lstStyle/>
                    <a:p>
                      <a:endParaRPr lang="en-IN"/>
                    </a:p>
                  </a:txBody>
                  <a:tcPr/>
                </a:tc>
                <a:tc>
                  <a:txBody>
                    <a:bodyPr/>
                    <a:lstStyle/>
                    <a:p>
                      <a:pPr>
                        <a:lnSpc>
                          <a:spcPct val="115000"/>
                        </a:lnSpc>
                        <a:spcAft>
                          <a:spcPts val="0"/>
                        </a:spcAft>
                      </a:pPr>
                      <a:r>
                        <a:rPr lang="en-US" sz="2800" dirty="0">
                          <a:latin typeface="Times New Roman"/>
                          <a:ea typeface="Times New Roman"/>
                          <a:cs typeface="Mangal"/>
                        </a:rPr>
                        <a:t>470</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365</a:t>
                      </a:r>
                      <a:endParaRPr lang="en-IN" sz="2800" dirty="0">
                        <a:latin typeface="Calibri"/>
                        <a:ea typeface="Calibri"/>
                        <a:cs typeface="Mangal"/>
                      </a:endParaRPr>
                    </a:p>
                  </a:txBody>
                  <a:tcPr marL="0" marR="0" marT="0" marB="0"/>
                </a:tc>
                <a:tc>
                  <a:txBody>
                    <a:bodyPr/>
                    <a:lstStyle/>
                    <a:p>
                      <a:pPr>
                        <a:lnSpc>
                          <a:spcPct val="115000"/>
                        </a:lnSpc>
                        <a:spcAft>
                          <a:spcPts val="0"/>
                        </a:spcAft>
                      </a:pPr>
                      <a:r>
                        <a:rPr lang="en-US" sz="2800" dirty="0">
                          <a:latin typeface="Times New Roman"/>
                          <a:ea typeface="Times New Roman"/>
                          <a:cs typeface="Mangal"/>
                        </a:rPr>
                        <a:t>205</a:t>
                      </a:r>
                      <a:endParaRPr lang="en-IN" sz="2800" dirty="0">
                        <a:latin typeface="Calibri"/>
                        <a:ea typeface="Calibri"/>
                        <a:cs typeface="Mangal"/>
                      </a:endParaRPr>
                    </a:p>
                  </a:txBody>
                  <a:tcPr marL="0" marR="0" marT="0" marB="0"/>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4.   Drafting of Charge Memorandum:</a:t>
            </a:r>
            <a:endParaRPr lang="en-IN" dirty="0"/>
          </a:p>
        </p:txBody>
      </p:sp>
      <p:sp>
        <p:nvSpPr>
          <p:cNvPr id="3" name="Content Placeholder 2"/>
          <p:cNvSpPr>
            <a:spLocks noGrp="1"/>
          </p:cNvSpPr>
          <p:nvPr>
            <p:ph idx="1"/>
          </p:nvPr>
        </p:nvSpPr>
        <p:spPr/>
        <p:txBody>
          <a:bodyPr>
            <a:normAutofit fontScale="92500" lnSpcReduction="10000"/>
          </a:bodyPr>
          <a:lstStyle/>
          <a:p>
            <a:pPr lvl="0"/>
            <a:r>
              <a:rPr lang="en-US" dirty="0" smtClean="0"/>
              <a:t>(</a:t>
            </a:r>
            <a:r>
              <a:rPr lang="en-US" dirty="0" err="1" smtClean="0"/>
              <a:t>i</a:t>
            </a:r>
            <a:r>
              <a:rPr lang="en-US" dirty="0" smtClean="0"/>
              <a:t>)  Each charge should be in express, clear and precise terms and not in vague terms.</a:t>
            </a:r>
            <a:endParaRPr lang="en-IN" dirty="0" smtClean="0"/>
          </a:p>
          <a:p>
            <a:r>
              <a:rPr lang="en-US" dirty="0" smtClean="0"/>
              <a:t>(ii)  Separate charge for each allegation,</a:t>
            </a:r>
            <a:endParaRPr lang="en-IN" dirty="0" smtClean="0"/>
          </a:p>
          <a:p>
            <a:r>
              <a:rPr lang="en-US" dirty="0" smtClean="0"/>
              <a:t>(iii) Multiplication or splitting up of charges on the same basis or the same allegation should be avoided.</a:t>
            </a:r>
            <a:endParaRPr lang="en-IN" dirty="0" smtClean="0"/>
          </a:p>
          <a:p>
            <a:r>
              <a:rPr lang="en-US" dirty="0" smtClean="0"/>
              <a:t>(iv) The wording of charge sheet should not appear as expression of opinion as to the guilt of the accused.</a:t>
            </a:r>
            <a:endParaRPr lang="en-IN" dirty="0" smtClean="0"/>
          </a:p>
          <a:p>
            <a:r>
              <a:rPr lang="en-US" dirty="0" smtClean="0"/>
              <a:t>(v) The charge should not relate to matter which has already been the subject matter for an inquiry and decision.</a:t>
            </a:r>
            <a:endParaRPr lang="en-IN" dirty="0" smtClean="0"/>
          </a:p>
          <a:p>
            <a:r>
              <a:rPr lang="en-US" dirty="0" smtClean="0"/>
              <a:t>(vi) Violation of extant rules/orders only should be referred and not those which have been overruled.</a:t>
            </a:r>
            <a:endParaRPr lang="en-I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85000" lnSpcReduction="10000"/>
          </a:bodyPr>
          <a:lstStyle/>
          <a:p>
            <a:pPr algn="just"/>
            <a:r>
              <a:rPr lang="en-US" b="1" dirty="0" smtClean="0"/>
              <a:t>b.</a:t>
            </a:r>
            <a:r>
              <a:rPr lang="en-US" dirty="0" smtClean="0"/>
              <a:t> The articles of charges and the statement of imputations in support of the articles of charges should not be identically worded. While the article of charge should be concise, the statement of imputation should contain details, references etc. relating to the charges and should generally give a clearer idea about the facts and circumstances relating to the alleged act of commission or omission. Specific rules/instructions which may have been violated by the charged official should also be mentioned in the statement of imputation.</a:t>
            </a:r>
            <a:endParaRPr lang="en-IN" dirty="0" smtClean="0"/>
          </a:p>
          <a:p>
            <a:pPr algn="just"/>
            <a:r>
              <a:rPr lang="en-US" dirty="0" smtClean="0"/>
              <a:t>Where intention is to bring out the gravity of the charge in a particular case due to the fact that punishments in the past have not resulted in better conduct on the part of the charged official, then the previous record should be brought out in the Charge Memorandum itself to enable the charged official to defend himself with reference to these factors also. Otherwise, Disciplinary Authority cannot take into account the previous misconducts while taking a decision in regard to the present case.</a:t>
            </a:r>
            <a:endParaRPr lang="en-IN"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r>
              <a:rPr lang="en-US" dirty="0" smtClean="0"/>
              <a:t>The list of documents by which and the list of witnesses by whom the charges are proposed to be sustained should be comprehensive and drawn up with due care taking into account the relevance of each document/witness in establishing the articles of charges, their availability and ease of being produced during the inquiry etc.</a:t>
            </a:r>
            <a:endParaRPr lang="en-IN" dirty="0" smtClean="0"/>
          </a:p>
          <a:p>
            <a:r>
              <a:rPr lang="en-US" dirty="0" smtClean="0"/>
              <a:t>If the Charged Official desires to inspect the original documents, this should invariably be allowed. </a:t>
            </a:r>
            <a:r>
              <a:rPr lang="en-US" i="1" dirty="0" smtClean="0"/>
              <a:t>(standard form No.2 )</a:t>
            </a:r>
            <a:endParaRPr lang="en-I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5.  Basic documents need to be procured and placed in Annexure III.</a:t>
            </a:r>
            <a:endParaRPr lang="en-IN" dirty="0"/>
          </a:p>
        </p:txBody>
      </p:sp>
      <p:sp>
        <p:nvSpPr>
          <p:cNvPr id="3" name="Content Placeholder 2"/>
          <p:cNvSpPr>
            <a:spLocks noGrp="1"/>
          </p:cNvSpPr>
          <p:nvPr>
            <p:ph idx="1"/>
          </p:nvPr>
        </p:nvSpPr>
        <p:spPr/>
        <p:txBody>
          <a:bodyPr>
            <a:normAutofit fontScale="92500" lnSpcReduction="20000"/>
          </a:bodyPr>
          <a:lstStyle/>
          <a:p>
            <a:r>
              <a:rPr lang="en-US" sz="4600" b="1" dirty="0" smtClean="0"/>
              <a:t>(a) Absentee cases:</a:t>
            </a:r>
            <a:endParaRPr lang="en-IN" sz="4600" dirty="0" smtClean="0"/>
          </a:p>
          <a:p>
            <a:r>
              <a:rPr lang="en-US" dirty="0" smtClean="0"/>
              <a:t>An attested copy of Attendance Register, Monthly Absentee Statement, copy of salary bills, warning memos issued if any, representations received from sections etc.</a:t>
            </a:r>
            <a:endParaRPr lang="en-IN" dirty="0" smtClean="0"/>
          </a:p>
          <a:p>
            <a:r>
              <a:rPr lang="en-US" dirty="0" smtClean="0"/>
              <a:t>In </a:t>
            </a:r>
            <a:r>
              <a:rPr lang="en-US" dirty="0" err="1" smtClean="0"/>
              <a:t>Gazetted</a:t>
            </a:r>
            <a:r>
              <a:rPr lang="en-US" dirty="0" smtClean="0"/>
              <a:t> cases, where there is no Attendance Register to exhibit, a statement from the concerned Authority, Absentee Statement given to Bills Section, Salary Bills, any alternative arrangements made during his/her absence period etc. to be taken as proof.</a:t>
            </a:r>
            <a:endParaRPr lang="en-IN" dirty="0" smtClean="0"/>
          </a:p>
          <a:p>
            <a:r>
              <a:rPr lang="en-US" dirty="0" smtClean="0"/>
              <a:t>It shall be ensured that, the period of absence figured in Charge Memorandum shall not be regularized during the course of the DAR proceeding.</a:t>
            </a:r>
            <a:endParaRPr lang="en-IN" dirty="0" smtClean="0"/>
          </a:p>
          <a:p>
            <a:endParaRPr lang="en-I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 Assault Cases:</a:t>
            </a:r>
            <a:endParaRPr lang="en-IN" dirty="0" smtClean="0"/>
          </a:p>
        </p:txBody>
      </p:sp>
      <p:sp>
        <p:nvSpPr>
          <p:cNvPr id="3" name="Content Placeholder 2"/>
          <p:cNvSpPr>
            <a:spLocks noGrp="1"/>
          </p:cNvSpPr>
          <p:nvPr>
            <p:ph idx="1"/>
          </p:nvPr>
        </p:nvSpPr>
        <p:spPr/>
        <p:txBody>
          <a:bodyPr/>
          <a:lstStyle/>
          <a:p>
            <a:pPr algn="just">
              <a:buNone/>
            </a:pPr>
            <a:r>
              <a:rPr lang="en-US" dirty="0" smtClean="0"/>
              <a:t>   Report given by the Section In-charge, Statement given by the eye-witnesses, Medical Report if any, report about the  damages made, Complaint given by the affected person, Police compliant given, if any etc.</a:t>
            </a:r>
            <a:endParaRPr lang="en-IN"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130</TotalTime>
  <Words>2408</Words>
  <Application>Microsoft Office PowerPoint</Application>
  <PresentationFormat>On-screen Show (4:3)</PresentationFormat>
  <Paragraphs>260</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Flow</vt:lpstr>
      <vt:lpstr>Introduction to Railway Servants (Discipline &amp; Appeal Rules 1968)</vt:lpstr>
      <vt:lpstr>1.  Introduction:-</vt:lpstr>
      <vt:lpstr>2.   Application:-  Rule 3 (1)</vt:lpstr>
      <vt:lpstr>3.  Principles of Natural Justice:</vt:lpstr>
      <vt:lpstr>4.   Drafting of Charge Memorandum:</vt:lpstr>
      <vt:lpstr>Slide 6</vt:lpstr>
      <vt:lpstr>Slide 7</vt:lpstr>
      <vt:lpstr>5.  Basic documents need to be procured and placed in Annexure III.</vt:lpstr>
      <vt:lpstr>(b) Assault Cases:</vt:lpstr>
      <vt:lpstr>(c) Trap cases:</vt:lpstr>
      <vt:lpstr>6.  Preparation of Charge Memorandum &amp; Annexure.</vt:lpstr>
      <vt:lpstr>Slide 12</vt:lpstr>
      <vt:lpstr> (ii) Vigilance Cases:</vt:lpstr>
      <vt:lpstr>7.  Corrigendum to the Charge Memorandum:</vt:lpstr>
      <vt:lpstr>Slide 15</vt:lpstr>
      <vt:lpstr>8.   Routing of Charge Memorandum through PHODs:</vt:lpstr>
      <vt:lpstr>9.   Serving of Charge Memorandum:</vt:lpstr>
      <vt:lpstr>10.   Serving of Charge Memorandum to Running Staff:</vt:lpstr>
      <vt:lpstr>11.  Disciplinary proceedings after retirement:</vt:lpstr>
      <vt:lpstr>Slide 20</vt:lpstr>
      <vt:lpstr> 12.   Who can be a Disciplinary Authority?    Rule 2(c) </vt:lpstr>
      <vt:lpstr>Slide 22</vt:lpstr>
      <vt:lpstr>13.   What is expected from Disciplinary Authority?</vt:lpstr>
      <vt:lpstr>Disciplinary Authority shall take care of the following:</vt:lpstr>
      <vt:lpstr>Slide 25</vt:lpstr>
      <vt:lpstr>Slide 26</vt:lpstr>
      <vt:lpstr>14.   Reply Statement to Charge Memorandum:</vt:lpstr>
      <vt:lpstr> 15.   Procedure for imposing Minor Penalties:  (Rule 11) </vt:lpstr>
      <vt:lpstr>Slide 29</vt:lpstr>
      <vt:lpstr> 16.   The role of Disciplinary Authority: </vt:lpstr>
      <vt:lpstr>17.  Appointment of Inquiry Officer: Rule 9 (2)</vt:lpstr>
      <vt:lpstr>18.   Cases of sexual harassment: </vt:lpstr>
      <vt:lpstr>19.   Minor Penalty cases with inquiry:</vt:lpstr>
      <vt:lpstr>20. The role of Inquiry Officer:</vt:lpstr>
      <vt:lpstr>Slide 35</vt:lpstr>
      <vt:lpstr>21. The details to be given to the Inquiry Officer by Disciplinary Authority: Rule 9 (6)</vt:lpstr>
      <vt:lpstr>Slide 37</vt:lpstr>
      <vt:lpstr>22. Appointment of Presenting Officer: </vt:lpstr>
      <vt:lpstr>23.  The role of Presenting Officer:</vt:lpstr>
      <vt:lpstr>24. Time limit for DAR cases: </vt:lpstr>
      <vt:lpstr>Slide 41</vt:lpstr>
      <vt:lpstr>iii)  The time limit prescribed by Railway Board is as under:</vt:lpstr>
      <vt:lpstr>Slide 43</vt:lpstr>
      <vt:lpstr>Slide 44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Railway Servants (Discipline &amp; Appeal) Rules 1968)</dc:title>
  <dc:creator>user</dc:creator>
  <cp:lastModifiedBy>user</cp:lastModifiedBy>
  <cp:revision>170</cp:revision>
  <dcterms:created xsi:type="dcterms:W3CDTF">2006-08-16T00:00:00Z</dcterms:created>
  <dcterms:modified xsi:type="dcterms:W3CDTF">2020-07-10T10:17:07Z</dcterms:modified>
</cp:coreProperties>
</file>