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256" r:id="rId2"/>
    <p:sldId id="298" r:id="rId3"/>
    <p:sldId id="306" r:id="rId4"/>
    <p:sldId id="333" r:id="rId5"/>
    <p:sldId id="334" r:id="rId6"/>
    <p:sldId id="335" r:id="rId7"/>
    <p:sldId id="270" r:id="rId8"/>
    <p:sldId id="296" r:id="rId9"/>
    <p:sldId id="332" r:id="rId10"/>
    <p:sldId id="320" r:id="rId11"/>
    <p:sldId id="297" r:id="rId12"/>
    <p:sldId id="264" r:id="rId13"/>
    <p:sldId id="259" r:id="rId14"/>
    <p:sldId id="260" r:id="rId15"/>
    <p:sldId id="311" r:id="rId16"/>
    <p:sldId id="262" r:id="rId17"/>
    <p:sldId id="263" r:id="rId18"/>
    <p:sldId id="336" r:id="rId19"/>
    <p:sldId id="265" r:id="rId20"/>
    <p:sldId id="319" r:id="rId21"/>
    <p:sldId id="266" r:id="rId22"/>
    <p:sldId id="301" r:id="rId23"/>
    <p:sldId id="267" r:id="rId24"/>
    <p:sldId id="268" r:id="rId25"/>
    <p:sldId id="269" r:id="rId26"/>
    <p:sldId id="272" r:id="rId27"/>
    <p:sldId id="271" r:id="rId28"/>
    <p:sldId id="273" r:id="rId29"/>
    <p:sldId id="274" r:id="rId30"/>
    <p:sldId id="321" r:id="rId31"/>
    <p:sldId id="302" r:id="rId32"/>
    <p:sldId id="275" r:id="rId33"/>
    <p:sldId id="322" r:id="rId34"/>
    <p:sldId id="323" r:id="rId35"/>
    <p:sldId id="325" r:id="rId36"/>
    <p:sldId id="326" r:id="rId37"/>
    <p:sldId id="337" r:id="rId38"/>
    <p:sldId id="327" r:id="rId39"/>
    <p:sldId id="277" r:id="rId40"/>
    <p:sldId id="324" r:id="rId41"/>
    <p:sldId id="328" r:id="rId42"/>
    <p:sldId id="330" r:id="rId43"/>
    <p:sldId id="331" r:id="rId44"/>
    <p:sldId id="329"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CC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615" autoAdjust="0"/>
    <p:restoredTop sz="86364" autoAdjust="0"/>
  </p:normalViewPr>
  <p:slideViewPr>
    <p:cSldViewPr>
      <p:cViewPr varScale="1">
        <p:scale>
          <a:sx n="64" d="100"/>
          <a:sy n="64" d="100"/>
        </p:scale>
        <p:origin x="-306" y="-96"/>
      </p:cViewPr>
      <p:guideLst>
        <p:guide orient="horz" pos="2160"/>
        <p:guide pos="2880"/>
      </p:guideLst>
    </p:cSldViewPr>
  </p:slideViewPr>
  <p:outlineViewPr>
    <p:cViewPr>
      <p:scale>
        <a:sx n="33" d="100"/>
        <a:sy n="33" d="100"/>
      </p:scale>
      <p:origin x="0" y="690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4165124-C4EF-456D-9FEA-B0DD3F1B4451}" type="datetimeFigureOut">
              <a:rPr lang="en-US" smtClean="0"/>
              <a:pPr/>
              <a:t>6/30/2018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481975-BC65-4F21-9A43-0B0DF7AC80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481975-BC65-4F21-9A43-0B0DF7AC8054}" type="slidenum">
              <a:rPr lang="en-US" smtClean="0"/>
              <a:pPr/>
              <a:t>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6/30/2018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6/30/2018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6/30/2018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6/30/2018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6/30/2018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6/30/2018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6/30/2018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6/30/2018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6/30/2018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6/30/2018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6/30/2018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6/30/2018</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10.12.0.22/Internal/ims/IMS_ISPs/ISP%2002.pdf" TargetMode="External"/><Relationship Id="rId2" Type="http://schemas.openxmlformats.org/officeDocument/2006/relationships/hyperlink" Target="http://10.12.0.22/Internal/ims/IMS_ISPs/ISP%2001.pdf" TargetMode="External"/><Relationship Id="rId1" Type="http://schemas.openxmlformats.org/officeDocument/2006/relationships/slideLayout" Target="../slideLayouts/slideLayout2.xml"/><Relationship Id="rId4" Type="http://schemas.openxmlformats.org/officeDocument/2006/relationships/hyperlink" Target="http://10.12.0.22/Internal/ims/IMS_ISPs/ISP%2003.pdf" TargetMode="External"/></Relationships>
</file>

<file path=ppt/slides/_rels/slide43.xml.rels><?xml version="1.0" encoding="UTF-8" standalone="yes"?>
<Relationships xmlns="http://schemas.openxmlformats.org/package/2006/relationships"><Relationship Id="rId8" Type="http://schemas.openxmlformats.org/officeDocument/2006/relationships/hyperlink" Target="http://10.12.0.22/Internal/ims/IMS_ISPs/ISP%2018.pdf" TargetMode="External"/><Relationship Id="rId3" Type="http://schemas.openxmlformats.org/officeDocument/2006/relationships/hyperlink" Target="http://10.12.0.22/Internal/ims/IMS_ISPs/ISP%2012.pdf" TargetMode="External"/><Relationship Id="rId7" Type="http://schemas.openxmlformats.org/officeDocument/2006/relationships/hyperlink" Target="http://10.12.0.22/Internal/ims/IMS_ISPs/ISP%2017.pdf" TargetMode="External"/><Relationship Id="rId2" Type="http://schemas.openxmlformats.org/officeDocument/2006/relationships/hyperlink" Target="http://10.12.0.22/Internal/ims/IMS_ISPs/ISP%2001.pdf" TargetMode="External"/><Relationship Id="rId1" Type="http://schemas.openxmlformats.org/officeDocument/2006/relationships/slideLayout" Target="../slideLayouts/slideLayout2.xml"/><Relationship Id="rId6" Type="http://schemas.openxmlformats.org/officeDocument/2006/relationships/hyperlink" Target="http://10.12.0.22/Internal/ims/IMS_ISPs/ISP%2016.pdf" TargetMode="External"/><Relationship Id="rId5" Type="http://schemas.openxmlformats.org/officeDocument/2006/relationships/hyperlink" Target="http://10.12.0.22/Internal/ims/IMS_ISPs/ISP%2014.pdf" TargetMode="External"/><Relationship Id="rId10" Type="http://schemas.openxmlformats.org/officeDocument/2006/relationships/hyperlink" Target="http://10.12.0.22/Internal/ims/IMS_ISPs/ISP%2020.pdf" TargetMode="External"/><Relationship Id="rId4" Type="http://schemas.openxmlformats.org/officeDocument/2006/relationships/hyperlink" Target="http://10.12.0.22/Internal/ims/IMS_ISPs/ISP%2013.pdf" TargetMode="External"/><Relationship Id="rId9" Type="http://schemas.openxmlformats.org/officeDocument/2006/relationships/hyperlink" Target="http://10.12.0.22/Internal/ims/IMS_ISPs/ISP%2019.pdf" TargetMode="Externa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143000"/>
            <a:ext cx="8229600" cy="3886200"/>
          </a:xfrm>
        </p:spPr>
        <p:txBody>
          <a:bodyPr>
            <a:noAutofit/>
          </a:bodyPr>
          <a:lstStyle/>
          <a:p>
            <a:r>
              <a:rPr lang="en-US" sz="5400" b="1" dirty="0" err="1" smtClean="0">
                <a:solidFill>
                  <a:schemeClr val="accent1"/>
                </a:solidFill>
                <a:latin typeface="Castellar" pitchFamily="18" charset="0"/>
                <a:ea typeface="Arial Unicode MS" pitchFamily="34" charset="-128"/>
                <a:cs typeface="Arial Unicode MS" pitchFamily="34" charset="-128"/>
              </a:rPr>
              <a:t>Ims</a:t>
            </a:r>
            <a:r>
              <a:rPr lang="en-US" sz="5400" b="1" dirty="0" smtClean="0">
                <a:solidFill>
                  <a:schemeClr val="accent1"/>
                </a:solidFill>
                <a:latin typeface="Castellar" pitchFamily="18" charset="0"/>
                <a:ea typeface="Arial Unicode MS" pitchFamily="34" charset="-128"/>
                <a:cs typeface="Arial Unicode MS" pitchFamily="34" charset="-128"/>
              </a:rPr>
              <a:t/>
            </a:r>
            <a:br>
              <a:rPr lang="en-US" sz="5400" b="1" dirty="0" smtClean="0">
                <a:solidFill>
                  <a:schemeClr val="accent1"/>
                </a:solidFill>
                <a:latin typeface="Castellar" pitchFamily="18" charset="0"/>
                <a:ea typeface="Arial Unicode MS" pitchFamily="34" charset="-128"/>
                <a:cs typeface="Arial Unicode MS" pitchFamily="34" charset="-128"/>
              </a:rPr>
            </a:br>
            <a:r>
              <a:rPr lang="en-GB" sz="5400" b="1" dirty="0" smtClean="0"/>
              <a:t>INTEGRATED MANAGEMENT SYSTEM</a:t>
            </a:r>
            <a:endParaRPr lang="en-US" sz="5400" b="1" dirty="0">
              <a:solidFill>
                <a:schemeClr val="accent1"/>
              </a:solidFill>
              <a:latin typeface="Castellar" pitchFamily="18" charset="0"/>
              <a:ea typeface="Arial Unicode MS" pitchFamily="34" charset="-128"/>
              <a:cs typeface="Arial Unicode MS" pitchFamily="34" charset="-12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8600" y="1676400"/>
            <a:ext cx="8610600" cy="2057400"/>
          </a:xfrm>
        </p:spPr>
        <p:txBody>
          <a:bodyPr>
            <a:normAutofit/>
          </a:bodyPr>
          <a:lstStyle/>
          <a:p>
            <a:r>
              <a:rPr lang="en-US" sz="2800" dirty="0" smtClean="0">
                <a:solidFill>
                  <a:srgbClr val="C00000"/>
                </a:solidFill>
                <a:latin typeface="Arial Black" pitchFamily="34" charset="0"/>
              </a:rPr>
              <a:t>Quality Management System</a:t>
            </a:r>
            <a:br>
              <a:rPr lang="en-US" sz="2800" dirty="0" smtClean="0">
                <a:solidFill>
                  <a:srgbClr val="C00000"/>
                </a:solidFill>
                <a:latin typeface="Arial Black" pitchFamily="34" charset="0"/>
              </a:rPr>
            </a:br>
            <a:r>
              <a:rPr lang="en-US" sz="2200" dirty="0" smtClean="0"/>
              <a:t>The Management system required to implement  quality standards i.e. ISO 9001 in an organization </a:t>
            </a:r>
            <a:br>
              <a:rPr lang="en-US" sz="2200" dirty="0" smtClean="0"/>
            </a:br>
            <a:endParaRPr lang="en-US" sz="2200" dirty="0">
              <a:solidFill>
                <a:srgbClr val="C00000"/>
              </a:solidFill>
              <a:latin typeface="Arial Black"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228600"/>
            <a:ext cx="6858000" cy="1143000"/>
          </a:xfrm>
        </p:spPr>
        <p:txBody>
          <a:bodyPr>
            <a:normAutofit fontScale="90000"/>
          </a:bodyPr>
          <a:lstStyle/>
          <a:p>
            <a:r>
              <a:rPr lang="en-US" dirty="0" smtClean="0"/>
              <a:t/>
            </a:r>
            <a:br>
              <a:rPr lang="en-US" dirty="0" smtClean="0"/>
            </a:br>
            <a:r>
              <a:rPr lang="en-US" sz="3100" dirty="0" smtClean="0">
                <a:solidFill>
                  <a:schemeClr val="tx2"/>
                </a:solidFill>
                <a:latin typeface="Arial Black" pitchFamily="34" charset="0"/>
              </a:rPr>
              <a:t>Quality Management System</a:t>
            </a:r>
            <a:endParaRPr lang="en-US" sz="3100" dirty="0">
              <a:solidFill>
                <a:schemeClr val="tx2"/>
              </a:solidFill>
              <a:latin typeface="Arial Black" pitchFamily="34" charset="0"/>
            </a:endParaRPr>
          </a:p>
        </p:txBody>
      </p:sp>
      <p:pic>
        <p:nvPicPr>
          <p:cNvPr id="8" name="Content Placeholder 7" descr="images.png"/>
          <p:cNvPicPr>
            <a:picLocks noGrp="1" noChangeAspect="1"/>
          </p:cNvPicPr>
          <p:nvPr>
            <p:ph idx="1"/>
          </p:nvPr>
        </p:nvPicPr>
        <p:blipFill>
          <a:blip r:embed="rId2" cstate="print"/>
          <a:stretch>
            <a:fillRect/>
          </a:stretch>
        </p:blipFill>
        <p:spPr>
          <a:xfrm>
            <a:off x="0" y="0"/>
            <a:ext cx="1354393" cy="1143000"/>
          </a:xfrm>
        </p:spPr>
      </p:pic>
      <p:pic>
        <p:nvPicPr>
          <p:cNvPr id="12" name="Picture 11" descr="iso_pdca.jpg"/>
          <p:cNvPicPr>
            <a:picLocks noChangeAspect="1"/>
          </p:cNvPicPr>
          <p:nvPr/>
        </p:nvPicPr>
        <p:blipFill>
          <a:blip r:embed="rId3" cstate="print"/>
          <a:stretch>
            <a:fillRect/>
          </a:stretch>
        </p:blipFill>
        <p:spPr>
          <a:xfrm>
            <a:off x="883510" y="1676401"/>
            <a:ext cx="7269890" cy="4950662"/>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solidFill>
                  <a:schemeClr val="tx2"/>
                </a:solidFill>
                <a:latin typeface="Arial Black" pitchFamily="34" charset="0"/>
              </a:rPr>
              <a:t>          Quality Management System</a:t>
            </a:r>
            <a:endParaRPr lang="en-US" sz="2800" dirty="0">
              <a:solidFill>
                <a:schemeClr val="tx2"/>
              </a:solidFill>
              <a:latin typeface="Arial Black" pitchFamily="34" charset="0"/>
            </a:endParaRPr>
          </a:p>
        </p:txBody>
      </p:sp>
      <p:sp>
        <p:nvSpPr>
          <p:cNvPr id="3" name="Content Placeholder 2"/>
          <p:cNvSpPr>
            <a:spLocks noGrp="1"/>
          </p:cNvSpPr>
          <p:nvPr>
            <p:ph idx="1"/>
          </p:nvPr>
        </p:nvSpPr>
        <p:spPr>
          <a:xfrm>
            <a:off x="457200" y="1676400"/>
            <a:ext cx="8229600" cy="4449763"/>
          </a:xfrm>
        </p:spPr>
        <p:txBody>
          <a:bodyPr>
            <a:normAutofit/>
          </a:bodyPr>
          <a:lstStyle/>
          <a:p>
            <a:pPr marL="0" indent="0" algn="just">
              <a:buNone/>
            </a:pPr>
            <a:r>
              <a:rPr lang="en-US" sz="2400" dirty="0" smtClean="0"/>
              <a:t>ISO 9001:2008 ( Older version ISO 9000:2005 dealt with fundamentals and basic terminology of QMS) :</a:t>
            </a:r>
          </a:p>
          <a:p>
            <a:pPr marL="0" indent="0" algn="just">
              <a:lnSpc>
                <a:spcPct val="150000"/>
              </a:lnSpc>
              <a:buFont typeface="Wingdings" pitchFamily="2" charset="2"/>
              <a:buChar char="q"/>
            </a:pPr>
            <a:r>
              <a:rPr lang="en-US" sz="2400" dirty="0" smtClean="0"/>
              <a:t> Standards to implement Quality Management System </a:t>
            </a:r>
          </a:p>
          <a:p>
            <a:pPr marL="0" indent="0" algn="just">
              <a:buFont typeface="Wingdings" pitchFamily="2" charset="2"/>
              <a:buChar char="q"/>
            </a:pPr>
            <a:r>
              <a:rPr lang="en-US" sz="2400" dirty="0" smtClean="0"/>
              <a:t> Deals with fundamentals.</a:t>
            </a:r>
          </a:p>
          <a:p>
            <a:pPr marL="0" indent="0" algn="just">
              <a:buFont typeface="Wingdings" pitchFamily="2" charset="2"/>
              <a:buChar char="q"/>
            </a:pPr>
            <a:r>
              <a:rPr lang="en-US" sz="2400" dirty="0" smtClean="0"/>
              <a:t> Specifies requirements for a quality management system.</a:t>
            </a:r>
          </a:p>
          <a:p>
            <a:pPr marL="0" indent="0" algn="just">
              <a:buFont typeface="Wingdings" pitchFamily="2" charset="2"/>
              <a:buChar char="q"/>
            </a:pPr>
            <a:r>
              <a:rPr lang="en-US" sz="2400" dirty="0" smtClean="0"/>
              <a:t> It focuses on the effectiveness of the quality management system in meeting customer requirements</a:t>
            </a:r>
            <a:r>
              <a:rPr lang="en-US" sz="2400" dirty="0" smtClean="0">
                <a:solidFill>
                  <a:schemeClr val="accent1"/>
                </a:solidFill>
              </a:rPr>
              <a:t>.</a:t>
            </a:r>
          </a:p>
          <a:p>
            <a:pPr>
              <a:buNone/>
            </a:pPr>
            <a:endParaRPr lang="en-US" sz="2400" dirty="0"/>
          </a:p>
        </p:txBody>
      </p:sp>
      <p:pic>
        <p:nvPicPr>
          <p:cNvPr id="4" name="Content Placeholder 7" descr="images.png"/>
          <p:cNvPicPr>
            <a:picLocks noChangeAspect="1"/>
          </p:cNvPicPr>
          <p:nvPr/>
        </p:nvPicPr>
        <p:blipFill>
          <a:blip r:embed="rId2" cstate="print"/>
          <a:stretch>
            <a:fillRect/>
          </a:stretch>
        </p:blipFill>
        <p:spPr>
          <a:xfrm>
            <a:off x="0" y="0"/>
            <a:ext cx="1354393" cy="1143000"/>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762000"/>
          </a:xfrm>
        </p:spPr>
        <p:txBody>
          <a:bodyPr>
            <a:normAutofit/>
          </a:bodyPr>
          <a:lstStyle/>
          <a:p>
            <a:r>
              <a:rPr lang="en-US" dirty="0" smtClean="0"/>
              <a:t>    </a:t>
            </a:r>
            <a:r>
              <a:rPr lang="en-US" sz="3000" dirty="0" smtClean="0">
                <a:solidFill>
                  <a:schemeClr val="accent1"/>
                </a:solidFill>
                <a:latin typeface="Arial Black" pitchFamily="34" charset="0"/>
              </a:rPr>
              <a:t>Quality Management System</a:t>
            </a:r>
            <a:endParaRPr lang="en-US" sz="3000" dirty="0">
              <a:solidFill>
                <a:schemeClr val="accent1"/>
              </a:solidFill>
              <a:latin typeface="Arial Black" pitchFamily="34" charset="0"/>
            </a:endParaRPr>
          </a:p>
        </p:txBody>
      </p:sp>
      <p:sp>
        <p:nvSpPr>
          <p:cNvPr id="3" name="Content Placeholder 2"/>
          <p:cNvSpPr>
            <a:spLocks noGrp="1"/>
          </p:cNvSpPr>
          <p:nvPr>
            <p:ph idx="1"/>
          </p:nvPr>
        </p:nvSpPr>
        <p:spPr>
          <a:xfrm>
            <a:off x="228600" y="1371600"/>
            <a:ext cx="8382000" cy="5257800"/>
          </a:xfrm>
        </p:spPr>
        <p:txBody>
          <a:bodyPr>
            <a:noAutofit/>
          </a:bodyPr>
          <a:lstStyle/>
          <a:p>
            <a:pPr marL="0" indent="0" algn="just">
              <a:buNone/>
            </a:pPr>
            <a:r>
              <a:rPr lang="en-US" sz="2400" b="1" dirty="0" smtClean="0"/>
              <a:t>What is QMS: </a:t>
            </a:r>
            <a:r>
              <a:rPr lang="en-US" sz="2400" dirty="0" smtClean="0"/>
              <a:t>A quality management system (QMS) is :</a:t>
            </a:r>
          </a:p>
          <a:p>
            <a:pPr marL="0" indent="0" algn="just">
              <a:buNone/>
            </a:pPr>
            <a:r>
              <a:rPr lang="en-US" sz="2400" dirty="0" smtClean="0"/>
              <a:t>a set of policies, processes and procedures required for planning and execution during production/development/service in the core business area of an organization. (i.e. areas that can impact the organization’s ability to meet customer requirements.) </a:t>
            </a:r>
          </a:p>
          <a:p>
            <a:pPr marL="0" indent="0" algn="just">
              <a:buNone/>
            </a:pPr>
            <a:r>
              <a:rPr lang="en-US" sz="2400" b="1" dirty="0" smtClean="0"/>
              <a:t>ISO 9001:2008, 2015 are examples of  Quality Management System. </a:t>
            </a:r>
          </a:p>
          <a:p>
            <a:pPr marL="0" indent="0" algn="just">
              <a:buNone/>
            </a:pPr>
            <a:r>
              <a:rPr lang="en-US" sz="2400" b="1" dirty="0" smtClean="0"/>
              <a:t>Key terms: repeatable, measurable and constantly improving.</a:t>
            </a:r>
          </a:p>
          <a:p>
            <a:pPr marL="0" indent="0" algn="just">
              <a:buNone/>
            </a:pPr>
            <a:endParaRPr lang="en-US" sz="2400" dirty="0" smtClean="0"/>
          </a:p>
          <a:p>
            <a:pPr fontAlgn="base">
              <a:buNone/>
            </a:pPr>
            <a:endParaRPr lang="en-US" sz="2400" dirty="0" smtClean="0"/>
          </a:p>
          <a:p>
            <a:pPr marL="0" indent="0" algn="just">
              <a:buNone/>
            </a:pPr>
            <a:endParaRPr lang="en-US" sz="2400" b="1" dirty="0"/>
          </a:p>
        </p:txBody>
      </p:sp>
      <p:pic>
        <p:nvPicPr>
          <p:cNvPr id="4" name="Content Placeholder 7" descr="images.png"/>
          <p:cNvPicPr>
            <a:picLocks noChangeAspect="1"/>
          </p:cNvPicPr>
          <p:nvPr/>
        </p:nvPicPr>
        <p:blipFill>
          <a:blip r:embed="rId2" cstate="print"/>
          <a:stretch>
            <a:fillRect/>
          </a:stretch>
        </p:blipFill>
        <p:spPr>
          <a:xfrm>
            <a:off x="0" y="0"/>
            <a:ext cx="1354393" cy="114300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781800" cy="609600"/>
          </a:xfrm>
        </p:spPr>
        <p:txBody>
          <a:bodyPr>
            <a:normAutofit fontScale="90000"/>
          </a:bodyPr>
          <a:lstStyle/>
          <a:p>
            <a:r>
              <a:rPr lang="en-US" dirty="0" smtClean="0"/>
              <a:t/>
            </a:r>
            <a:br>
              <a:rPr lang="en-US" dirty="0" smtClean="0"/>
            </a:br>
            <a:r>
              <a:rPr lang="en-US" sz="3100" dirty="0" smtClean="0">
                <a:solidFill>
                  <a:schemeClr val="tx2"/>
                </a:solidFill>
                <a:latin typeface="Arial Black" pitchFamily="34" charset="0"/>
              </a:rPr>
              <a:t>Quality Management System</a:t>
            </a:r>
            <a:r>
              <a:rPr lang="en-US" dirty="0" smtClean="0"/>
              <a:t/>
            </a:r>
            <a:br>
              <a:rPr lang="en-US" dirty="0" smtClean="0"/>
            </a:br>
            <a:endParaRPr lang="en-US" dirty="0"/>
          </a:p>
        </p:txBody>
      </p:sp>
      <p:sp>
        <p:nvSpPr>
          <p:cNvPr id="3" name="Content Placeholder 2"/>
          <p:cNvSpPr>
            <a:spLocks noGrp="1"/>
          </p:cNvSpPr>
          <p:nvPr>
            <p:ph idx="1"/>
          </p:nvPr>
        </p:nvSpPr>
        <p:spPr>
          <a:xfrm>
            <a:off x="304800" y="1600200"/>
            <a:ext cx="8534400" cy="5029200"/>
          </a:xfrm>
        </p:spPr>
        <p:txBody>
          <a:bodyPr>
            <a:noAutofit/>
          </a:bodyPr>
          <a:lstStyle/>
          <a:p>
            <a:pPr marL="0" indent="0" algn="just">
              <a:buNone/>
            </a:pPr>
            <a:r>
              <a:rPr lang="en-US" sz="2000" b="1" dirty="0" smtClean="0"/>
              <a:t>The concept:</a:t>
            </a:r>
          </a:p>
          <a:p>
            <a:pPr algn="just" fontAlgn="base">
              <a:buFont typeface="Wingdings" pitchFamily="2" charset="2"/>
              <a:buChar char="Ø"/>
            </a:pPr>
            <a:r>
              <a:rPr lang="en-US" sz="2000" b="1" dirty="0" smtClean="0"/>
              <a:t>Recognize the external quality related requirements</a:t>
            </a:r>
            <a:r>
              <a:rPr lang="en-US" sz="2000" dirty="0" smtClean="0"/>
              <a:t> specified in Licenses to Trade, guidelines, specified customer requirements, and the chosen management system standard(s).</a:t>
            </a:r>
          </a:p>
          <a:p>
            <a:pPr algn="just" fontAlgn="base">
              <a:buFont typeface="Wingdings" pitchFamily="2" charset="2"/>
              <a:buChar char="Ø"/>
            </a:pPr>
            <a:r>
              <a:rPr lang="en-US" sz="2000" dirty="0" smtClean="0"/>
              <a:t>Ensure that all </a:t>
            </a:r>
            <a:r>
              <a:rPr lang="en-US" sz="2000" b="1" dirty="0" smtClean="0"/>
              <a:t>requirements have been documented within the management system </a:t>
            </a:r>
            <a:r>
              <a:rPr lang="en-US" sz="2000" dirty="0" smtClean="0"/>
              <a:t>in the appropriate location in terms of defined specific system requirements.</a:t>
            </a:r>
          </a:p>
          <a:p>
            <a:pPr algn="just" fontAlgn="base">
              <a:buFont typeface="Wingdings" pitchFamily="2" charset="2"/>
              <a:buChar char="Ø"/>
            </a:pPr>
            <a:r>
              <a:rPr lang="en-US" sz="2000" dirty="0" smtClean="0"/>
              <a:t>Confirm that </a:t>
            </a:r>
            <a:r>
              <a:rPr lang="en-US" sz="2000" b="1" dirty="0" smtClean="0"/>
              <a:t>employees receive applicable training </a:t>
            </a:r>
            <a:r>
              <a:rPr lang="en-US" sz="2000" dirty="0" smtClean="0"/>
              <a:t>in the quality system requirements.</a:t>
            </a:r>
          </a:p>
          <a:p>
            <a:pPr algn="just" fontAlgn="base">
              <a:buFont typeface="Wingdings" pitchFamily="2" charset="2"/>
              <a:buChar char="Ø"/>
            </a:pPr>
            <a:r>
              <a:rPr lang="en-US" sz="2000" b="1" dirty="0" smtClean="0"/>
              <a:t>Outline performance processes</a:t>
            </a:r>
            <a:r>
              <a:rPr lang="en-US" sz="2000" dirty="0" smtClean="0"/>
              <a:t>, where applicable, to the quality system requirements.</a:t>
            </a:r>
          </a:p>
          <a:p>
            <a:pPr algn="just" fontAlgn="base">
              <a:buFont typeface="Wingdings" pitchFamily="2" charset="2"/>
              <a:buChar char="Ø"/>
            </a:pPr>
            <a:r>
              <a:rPr lang="en-US" sz="2000" b="1" dirty="0" smtClean="0"/>
              <a:t>Produce records or evidence</a:t>
            </a:r>
            <a:r>
              <a:rPr lang="en-US" sz="2000" dirty="0" smtClean="0"/>
              <a:t> that system requirements have been met.</a:t>
            </a:r>
          </a:p>
          <a:p>
            <a:pPr algn="just" fontAlgn="base">
              <a:buFont typeface="Wingdings" pitchFamily="2" charset="2"/>
              <a:buChar char="Ø"/>
            </a:pPr>
            <a:endParaRPr lang="en-US" sz="1700" dirty="0" smtClean="0"/>
          </a:p>
          <a:p>
            <a:pPr algn="just" fontAlgn="base">
              <a:buNone/>
            </a:pPr>
            <a:endParaRPr lang="en-US" sz="1700" dirty="0" smtClean="0"/>
          </a:p>
          <a:p>
            <a:pPr algn="just" fontAlgn="base">
              <a:buFont typeface="Wingdings" pitchFamily="2" charset="2"/>
              <a:buChar char="Ø"/>
            </a:pPr>
            <a:endParaRPr lang="en-US" sz="1700" dirty="0" smtClean="0"/>
          </a:p>
          <a:p>
            <a:pPr algn="just" fontAlgn="base">
              <a:buFont typeface="Wingdings" pitchFamily="2" charset="2"/>
              <a:buChar char="Ø"/>
            </a:pPr>
            <a:endParaRPr lang="en-US" sz="1700" dirty="0" smtClean="0"/>
          </a:p>
          <a:p>
            <a:pPr algn="just" fontAlgn="base">
              <a:buFont typeface="Wingdings" pitchFamily="2" charset="2"/>
              <a:buChar char="Ø"/>
            </a:pPr>
            <a:endParaRPr lang="en-US" sz="1700" dirty="0" smtClean="0"/>
          </a:p>
          <a:p>
            <a:pPr algn="just" fontAlgn="base">
              <a:buFont typeface="Wingdings" pitchFamily="2" charset="2"/>
              <a:buChar char="Ø"/>
            </a:pPr>
            <a:endParaRPr lang="en-US" sz="1700" dirty="0" smtClean="0"/>
          </a:p>
          <a:p>
            <a:pPr algn="just" fontAlgn="base">
              <a:buFont typeface="Wingdings" pitchFamily="2" charset="2"/>
              <a:buChar char="Ø"/>
            </a:pPr>
            <a:endParaRPr lang="en-US" sz="1700" dirty="0" smtClean="0"/>
          </a:p>
        </p:txBody>
      </p:sp>
      <p:pic>
        <p:nvPicPr>
          <p:cNvPr id="4" name="Content Placeholder 7" descr="images.png"/>
          <p:cNvPicPr>
            <a:picLocks noChangeAspect="1"/>
          </p:cNvPicPr>
          <p:nvPr/>
        </p:nvPicPr>
        <p:blipFill>
          <a:blip r:embed="rId2" cstate="print"/>
          <a:stretch>
            <a:fillRect/>
          </a:stretch>
        </p:blipFill>
        <p:spPr>
          <a:xfrm>
            <a:off x="0" y="0"/>
            <a:ext cx="1354393" cy="114300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3200" y="274638"/>
            <a:ext cx="5943600" cy="1143000"/>
          </a:xfrm>
        </p:spPr>
        <p:txBody>
          <a:bodyPr>
            <a:normAutofit/>
          </a:bodyPr>
          <a:lstStyle/>
          <a:p>
            <a:r>
              <a:rPr lang="en-US" sz="2800" dirty="0" smtClean="0">
                <a:solidFill>
                  <a:schemeClr val="tx2"/>
                </a:solidFill>
                <a:latin typeface="Arial Black" pitchFamily="34" charset="0"/>
              </a:rPr>
              <a:t>Quality Management System</a:t>
            </a:r>
            <a:endParaRPr lang="en-US" sz="2800" dirty="0"/>
          </a:p>
        </p:txBody>
      </p:sp>
      <p:sp>
        <p:nvSpPr>
          <p:cNvPr id="3" name="Content Placeholder 2"/>
          <p:cNvSpPr>
            <a:spLocks noGrp="1"/>
          </p:cNvSpPr>
          <p:nvPr>
            <p:ph idx="1"/>
          </p:nvPr>
        </p:nvSpPr>
        <p:spPr>
          <a:xfrm>
            <a:off x="457200" y="1828801"/>
            <a:ext cx="8229600" cy="3810000"/>
          </a:xfrm>
        </p:spPr>
        <p:txBody>
          <a:bodyPr>
            <a:normAutofit/>
          </a:bodyPr>
          <a:lstStyle/>
          <a:p>
            <a:pPr algn="just" fontAlgn="base">
              <a:buFont typeface="Wingdings" pitchFamily="2" charset="2"/>
              <a:buChar char="Ø"/>
            </a:pPr>
            <a:r>
              <a:rPr lang="en-US" sz="2000" b="1" dirty="0" smtClean="0"/>
              <a:t>Measure, monitor and report the extent of complian</a:t>
            </a:r>
            <a:r>
              <a:rPr lang="en-US" sz="2000" dirty="0" smtClean="0"/>
              <a:t>ce with these performance procedures.</a:t>
            </a:r>
          </a:p>
          <a:p>
            <a:pPr algn="just" fontAlgn="base">
              <a:buNone/>
            </a:pPr>
            <a:endParaRPr lang="en-US" sz="2000" dirty="0" smtClean="0"/>
          </a:p>
          <a:p>
            <a:pPr algn="just" fontAlgn="base">
              <a:buFont typeface="Wingdings" pitchFamily="2" charset="2"/>
              <a:buChar char="Ø"/>
            </a:pPr>
            <a:r>
              <a:rPr lang="en-US" sz="2000" b="1" dirty="0" smtClean="0"/>
              <a:t>Continually monitor and analyze changes to the requirements </a:t>
            </a:r>
            <a:r>
              <a:rPr lang="en-US" sz="2000" dirty="0" smtClean="0"/>
              <a:t>and confirm that all changes are reflected in changes to the specific requirements when necessary.</a:t>
            </a:r>
          </a:p>
          <a:p>
            <a:pPr algn="just" fontAlgn="base">
              <a:buNone/>
            </a:pPr>
            <a:endParaRPr lang="en-US" sz="2000" dirty="0" smtClean="0"/>
          </a:p>
          <a:p>
            <a:pPr algn="just" fontAlgn="base">
              <a:buFont typeface="Wingdings" pitchFamily="2" charset="2"/>
              <a:buChar char="Ø"/>
            </a:pPr>
            <a:r>
              <a:rPr lang="en-US" sz="2000" b="1" dirty="0" smtClean="0"/>
              <a:t>Execute the audit and analyze the system processes and correct them when necessary</a:t>
            </a:r>
            <a:r>
              <a:rPr lang="en-US" sz="2000" dirty="0" smtClean="0"/>
              <a:t>.</a:t>
            </a:r>
          </a:p>
          <a:p>
            <a:pPr algn="just" fontAlgn="base">
              <a:buNone/>
            </a:pPr>
            <a:endParaRPr lang="en-US" sz="2000" dirty="0" smtClean="0"/>
          </a:p>
          <a:p>
            <a:pPr algn="just" fontAlgn="base">
              <a:buFont typeface="Wingdings" pitchFamily="2" charset="2"/>
              <a:buChar char="Ø"/>
            </a:pPr>
            <a:r>
              <a:rPr lang="en-US" sz="2000" dirty="0" smtClean="0"/>
              <a:t>Include processes that will help continually to improve the quality system.</a:t>
            </a:r>
          </a:p>
          <a:p>
            <a:pPr>
              <a:buNone/>
            </a:pPr>
            <a:endParaRPr lang="en-US" sz="2000" dirty="0"/>
          </a:p>
        </p:txBody>
      </p:sp>
      <p:pic>
        <p:nvPicPr>
          <p:cNvPr id="4" name="Content Placeholder 7" descr="images.png"/>
          <p:cNvPicPr>
            <a:picLocks noChangeAspect="1"/>
          </p:cNvPicPr>
          <p:nvPr/>
        </p:nvPicPr>
        <p:blipFill>
          <a:blip r:embed="rId2" cstate="print"/>
          <a:stretch>
            <a:fillRect/>
          </a:stretch>
        </p:blipFill>
        <p:spPr>
          <a:xfrm>
            <a:off x="0" y="0"/>
            <a:ext cx="1447800" cy="1221828"/>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228600"/>
            <a:ext cx="7086600" cy="1219200"/>
          </a:xfrm>
        </p:spPr>
        <p:txBody>
          <a:bodyPr>
            <a:normAutofit/>
          </a:bodyPr>
          <a:lstStyle/>
          <a:p>
            <a:r>
              <a:rPr lang="en-US" sz="2800" dirty="0" smtClean="0">
                <a:solidFill>
                  <a:schemeClr val="tx2"/>
                </a:solidFill>
                <a:latin typeface="Arial Black" pitchFamily="34" charset="0"/>
              </a:rPr>
              <a:t>How to implement QMS </a:t>
            </a:r>
            <a:endParaRPr lang="en-US" sz="2800" dirty="0">
              <a:solidFill>
                <a:schemeClr val="tx2"/>
              </a:solidFill>
              <a:latin typeface="Arial Black" pitchFamily="34" charset="0"/>
            </a:endParaRPr>
          </a:p>
        </p:txBody>
      </p:sp>
      <p:sp>
        <p:nvSpPr>
          <p:cNvPr id="3" name="Content Placeholder 2"/>
          <p:cNvSpPr>
            <a:spLocks noGrp="1"/>
          </p:cNvSpPr>
          <p:nvPr>
            <p:ph idx="1"/>
          </p:nvPr>
        </p:nvSpPr>
        <p:spPr>
          <a:xfrm>
            <a:off x="228600" y="1600200"/>
            <a:ext cx="8229600" cy="5105400"/>
          </a:xfrm>
        </p:spPr>
        <p:txBody>
          <a:bodyPr>
            <a:noAutofit/>
          </a:bodyPr>
          <a:lstStyle/>
          <a:p>
            <a:pPr marL="60325" indent="-60325" algn="just">
              <a:lnSpc>
                <a:spcPct val="150000"/>
              </a:lnSpc>
              <a:buFont typeface="Wingdings" pitchFamily="2" charset="2"/>
              <a:buChar char="Ø"/>
            </a:pPr>
            <a:r>
              <a:rPr lang="en-US" sz="2000" b="1" dirty="0" smtClean="0">
                <a:solidFill>
                  <a:schemeClr val="accent1"/>
                </a:solidFill>
              </a:rPr>
              <a:t>Documenting </a:t>
            </a:r>
            <a:r>
              <a:rPr lang="en-US" sz="1900" b="1" dirty="0" smtClean="0">
                <a:solidFill>
                  <a:schemeClr val="accent1"/>
                </a:solidFill>
              </a:rPr>
              <a:t>your system:</a:t>
            </a:r>
          </a:p>
          <a:p>
            <a:pPr marL="60325" indent="-60325" algn="just">
              <a:lnSpc>
                <a:spcPct val="150000"/>
              </a:lnSpc>
              <a:buFont typeface="Wingdings" pitchFamily="2" charset="2"/>
              <a:buChar char="Ø"/>
            </a:pPr>
            <a:r>
              <a:rPr lang="en-US" sz="1900" b="1" dirty="0" smtClean="0">
                <a:solidFill>
                  <a:schemeClr val="accent1"/>
                </a:solidFill>
              </a:rPr>
              <a:t>Identify your general requirements.</a:t>
            </a:r>
          </a:p>
          <a:p>
            <a:pPr marL="60325" indent="-60325" algn="just">
              <a:lnSpc>
                <a:spcPct val="150000"/>
              </a:lnSpc>
              <a:buFont typeface="Wingdings" pitchFamily="2" charset="2"/>
              <a:buChar char="Ø"/>
            </a:pPr>
            <a:r>
              <a:rPr lang="en-US" sz="1900" b="1" dirty="0" smtClean="0">
                <a:solidFill>
                  <a:schemeClr val="accent1"/>
                </a:solidFill>
              </a:rPr>
              <a:t>Identify your Process.</a:t>
            </a:r>
          </a:p>
          <a:p>
            <a:pPr marL="60325" indent="-60325" algn="just">
              <a:lnSpc>
                <a:spcPct val="150000"/>
              </a:lnSpc>
              <a:buFont typeface="Wingdings" pitchFamily="2" charset="2"/>
              <a:buChar char="Ø"/>
            </a:pPr>
            <a:r>
              <a:rPr lang="en-US" sz="1900" b="1" dirty="0" smtClean="0">
                <a:solidFill>
                  <a:schemeClr val="accent1"/>
                </a:solidFill>
              </a:rPr>
              <a:t>Develop Quality manual and procedures.</a:t>
            </a:r>
          </a:p>
          <a:p>
            <a:pPr marL="60325" indent="-60325" algn="just">
              <a:lnSpc>
                <a:spcPct val="150000"/>
              </a:lnSpc>
              <a:buFont typeface="Wingdings" pitchFamily="2" charset="2"/>
              <a:buChar char="Ø"/>
            </a:pPr>
            <a:r>
              <a:rPr lang="en-US" sz="1900" b="1" dirty="0" smtClean="0">
                <a:solidFill>
                  <a:schemeClr val="accent1"/>
                </a:solidFill>
              </a:rPr>
              <a:t>Documentation of all processes in form of work instructions.</a:t>
            </a:r>
          </a:p>
          <a:p>
            <a:pPr marL="60325" indent="-60325" algn="just">
              <a:lnSpc>
                <a:spcPct val="150000"/>
              </a:lnSpc>
              <a:buFont typeface="Wingdings" pitchFamily="2" charset="2"/>
              <a:buChar char="Ø"/>
            </a:pPr>
            <a:r>
              <a:rPr lang="en-US" sz="1900" b="1" dirty="0" smtClean="0">
                <a:solidFill>
                  <a:schemeClr val="accent1"/>
                </a:solidFill>
              </a:rPr>
              <a:t>Follow  the Documented procedures and work instructions.</a:t>
            </a:r>
          </a:p>
          <a:p>
            <a:pPr marL="60325" indent="-60325" algn="just">
              <a:lnSpc>
                <a:spcPct val="150000"/>
              </a:lnSpc>
              <a:buFont typeface="Wingdings" pitchFamily="2" charset="2"/>
              <a:buChar char="Ø"/>
            </a:pPr>
            <a:r>
              <a:rPr lang="en-US" sz="1900" b="1" dirty="0" smtClean="0">
                <a:solidFill>
                  <a:schemeClr val="accent1"/>
                </a:solidFill>
              </a:rPr>
              <a:t> Make Improvements to the process to improve quality.</a:t>
            </a:r>
          </a:p>
          <a:p>
            <a:pPr marL="60325" indent="-60325" algn="just">
              <a:lnSpc>
                <a:spcPct val="150000"/>
              </a:lnSpc>
              <a:buFont typeface="Wingdings" pitchFamily="2" charset="2"/>
              <a:buChar char="Ø"/>
            </a:pPr>
            <a:r>
              <a:rPr lang="en-US" sz="1900" b="1" dirty="0" smtClean="0">
                <a:solidFill>
                  <a:schemeClr val="accent1"/>
                </a:solidFill>
              </a:rPr>
              <a:t>Conduct internal audits.</a:t>
            </a:r>
          </a:p>
          <a:p>
            <a:pPr marL="60325" indent="-60325" algn="just">
              <a:lnSpc>
                <a:spcPct val="150000"/>
              </a:lnSpc>
              <a:buFont typeface="Wingdings" pitchFamily="2" charset="2"/>
              <a:buChar char="Ø"/>
            </a:pPr>
            <a:r>
              <a:rPr lang="en-US" sz="1900" b="1" dirty="0" smtClean="0">
                <a:solidFill>
                  <a:schemeClr val="accent1"/>
                </a:solidFill>
              </a:rPr>
              <a:t>Hold Management Review Meetings.</a:t>
            </a:r>
          </a:p>
          <a:p>
            <a:pPr marL="60325" indent="-60325" algn="just">
              <a:lnSpc>
                <a:spcPct val="150000"/>
              </a:lnSpc>
              <a:buFont typeface="Wingdings" pitchFamily="2" charset="2"/>
              <a:buChar char="Ø"/>
            </a:pPr>
            <a:r>
              <a:rPr lang="en-US" sz="1900" b="1" dirty="0" smtClean="0">
                <a:solidFill>
                  <a:schemeClr val="accent1"/>
                </a:solidFill>
              </a:rPr>
              <a:t>Keep Records.</a:t>
            </a:r>
            <a:endParaRPr lang="en-US" sz="1900" b="1" dirty="0">
              <a:solidFill>
                <a:schemeClr val="accent1"/>
              </a:solidFill>
            </a:endParaRPr>
          </a:p>
        </p:txBody>
      </p:sp>
      <p:pic>
        <p:nvPicPr>
          <p:cNvPr id="4" name="Content Placeholder 7" descr="images.png"/>
          <p:cNvPicPr>
            <a:picLocks noChangeAspect="1"/>
          </p:cNvPicPr>
          <p:nvPr/>
        </p:nvPicPr>
        <p:blipFill>
          <a:blip r:embed="rId2" cstate="print"/>
          <a:stretch>
            <a:fillRect/>
          </a:stretch>
        </p:blipFill>
        <p:spPr>
          <a:xfrm>
            <a:off x="0" y="0"/>
            <a:ext cx="1354393" cy="11430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274638"/>
            <a:ext cx="6934200" cy="1143000"/>
          </a:xfrm>
        </p:spPr>
        <p:txBody>
          <a:bodyPr>
            <a:normAutofit/>
          </a:bodyPr>
          <a:lstStyle/>
          <a:p>
            <a:r>
              <a:rPr lang="en-US" sz="2800" dirty="0" smtClean="0">
                <a:latin typeface="Arial Black" pitchFamily="34" charset="0"/>
              </a:rPr>
              <a:t>What is Internal &amp; </a:t>
            </a:r>
            <a:br>
              <a:rPr lang="en-US" sz="2800" dirty="0" smtClean="0">
                <a:latin typeface="Arial Black" pitchFamily="34" charset="0"/>
              </a:rPr>
            </a:br>
            <a:r>
              <a:rPr lang="en-US" sz="2800" dirty="0" smtClean="0">
                <a:latin typeface="Arial Black" pitchFamily="34" charset="0"/>
              </a:rPr>
              <a:t>External Audit</a:t>
            </a:r>
            <a:endParaRPr lang="en-US" sz="2800" dirty="0">
              <a:latin typeface="Arial Black" pitchFamily="34" charset="0"/>
            </a:endParaRPr>
          </a:p>
        </p:txBody>
      </p:sp>
      <p:sp>
        <p:nvSpPr>
          <p:cNvPr id="3" name="Content Placeholder 2"/>
          <p:cNvSpPr>
            <a:spLocks noGrp="1"/>
          </p:cNvSpPr>
          <p:nvPr>
            <p:ph idx="1"/>
          </p:nvPr>
        </p:nvSpPr>
        <p:spPr/>
        <p:txBody>
          <a:bodyPr>
            <a:normAutofit fontScale="92500" lnSpcReduction="10000"/>
          </a:bodyPr>
          <a:lstStyle/>
          <a:p>
            <a:pPr algn="just" fontAlgn="base">
              <a:buNone/>
            </a:pPr>
            <a:r>
              <a:rPr lang="en-US" dirty="0" smtClean="0"/>
              <a:t>    </a:t>
            </a:r>
            <a:r>
              <a:rPr lang="en-US" sz="2200" dirty="0" smtClean="0"/>
              <a:t>An </a:t>
            </a:r>
            <a:r>
              <a:rPr lang="en-US" sz="2200" b="1" dirty="0" smtClean="0">
                <a:solidFill>
                  <a:schemeClr val="tx2"/>
                </a:solidFill>
              </a:rPr>
              <a:t>External Audit:</a:t>
            </a:r>
          </a:p>
          <a:p>
            <a:pPr algn="just" fontAlgn="base">
              <a:buNone/>
            </a:pPr>
            <a:r>
              <a:rPr lang="en-US" sz="2200" b="1" dirty="0" smtClean="0">
                <a:solidFill>
                  <a:schemeClr val="tx2"/>
                </a:solidFill>
              </a:rPr>
              <a:t>    </a:t>
            </a:r>
            <a:r>
              <a:rPr lang="en-US" sz="2200" dirty="0" smtClean="0"/>
              <a:t>  Conducted by a person outside your organization such as a customer or an independent third party organization like a Registrar to verify that you conform to the applicable requirements</a:t>
            </a:r>
          </a:p>
          <a:p>
            <a:pPr algn="just" fontAlgn="base">
              <a:buNone/>
            </a:pPr>
            <a:endParaRPr lang="en-US" sz="2200" dirty="0" smtClean="0"/>
          </a:p>
          <a:p>
            <a:pPr algn="just" fontAlgn="base">
              <a:buNone/>
            </a:pPr>
            <a:r>
              <a:rPr lang="en-US" sz="2200" dirty="0" smtClean="0"/>
              <a:t>     </a:t>
            </a:r>
            <a:r>
              <a:rPr lang="en-US" sz="2200" b="1" dirty="0" smtClean="0">
                <a:solidFill>
                  <a:schemeClr val="tx2"/>
                </a:solidFill>
              </a:rPr>
              <a:t>An Internal Audit</a:t>
            </a:r>
            <a:r>
              <a:rPr lang="en-US" sz="2200" dirty="0" smtClean="0"/>
              <a:t> :</a:t>
            </a:r>
          </a:p>
          <a:p>
            <a:pPr marL="290513" indent="-290513" algn="just" fontAlgn="base">
              <a:buFont typeface="Wingdings" pitchFamily="2" charset="2"/>
              <a:buChar char="q"/>
            </a:pPr>
            <a:r>
              <a:rPr lang="en-US" sz="2200" dirty="0" smtClean="0"/>
              <a:t>Used to assess conformity, evaluate effectiveness, and identify opportunities for improvement. </a:t>
            </a:r>
          </a:p>
          <a:p>
            <a:pPr marL="290513" indent="-290513" algn="just" fontAlgn="base">
              <a:buFont typeface="Wingdings" pitchFamily="2" charset="2"/>
              <a:buChar char="q"/>
            </a:pPr>
            <a:r>
              <a:rPr lang="en-US" sz="2200" b="1" i="1" dirty="0" smtClean="0">
                <a:solidFill>
                  <a:schemeClr val="accent1"/>
                </a:solidFill>
              </a:rPr>
              <a:t> Internal audits also help to prepare for external audits</a:t>
            </a:r>
            <a:r>
              <a:rPr lang="en-US" sz="2200" i="1" dirty="0" smtClean="0"/>
              <a:t>.</a:t>
            </a:r>
            <a:r>
              <a:rPr lang="en-US" sz="2200" dirty="0" smtClean="0"/>
              <a:t> </a:t>
            </a:r>
          </a:p>
          <a:p>
            <a:pPr marL="290513" indent="-290513" algn="just" fontAlgn="base">
              <a:buFont typeface="Wingdings" pitchFamily="2" charset="2"/>
              <a:buChar char="q"/>
            </a:pPr>
            <a:r>
              <a:rPr lang="en-US" sz="2200" dirty="0" smtClean="0"/>
              <a:t> During an internal audit quality system against the requirements of the    standard are compared. </a:t>
            </a:r>
          </a:p>
          <a:p>
            <a:pPr marL="290513" indent="-290513" algn="just" fontAlgn="base">
              <a:buFont typeface="Wingdings" pitchFamily="2" charset="2"/>
              <a:buChar char="q"/>
            </a:pPr>
            <a:r>
              <a:rPr lang="en-US" sz="2200" dirty="0" smtClean="0"/>
              <a:t> A group of internal auditors from within your company to perform the audits.</a:t>
            </a:r>
          </a:p>
          <a:p>
            <a:pPr>
              <a:buNone/>
            </a:pPr>
            <a:endParaRPr lang="en-US" dirty="0" smtClean="0"/>
          </a:p>
          <a:p>
            <a:pPr>
              <a:buNone/>
            </a:pPr>
            <a:endParaRPr lang="en-US" dirty="0"/>
          </a:p>
        </p:txBody>
      </p:sp>
      <p:pic>
        <p:nvPicPr>
          <p:cNvPr id="4" name="Content Placeholder 7" descr="images.png"/>
          <p:cNvPicPr>
            <a:picLocks noChangeAspect="1"/>
          </p:cNvPicPr>
          <p:nvPr/>
        </p:nvPicPr>
        <p:blipFill>
          <a:blip r:embed="rId2" cstate="print"/>
          <a:stretch>
            <a:fillRect/>
          </a:stretch>
        </p:blipFill>
        <p:spPr>
          <a:xfrm>
            <a:off x="0" y="0"/>
            <a:ext cx="1354393" cy="11430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020762"/>
          </a:xfrm>
        </p:spPr>
        <p:txBody>
          <a:bodyPr>
            <a:normAutofit/>
          </a:bodyPr>
          <a:lstStyle/>
          <a:p>
            <a:r>
              <a:rPr lang="en-US" sz="2800" dirty="0" smtClean="0">
                <a:solidFill>
                  <a:schemeClr val="tx2"/>
                </a:solidFill>
                <a:latin typeface="Arial Black" pitchFamily="34" charset="0"/>
              </a:rPr>
              <a:t>Non Conformance to Management System</a:t>
            </a:r>
            <a:endParaRPr lang="en-US" sz="2800" dirty="0">
              <a:solidFill>
                <a:schemeClr val="tx2"/>
              </a:solidFill>
              <a:latin typeface="Arial Black" pitchFamily="34" charset="0"/>
            </a:endParaRPr>
          </a:p>
        </p:txBody>
      </p:sp>
      <p:sp>
        <p:nvSpPr>
          <p:cNvPr id="5" name="Content Placeholder 2"/>
          <p:cNvSpPr>
            <a:spLocks noGrp="1"/>
          </p:cNvSpPr>
          <p:nvPr>
            <p:ph idx="1"/>
          </p:nvPr>
        </p:nvSpPr>
        <p:spPr>
          <a:xfrm>
            <a:off x="457200" y="1219200"/>
            <a:ext cx="8229600" cy="5486400"/>
          </a:xfrm>
        </p:spPr>
        <p:txBody>
          <a:bodyPr>
            <a:normAutofit lnSpcReduction="10000"/>
          </a:bodyPr>
          <a:lstStyle/>
          <a:p>
            <a:pPr fontAlgn="base">
              <a:buNone/>
            </a:pPr>
            <a:r>
              <a:rPr lang="en-US" sz="2400" dirty="0" smtClean="0">
                <a:solidFill>
                  <a:schemeClr val="accent1"/>
                </a:solidFill>
              </a:rPr>
              <a:t>What is Non conformance and how it can be rectified:</a:t>
            </a:r>
            <a:r>
              <a:rPr lang="en-US" sz="2400" dirty="0" smtClean="0"/>
              <a:t> </a:t>
            </a:r>
          </a:p>
          <a:p>
            <a:pPr marL="0" indent="0" algn="just" fontAlgn="base">
              <a:buNone/>
            </a:pPr>
            <a:r>
              <a:rPr lang="en-US" sz="1800" dirty="0" smtClean="0"/>
              <a:t>A non-conformance means a deficiency  arising in the system that impairs the effective implementation of any Management system viz. QMS, EMS, OHSAS.</a:t>
            </a:r>
          </a:p>
          <a:p>
            <a:pPr marL="0" indent="0" algn="just" fontAlgn="base">
              <a:buNone/>
            </a:pPr>
            <a:r>
              <a:rPr lang="en-US" sz="1800" dirty="0" smtClean="0">
                <a:solidFill>
                  <a:schemeClr val="accent1"/>
                </a:solidFill>
              </a:rPr>
              <a:t>Examples:</a:t>
            </a:r>
          </a:p>
          <a:p>
            <a:pPr>
              <a:buFont typeface="Wingdings" pitchFamily="2" charset="2"/>
              <a:buChar char="q"/>
            </a:pPr>
            <a:r>
              <a:rPr lang="en-US" sz="1900" dirty="0" smtClean="0"/>
              <a:t>An element of standards such as ISO etc. not implemented.</a:t>
            </a:r>
          </a:p>
          <a:p>
            <a:pPr>
              <a:buFont typeface="Wingdings" pitchFamily="2" charset="2"/>
              <a:buChar char="q"/>
            </a:pPr>
            <a:r>
              <a:rPr lang="en-US" sz="1900" dirty="0" smtClean="0"/>
              <a:t>Procedures not developed or not implemented.</a:t>
            </a:r>
          </a:p>
          <a:p>
            <a:pPr marL="290513" indent="-290513" algn="just" fontAlgn="base">
              <a:buFont typeface="Wingdings" pitchFamily="2" charset="2"/>
              <a:buChar char="q"/>
            </a:pPr>
            <a:r>
              <a:rPr lang="en-US" sz="1800" dirty="0" smtClean="0"/>
              <a:t> non-conformance can be  in  service, a product, a process, from a supplier, or in the system itself. It occurs when something does not meet the specifications or requirements in some way. Those requirements might be defined by the customer, a regulatory body such as ISO, or in the internal procedures of the company.</a:t>
            </a:r>
          </a:p>
          <a:p>
            <a:pPr marL="290513" indent="-290513" algn="just" fontAlgn="base">
              <a:buFont typeface="Wingdings" pitchFamily="2" charset="2"/>
              <a:buChar char="q"/>
            </a:pPr>
            <a:r>
              <a:rPr lang="en-US" sz="1800" dirty="0" smtClean="0"/>
              <a:t>A non-conformance could be identified through customer complaints, internal audits, external audits, incoming material inspection or simply during normal testing and inspection activities.</a:t>
            </a:r>
          </a:p>
          <a:p>
            <a:pPr marL="290513" indent="-290513" algn="just" fontAlgn="base">
              <a:buFont typeface="Wingdings" pitchFamily="2" charset="2"/>
              <a:buChar char="q"/>
            </a:pPr>
            <a:r>
              <a:rPr lang="en-US" sz="1800" dirty="0" smtClean="0"/>
              <a:t>ISO 9001:2008 requires that you document your non-conformance procedure (clause 8.3) and keep records of non-conformance issues you identify and the actions taken.</a:t>
            </a:r>
          </a:p>
          <a:p>
            <a:pPr marL="290513" indent="-290513" algn="just" fontAlgn="base">
              <a:buFont typeface="Wingdings" pitchFamily="2" charset="2"/>
              <a:buChar char="q"/>
            </a:pPr>
            <a:r>
              <a:rPr lang="en-US" sz="1800" b="1" i="1" dirty="0" smtClean="0"/>
              <a:t>ISO 9001:2015 no longer requires a documented procedure, but you must still keep records (“retain documented information”) of the nonconformity and what was done to correct it, i.e. the corrective actions.</a:t>
            </a:r>
            <a:endParaRPr lang="en-US" sz="1800" dirty="0" smtClean="0"/>
          </a:p>
          <a:p>
            <a:pPr marL="290513" indent="-290513" algn="just" fontAlgn="base">
              <a:buNone/>
            </a:pPr>
            <a:endParaRPr lang="en-US" sz="2100" dirty="0" smtClean="0"/>
          </a:p>
          <a:p>
            <a:pPr marL="53975" indent="-53975">
              <a:buNone/>
            </a:pP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762000"/>
            <a:ext cx="6477000" cy="457200"/>
          </a:xfrm>
        </p:spPr>
        <p:txBody>
          <a:bodyPr>
            <a:noAutofit/>
          </a:bodyPr>
          <a:lstStyle/>
          <a:p>
            <a:r>
              <a:rPr lang="en-US" sz="2800" dirty="0" smtClean="0">
                <a:solidFill>
                  <a:schemeClr val="tx2"/>
                </a:solidFill>
                <a:latin typeface="Arial Black" pitchFamily="34" charset="0"/>
              </a:rPr>
              <a:t>ISO 9001:2015</a:t>
            </a:r>
            <a:br>
              <a:rPr lang="en-US" sz="2800" dirty="0" smtClean="0">
                <a:solidFill>
                  <a:schemeClr val="tx2"/>
                </a:solidFill>
                <a:latin typeface="Arial Black" pitchFamily="34" charset="0"/>
              </a:rPr>
            </a:br>
            <a:endParaRPr lang="en-US" sz="2800" dirty="0">
              <a:solidFill>
                <a:schemeClr val="tx2"/>
              </a:solidFill>
              <a:latin typeface="Arial Black" pitchFamily="34" charset="0"/>
            </a:endParaRPr>
          </a:p>
        </p:txBody>
      </p:sp>
      <p:sp>
        <p:nvSpPr>
          <p:cNvPr id="3" name="Content Placeholder 2"/>
          <p:cNvSpPr>
            <a:spLocks noGrp="1"/>
          </p:cNvSpPr>
          <p:nvPr>
            <p:ph idx="1"/>
          </p:nvPr>
        </p:nvSpPr>
        <p:spPr>
          <a:xfrm>
            <a:off x="228600" y="1600200"/>
            <a:ext cx="8534400" cy="4525963"/>
          </a:xfrm>
        </p:spPr>
        <p:txBody>
          <a:bodyPr>
            <a:normAutofit fontScale="70000" lnSpcReduction="20000"/>
          </a:bodyPr>
          <a:lstStyle/>
          <a:p>
            <a:pPr marL="0" indent="0" algn="just">
              <a:buNone/>
            </a:pPr>
            <a:r>
              <a:rPr lang="en-US" sz="2600" b="1" dirty="0" smtClean="0"/>
              <a:t>ISO 9001:2015: </a:t>
            </a:r>
            <a:r>
              <a:rPr lang="en-US" sz="2600" dirty="0" smtClean="0"/>
              <a:t>Revised and latest version of ISO 9001 ,easier to implement  for organizations using multiple management systems i.e. one or more type of systems integrated or organizations following integrated management systems ( IMS).</a:t>
            </a:r>
          </a:p>
          <a:p>
            <a:pPr marL="0" indent="0" algn="just">
              <a:buNone/>
            </a:pPr>
            <a:endParaRPr lang="en-US" sz="2600" b="1" dirty="0" smtClean="0"/>
          </a:p>
          <a:p>
            <a:pPr marL="0" indent="0" algn="just">
              <a:buNone/>
            </a:pPr>
            <a:r>
              <a:rPr lang="en-US" sz="2600" b="1" dirty="0" smtClean="0"/>
              <a:t>Increased Focus on Risk Based Thinking:</a:t>
            </a:r>
          </a:p>
          <a:p>
            <a:pPr marL="0" indent="0" algn="just">
              <a:buNone/>
            </a:pPr>
            <a:r>
              <a:rPr lang="en-US" sz="2600" dirty="0" smtClean="0"/>
              <a:t>Meaning: </a:t>
            </a:r>
            <a:r>
              <a:rPr lang="en-US" sz="2600" b="1" dirty="0" smtClean="0"/>
              <a:t>Previous versions were more about prevention of  risk </a:t>
            </a:r>
            <a:r>
              <a:rPr lang="en-US" sz="2600" dirty="0" smtClean="0"/>
              <a:t>, The latest version is about :</a:t>
            </a:r>
          </a:p>
          <a:p>
            <a:pPr marL="0" indent="0" algn="just">
              <a:buFont typeface="Wingdings" pitchFamily="2" charset="2"/>
              <a:buChar char="Ø"/>
            </a:pPr>
            <a:r>
              <a:rPr lang="en-US" sz="2600" dirty="0" smtClean="0"/>
              <a:t>Identify risks, </a:t>
            </a:r>
          </a:p>
          <a:p>
            <a:pPr marL="0" indent="0" algn="just">
              <a:buFont typeface="Wingdings" pitchFamily="2" charset="2"/>
              <a:buChar char="Ø"/>
            </a:pPr>
            <a:r>
              <a:rPr lang="en-US" sz="2600" dirty="0" smtClean="0"/>
              <a:t>Consider risks,</a:t>
            </a:r>
          </a:p>
          <a:p>
            <a:pPr marL="0" indent="0" algn="just">
              <a:buFont typeface="Wingdings" pitchFamily="2" charset="2"/>
              <a:buChar char="Ø"/>
            </a:pPr>
            <a:r>
              <a:rPr lang="en-US" sz="2600" dirty="0" smtClean="0"/>
              <a:t>Control the risks throughout the design using the quality management system .</a:t>
            </a:r>
          </a:p>
          <a:p>
            <a:pPr marL="0" indent="0" algn="just">
              <a:buNone/>
            </a:pPr>
            <a:endParaRPr lang="en-US" sz="2600" b="1" dirty="0" smtClean="0"/>
          </a:p>
          <a:p>
            <a:pPr marL="0" indent="0" algn="just">
              <a:buNone/>
            </a:pPr>
            <a:r>
              <a:rPr lang="en-US" sz="2600" b="1" dirty="0" smtClean="0"/>
              <a:t>Note: what is risk in context of QMS:</a:t>
            </a:r>
            <a:r>
              <a:rPr lang="en-US" sz="2600" dirty="0" smtClean="0"/>
              <a:t> </a:t>
            </a:r>
          </a:p>
          <a:p>
            <a:pPr marL="0" indent="0" algn="just">
              <a:buNone/>
            </a:pPr>
            <a:r>
              <a:rPr lang="en-US" sz="2600" dirty="0" smtClean="0"/>
              <a:t>any process related activity which will have a negative effect or consequence on the product quality may be called Risk.</a:t>
            </a:r>
          </a:p>
          <a:p>
            <a:pPr marL="0" indent="0" algn="just">
              <a:buNone/>
            </a:pPr>
            <a:endParaRPr lang="en-US" sz="2600" dirty="0" smtClean="0"/>
          </a:p>
          <a:p>
            <a:pPr marL="0" indent="0" algn="just">
              <a:buNone/>
            </a:pPr>
            <a:r>
              <a:rPr lang="en-US" sz="2600" dirty="0" smtClean="0"/>
              <a:t>To identify the risks one may have to do Risk Assessment of the process activities involved.</a:t>
            </a:r>
          </a:p>
          <a:p>
            <a:pPr>
              <a:buNone/>
            </a:pPr>
            <a:endParaRPr lang="en-US" dirty="0"/>
          </a:p>
        </p:txBody>
      </p:sp>
      <p:pic>
        <p:nvPicPr>
          <p:cNvPr id="4" name="Content Placeholder 7" descr="images.png"/>
          <p:cNvPicPr>
            <a:picLocks noChangeAspect="1"/>
          </p:cNvPicPr>
          <p:nvPr/>
        </p:nvPicPr>
        <p:blipFill>
          <a:blip r:embed="rId2" cstate="print"/>
          <a:stretch>
            <a:fillRect/>
          </a:stretch>
        </p:blipFill>
        <p:spPr>
          <a:xfrm>
            <a:off x="381000" y="304800"/>
            <a:ext cx="1354393" cy="1143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274638"/>
            <a:ext cx="6477000" cy="1143000"/>
          </a:xfrm>
        </p:spPr>
        <p:txBody>
          <a:bodyPr>
            <a:normAutofit/>
          </a:bodyPr>
          <a:lstStyle/>
          <a:p>
            <a:r>
              <a:rPr lang="en-US" sz="2800" dirty="0" smtClean="0">
                <a:solidFill>
                  <a:schemeClr val="tx2"/>
                </a:solidFill>
                <a:latin typeface="Arial Black" pitchFamily="34" charset="0"/>
              </a:rPr>
              <a:t>Objective of this lecture:</a:t>
            </a:r>
            <a:endParaRPr lang="en-US" sz="2800" dirty="0">
              <a:solidFill>
                <a:schemeClr val="tx2"/>
              </a:solidFill>
              <a:latin typeface="Arial Black" pitchFamily="34" charset="0"/>
            </a:endParaRPr>
          </a:p>
        </p:txBody>
      </p:sp>
      <p:sp>
        <p:nvSpPr>
          <p:cNvPr id="3" name="Content Placeholder 2"/>
          <p:cNvSpPr>
            <a:spLocks noGrp="1"/>
          </p:cNvSpPr>
          <p:nvPr>
            <p:ph idx="1"/>
          </p:nvPr>
        </p:nvSpPr>
        <p:spPr>
          <a:xfrm>
            <a:off x="304800" y="1828800"/>
            <a:ext cx="8001000" cy="4191000"/>
          </a:xfrm>
        </p:spPr>
        <p:txBody>
          <a:bodyPr>
            <a:normAutofit/>
          </a:bodyPr>
          <a:lstStyle/>
          <a:p>
            <a:pPr marL="53975" indent="-53975">
              <a:buFont typeface="Wingdings" pitchFamily="2" charset="2"/>
              <a:buChar char="Ø"/>
            </a:pPr>
            <a:r>
              <a:rPr lang="en-US" sz="2000" dirty="0" smtClean="0"/>
              <a:t>What is management system</a:t>
            </a:r>
          </a:p>
          <a:p>
            <a:pPr marL="53975" indent="-53975">
              <a:lnSpc>
                <a:spcPct val="150000"/>
              </a:lnSpc>
              <a:buFont typeface="Wingdings" pitchFamily="2" charset="2"/>
              <a:buChar char="Ø"/>
            </a:pPr>
            <a:r>
              <a:rPr lang="en-US" sz="2000" dirty="0" smtClean="0"/>
              <a:t> How to implement Management System</a:t>
            </a:r>
          </a:p>
          <a:p>
            <a:pPr marL="53975" indent="-53975">
              <a:lnSpc>
                <a:spcPct val="150000"/>
              </a:lnSpc>
              <a:buFont typeface="Wingdings" pitchFamily="2" charset="2"/>
              <a:buChar char="Ø"/>
            </a:pPr>
            <a:r>
              <a:rPr lang="en-US" sz="2000" dirty="0" smtClean="0"/>
              <a:t> PDCA Cycle</a:t>
            </a:r>
          </a:p>
          <a:p>
            <a:pPr marL="53975" indent="-53975">
              <a:lnSpc>
                <a:spcPct val="150000"/>
              </a:lnSpc>
              <a:buFont typeface="Wingdings" pitchFamily="2" charset="2"/>
              <a:buChar char="Ø"/>
            </a:pPr>
            <a:r>
              <a:rPr lang="en-US" sz="2000" dirty="0" smtClean="0"/>
              <a:t> What is QMS,EMS, OHSAS &amp; IMS</a:t>
            </a:r>
          </a:p>
        </p:txBody>
      </p:sp>
      <p:pic>
        <p:nvPicPr>
          <p:cNvPr id="4" name="Picture 3" descr="download.jpg"/>
          <p:cNvPicPr>
            <a:picLocks noChangeAspect="1"/>
          </p:cNvPicPr>
          <p:nvPr/>
        </p:nvPicPr>
        <p:blipFill>
          <a:blip r:embed="rId3" cstate="print"/>
          <a:stretch>
            <a:fillRect/>
          </a:stretch>
        </p:blipFill>
        <p:spPr>
          <a:xfrm>
            <a:off x="0" y="0"/>
            <a:ext cx="2136349" cy="1600200"/>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2286000"/>
            <a:ext cx="8839200" cy="1676400"/>
          </a:xfrm>
        </p:spPr>
        <p:txBody>
          <a:bodyPr>
            <a:normAutofit fontScale="90000"/>
          </a:bodyPr>
          <a:lstStyle/>
          <a:p>
            <a:r>
              <a:rPr lang="en-US" sz="3100" dirty="0" smtClean="0">
                <a:solidFill>
                  <a:srgbClr val="C00000"/>
                </a:solidFill>
                <a:latin typeface="Arial Black" pitchFamily="34" charset="0"/>
              </a:rPr>
              <a:t>Environment Management System </a:t>
            </a:r>
            <a:r>
              <a:rPr lang="en-US" sz="2800" dirty="0" smtClean="0">
                <a:solidFill>
                  <a:srgbClr val="C00000"/>
                </a:solidFill>
                <a:latin typeface="Arial Black" pitchFamily="34" charset="0"/>
              </a:rPr>
              <a:t/>
            </a:r>
            <a:br>
              <a:rPr lang="en-US" sz="2800" dirty="0" smtClean="0">
                <a:solidFill>
                  <a:srgbClr val="C00000"/>
                </a:solidFill>
                <a:latin typeface="Arial Black" pitchFamily="34" charset="0"/>
              </a:rPr>
            </a:br>
            <a:r>
              <a:rPr lang="en-US" sz="2800" dirty="0" smtClean="0">
                <a:solidFill>
                  <a:srgbClr val="C00000"/>
                </a:solidFill>
                <a:latin typeface="Arial Black" pitchFamily="34" charset="0"/>
              </a:rPr>
              <a:t>( </a:t>
            </a:r>
            <a:r>
              <a:rPr lang="en-US" sz="2400" dirty="0" smtClean="0">
                <a:solidFill>
                  <a:srgbClr val="C00000"/>
                </a:solidFill>
                <a:latin typeface="Arial Black" pitchFamily="34" charset="0"/>
              </a:rPr>
              <a:t>The management system required to  improve the quality of environment we work in &amp; implement ISO 14001)</a:t>
            </a:r>
            <a:endParaRPr lang="en-US" sz="2400" dirty="0">
              <a:solidFill>
                <a:srgbClr val="C00000"/>
              </a:solidFill>
              <a:latin typeface="Arial Black" pitchFamily="34" charset="0"/>
            </a:endParaRPr>
          </a:p>
        </p:txBody>
      </p:sp>
      <p:pic>
        <p:nvPicPr>
          <p:cNvPr id="5" name="Picture 4" descr="14001.png"/>
          <p:cNvPicPr>
            <a:picLocks noChangeAspect="1"/>
          </p:cNvPicPr>
          <p:nvPr/>
        </p:nvPicPr>
        <p:blipFill>
          <a:blip r:embed="rId2" cstate="print"/>
          <a:stretch>
            <a:fillRect/>
          </a:stretch>
        </p:blipFill>
        <p:spPr>
          <a:xfrm>
            <a:off x="0" y="0"/>
            <a:ext cx="1447800" cy="14478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609600"/>
            <a:ext cx="7315200" cy="609600"/>
          </a:xfrm>
        </p:spPr>
        <p:txBody>
          <a:bodyPr>
            <a:normAutofit fontScale="90000"/>
          </a:bodyPr>
          <a:lstStyle/>
          <a:p>
            <a:r>
              <a:rPr lang="en-US" sz="3100" dirty="0" smtClean="0">
                <a:latin typeface="Arial Black" pitchFamily="34" charset="0"/>
              </a:rPr>
              <a:t>Environment Management System</a:t>
            </a:r>
            <a:r>
              <a:rPr lang="en-US" dirty="0" smtClean="0"/>
              <a:t/>
            </a:r>
            <a:br>
              <a:rPr lang="en-US" dirty="0" smtClean="0"/>
            </a:br>
            <a:endParaRPr lang="en-US" dirty="0"/>
          </a:p>
        </p:txBody>
      </p:sp>
      <p:sp>
        <p:nvSpPr>
          <p:cNvPr id="3" name="Content Placeholder 2"/>
          <p:cNvSpPr>
            <a:spLocks noGrp="1"/>
          </p:cNvSpPr>
          <p:nvPr>
            <p:ph idx="1"/>
          </p:nvPr>
        </p:nvSpPr>
        <p:spPr>
          <a:xfrm>
            <a:off x="304800" y="1295400"/>
            <a:ext cx="8382000" cy="4830763"/>
          </a:xfrm>
        </p:spPr>
        <p:txBody>
          <a:bodyPr>
            <a:normAutofit fontScale="85000" lnSpcReduction="10000"/>
          </a:bodyPr>
          <a:lstStyle/>
          <a:p>
            <a:pPr marL="0" indent="0" algn="just">
              <a:buNone/>
            </a:pPr>
            <a:r>
              <a:rPr lang="en-US" sz="2400" b="1" dirty="0" smtClean="0"/>
              <a:t>It is  the part of an organization’s management system which is used to develop &amp; implement  its environmental policy effectively.</a:t>
            </a:r>
          </a:p>
          <a:p>
            <a:pPr marL="0" indent="0" algn="just">
              <a:buNone/>
            </a:pPr>
            <a:r>
              <a:rPr lang="en-US" sz="2400" b="1" dirty="0" smtClean="0"/>
              <a:t>				or</a:t>
            </a:r>
          </a:p>
          <a:p>
            <a:pPr marL="0" indent="0" algn="just">
              <a:buNone/>
            </a:pPr>
            <a:r>
              <a:rPr lang="en-US" sz="2400" b="1" dirty="0" smtClean="0"/>
              <a:t>A system that an organization shall follow in order to manage their responsibility towards environment.</a:t>
            </a:r>
            <a:r>
              <a:rPr lang="en-US" dirty="0" smtClean="0"/>
              <a:t> </a:t>
            </a:r>
          </a:p>
          <a:p>
            <a:pPr marL="0" indent="0" algn="just">
              <a:buNone/>
            </a:pPr>
            <a:r>
              <a:rPr lang="en-US" sz="2200" b="1" dirty="0" smtClean="0"/>
              <a:t>It integrates :</a:t>
            </a:r>
          </a:p>
          <a:p>
            <a:pPr marL="0" indent="0" algn="just">
              <a:buFont typeface="Wingdings" pitchFamily="2" charset="2"/>
              <a:buChar char="q"/>
            </a:pPr>
            <a:r>
              <a:rPr lang="en-US" sz="2200" dirty="0" smtClean="0"/>
              <a:t>procedures and processes through documents and control measure programs.</a:t>
            </a:r>
          </a:p>
          <a:p>
            <a:pPr marL="0" indent="0" algn="just">
              <a:buFont typeface="Wingdings" pitchFamily="2" charset="2"/>
              <a:buChar char="q"/>
            </a:pPr>
            <a:r>
              <a:rPr lang="en-US" sz="2200" dirty="0" smtClean="0"/>
              <a:t>training of personnel.</a:t>
            </a:r>
          </a:p>
          <a:p>
            <a:pPr marL="0" indent="0" algn="just">
              <a:buFont typeface="Wingdings" pitchFamily="2" charset="2"/>
              <a:buChar char="q"/>
            </a:pPr>
            <a:r>
              <a:rPr lang="en-US" sz="2200" dirty="0" smtClean="0"/>
              <a:t>monitoring, summarizing.</a:t>
            </a:r>
          </a:p>
          <a:p>
            <a:pPr marL="0" indent="0" algn="just">
              <a:buFont typeface="Wingdings" pitchFamily="2" charset="2"/>
              <a:buChar char="q"/>
            </a:pPr>
            <a:r>
              <a:rPr lang="en-US" sz="2200" dirty="0" smtClean="0"/>
              <a:t>reporting of specialized environmental performance information to internal and external stakeholders of a firm.</a:t>
            </a:r>
          </a:p>
          <a:p>
            <a:pPr marL="0" indent="0" algn="just">
              <a:buNone/>
            </a:pPr>
            <a:r>
              <a:rPr lang="en-US" sz="2200" dirty="0" smtClean="0"/>
              <a:t> </a:t>
            </a:r>
          </a:p>
          <a:p>
            <a:pPr marL="0" indent="0" algn="just">
              <a:buNone/>
            </a:pPr>
            <a:r>
              <a:rPr lang="en-US" sz="2400" dirty="0" smtClean="0"/>
              <a:t>The most widely used standard  which EMS  uses is based on is  International Organization for Standardization, </a:t>
            </a:r>
            <a:r>
              <a:rPr lang="en-US" sz="2400" b="1" dirty="0" smtClean="0"/>
              <a:t>ISO 14001. Other relatively lesser known standards are ISO 14000 &amp; ISO 14004.</a:t>
            </a:r>
          </a:p>
        </p:txBody>
      </p:sp>
      <p:pic>
        <p:nvPicPr>
          <p:cNvPr id="4" name="Picture 3" descr="14001.png"/>
          <p:cNvPicPr>
            <a:picLocks noChangeAspect="1"/>
          </p:cNvPicPr>
          <p:nvPr/>
        </p:nvPicPr>
        <p:blipFill>
          <a:blip r:embed="rId2" cstate="print"/>
          <a:stretch>
            <a:fillRect/>
          </a:stretch>
        </p:blipFill>
        <p:spPr>
          <a:xfrm>
            <a:off x="0" y="0"/>
            <a:ext cx="1219200" cy="121920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74638"/>
            <a:ext cx="7467600" cy="868362"/>
          </a:xfrm>
        </p:spPr>
        <p:txBody>
          <a:bodyPr>
            <a:noAutofit/>
          </a:bodyPr>
          <a:lstStyle/>
          <a:p>
            <a:r>
              <a:rPr lang="en-US" sz="2800" dirty="0" smtClean="0">
                <a:solidFill>
                  <a:srgbClr val="C00000"/>
                </a:solidFill>
                <a:latin typeface="Arial Black" pitchFamily="34" charset="0"/>
              </a:rPr>
              <a:t>Environment Management System </a:t>
            </a:r>
            <a:br>
              <a:rPr lang="en-US" sz="2800" dirty="0" smtClean="0">
                <a:solidFill>
                  <a:srgbClr val="C00000"/>
                </a:solidFill>
                <a:latin typeface="Arial Black" pitchFamily="34" charset="0"/>
              </a:rPr>
            </a:br>
            <a:r>
              <a:rPr lang="en-US" sz="2800" dirty="0" smtClean="0">
                <a:solidFill>
                  <a:srgbClr val="C00000"/>
                </a:solidFill>
                <a:latin typeface="Arial Black" pitchFamily="34" charset="0"/>
              </a:rPr>
              <a:t>PDCA Cycle</a:t>
            </a:r>
            <a:endParaRPr lang="en-US" sz="2800" dirty="0">
              <a:solidFill>
                <a:srgbClr val="C00000"/>
              </a:solidFill>
              <a:latin typeface="Arial Black" pitchFamily="34" charset="0"/>
            </a:endParaRPr>
          </a:p>
        </p:txBody>
      </p:sp>
      <p:sp>
        <p:nvSpPr>
          <p:cNvPr id="7" name="Content Placeholder 6"/>
          <p:cNvSpPr>
            <a:spLocks noGrp="1"/>
          </p:cNvSpPr>
          <p:nvPr>
            <p:ph idx="1"/>
          </p:nvPr>
        </p:nvSpPr>
        <p:spPr>
          <a:xfrm>
            <a:off x="457200" y="1295400"/>
            <a:ext cx="7924800" cy="4830763"/>
          </a:xfrm>
        </p:spPr>
        <p:txBody>
          <a:bodyPr>
            <a:normAutofit/>
          </a:bodyPr>
          <a:lstStyle/>
          <a:p>
            <a:pPr>
              <a:buNone/>
            </a:pPr>
            <a:endParaRPr lang="en-US" sz="2000" dirty="0"/>
          </a:p>
        </p:txBody>
      </p:sp>
      <p:pic>
        <p:nvPicPr>
          <p:cNvPr id="8" name="Picture 7" descr="EMS_Chart.jpg"/>
          <p:cNvPicPr>
            <a:picLocks noChangeAspect="1"/>
          </p:cNvPicPr>
          <p:nvPr/>
        </p:nvPicPr>
        <p:blipFill>
          <a:blip r:embed="rId2" cstate="print"/>
          <a:stretch>
            <a:fillRect/>
          </a:stretch>
        </p:blipFill>
        <p:spPr>
          <a:xfrm>
            <a:off x="457200" y="1219200"/>
            <a:ext cx="8001000" cy="5412441"/>
          </a:xfrm>
          <a:prstGeom prst="rect">
            <a:avLst/>
          </a:prstGeom>
        </p:spPr>
      </p:pic>
      <p:pic>
        <p:nvPicPr>
          <p:cNvPr id="6" name="Picture 5" descr="14001.png"/>
          <p:cNvPicPr>
            <a:picLocks noChangeAspect="1"/>
          </p:cNvPicPr>
          <p:nvPr/>
        </p:nvPicPr>
        <p:blipFill>
          <a:blip r:embed="rId3" cstate="print"/>
          <a:stretch>
            <a:fillRect/>
          </a:stretch>
        </p:blipFill>
        <p:spPr>
          <a:xfrm>
            <a:off x="0" y="0"/>
            <a:ext cx="1143000" cy="114300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274638"/>
            <a:ext cx="6553200" cy="1143000"/>
          </a:xfrm>
        </p:spPr>
        <p:txBody>
          <a:bodyPr>
            <a:normAutofit/>
          </a:bodyPr>
          <a:lstStyle/>
          <a:p>
            <a:r>
              <a:rPr lang="en-US" sz="2800" dirty="0" smtClean="0">
                <a:solidFill>
                  <a:srgbClr val="C00000"/>
                </a:solidFill>
                <a:latin typeface="Arial Black" pitchFamily="34" charset="0"/>
              </a:rPr>
              <a:t>ISO 14001</a:t>
            </a:r>
            <a:endParaRPr lang="en-US" sz="2800" dirty="0">
              <a:solidFill>
                <a:srgbClr val="C00000"/>
              </a:solidFill>
              <a:latin typeface="Arial Black" pitchFamily="34" charset="0"/>
            </a:endParaRPr>
          </a:p>
        </p:txBody>
      </p:sp>
      <p:sp>
        <p:nvSpPr>
          <p:cNvPr id="3" name="Content Placeholder 2"/>
          <p:cNvSpPr>
            <a:spLocks noGrp="1"/>
          </p:cNvSpPr>
          <p:nvPr>
            <p:ph idx="1"/>
          </p:nvPr>
        </p:nvSpPr>
        <p:spPr/>
        <p:txBody>
          <a:bodyPr>
            <a:normAutofit/>
          </a:bodyPr>
          <a:lstStyle/>
          <a:p>
            <a:pPr marL="0" indent="0" algn="just">
              <a:buFont typeface="Wingdings" pitchFamily="2" charset="2"/>
              <a:buChar char="q"/>
            </a:pPr>
            <a:r>
              <a:rPr lang="en-US" sz="2400" dirty="0" smtClean="0"/>
              <a:t>  </a:t>
            </a:r>
            <a:r>
              <a:rPr lang="en-US" sz="2000" dirty="0" smtClean="0"/>
              <a:t>Core set of standards used by organizations for designing and implementing an effective Environment Management System (EMS) . </a:t>
            </a:r>
          </a:p>
          <a:p>
            <a:pPr marL="0" indent="0" algn="just">
              <a:buFont typeface="Wingdings" pitchFamily="2" charset="2"/>
              <a:buChar char="q"/>
            </a:pPr>
            <a:endParaRPr lang="en-US" sz="2000" dirty="0" smtClean="0"/>
          </a:p>
          <a:p>
            <a:pPr marL="0" indent="0" algn="just">
              <a:buFont typeface="Wingdings" pitchFamily="2" charset="2"/>
              <a:buChar char="q"/>
            </a:pPr>
            <a:r>
              <a:rPr lang="en-US" sz="2000" dirty="0" smtClean="0"/>
              <a:t>  A framework that a company and organization can follow to set up Environment Management System . </a:t>
            </a:r>
          </a:p>
          <a:p>
            <a:pPr marL="0" indent="0" algn="just">
              <a:buNone/>
            </a:pPr>
            <a:endParaRPr lang="en-US" sz="2000" dirty="0" smtClean="0"/>
          </a:p>
          <a:p>
            <a:pPr marL="0" indent="0" algn="just">
              <a:buFont typeface="Wingdings" pitchFamily="2" charset="2"/>
              <a:buChar char="q"/>
            </a:pPr>
            <a:r>
              <a:rPr lang="en-US" sz="2000" dirty="0" smtClean="0"/>
              <a:t>  ISO 14001:2004 ,  the first revision of ISO 14001 was reviewed and used till 2015, after which the latest revised version ISO 14001:2015 was issued in 2016.</a:t>
            </a:r>
            <a:endParaRPr lang="en-US" sz="2000" dirty="0"/>
          </a:p>
        </p:txBody>
      </p:sp>
      <p:pic>
        <p:nvPicPr>
          <p:cNvPr id="5" name="Picture 4" descr="14001.png"/>
          <p:cNvPicPr>
            <a:picLocks noChangeAspect="1"/>
          </p:cNvPicPr>
          <p:nvPr/>
        </p:nvPicPr>
        <p:blipFill>
          <a:blip r:embed="rId2" cstate="print"/>
          <a:stretch>
            <a:fillRect/>
          </a:stretch>
        </p:blipFill>
        <p:spPr>
          <a:xfrm>
            <a:off x="0" y="0"/>
            <a:ext cx="1295399" cy="1295399"/>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274638"/>
            <a:ext cx="6400800" cy="1143000"/>
          </a:xfrm>
        </p:spPr>
        <p:txBody>
          <a:bodyPr>
            <a:normAutofit/>
          </a:bodyPr>
          <a:lstStyle/>
          <a:p>
            <a:r>
              <a:rPr lang="en-US" sz="2500" dirty="0" smtClean="0">
                <a:solidFill>
                  <a:srgbClr val="C00000"/>
                </a:solidFill>
                <a:latin typeface="Arial Black" pitchFamily="34" charset="0"/>
              </a:rPr>
              <a:t>ISO 14001:2004</a:t>
            </a:r>
            <a:endParaRPr lang="en-US" sz="2500" dirty="0">
              <a:solidFill>
                <a:srgbClr val="C00000"/>
              </a:solidFill>
              <a:latin typeface="Arial Black" pitchFamily="34" charset="0"/>
            </a:endParaRPr>
          </a:p>
        </p:txBody>
      </p:sp>
      <p:sp>
        <p:nvSpPr>
          <p:cNvPr id="5" name="Content Placeholder 4"/>
          <p:cNvSpPr>
            <a:spLocks noGrp="1"/>
          </p:cNvSpPr>
          <p:nvPr>
            <p:ph idx="1"/>
          </p:nvPr>
        </p:nvSpPr>
        <p:spPr>
          <a:xfrm>
            <a:off x="304800" y="1600200"/>
            <a:ext cx="8534400" cy="4525963"/>
          </a:xfrm>
        </p:spPr>
        <p:txBody>
          <a:bodyPr>
            <a:normAutofit/>
          </a:bodyPr>
          <a:lstStyle/>
          <a:p>
            <a:pPr marL="0" indent="0" algn="just">
              <a:buNone/>
            </a:pPr>
            <a:r>
              <a:rPr lang="en-US" sz="2400" dirty="0" smtClean="0"/>
              <a:t>This international standard is based on the methodology of P-D-C-A i.e. Plan –Do- Check-Act.</a:t>
            </a:r>
          </a:p>
          <a:p>
            <a:pPr marL="514350" indent="-514350" algn="just">
              <a:buFont typeface="+mj-lt"/>
              <a:buAutoNum type="romanUcPeriod"/>
            </a:pPr>
            <a:r>
              <a:rPr lang="en-US" sz="2400" b="1" dirty="0" smtClean="0"/>
              <a:t>Plan: </a:t>
            </a:r>
            <a:r>
              <a:rPr lang="en-US" sz="2400" dirty="0" smtClean="0"/>
              <a:t>Establish the objectives and processes necessary to deliver results in accordance with the organization’s  environment policy.</a:t>
            </a:r>
          </a:p>
          <a:p>
            <a:pPr marL="514350" indent="-514350" algn="just">
              <a:buFont typeface="+mj-lt"/>
              <a:buAutoNum type="romanUcPeriod"/>
            </a:pPr>
            <a:r>
              <a:rPr lang="en-US" sz="2400" b="1" dirty="0" smtClean="0"/>
              <a:t>Do:</a:t>
            </a:r>
            <a:r>
              <a:rPr lang="en-US" sz="2400" dirty="0" smtClean="0"/>
              <a:t> Implement the process.</a:t>
            </a:r>
          </a:p>
          <a:p>
            <a:pPr marL="514350" indent="-514350" algn="just">
              <a:buFont typeface="+mj-lt"/>
              <a:buAutoNum type="romanUcPeriod"/>
            </a:pPr>
            <a:r>
              <a:rPr lang="en-US" sz="2400" b="1" dirty="0" smtClean="0"/>
              <a:t>Check /Monitor: </a:t>
            </a:r>
            <a:r>
              <a:rPr lang="en-US" sz="2400" dirty="0" smtClean="0"/>
              <a:t>Monitor and measure the processes against environmental policy , objectives , targets,  legal and other requirements and report the results.</a:t>
            </a:r>
          </a:p>
          <a:p>
            <a:pPr marL="514350" indent="-514350" algn="just">
              <a:buFont typeface="+mj-lt"/>
              <a:buAutoNum type="romanUcPeriod"/>
            </a:pPr>
            <a:r>
              <a:rPr lang="en-US" sz="2400" b="1" dirty="0" smtClean="0"/>
              <a:t>Act: </a:t>
            </a:r>
            <a:r>
              <a:rPr lang="en-US" sz="2400" dirty="0" smtClean="0"/>
              <a:t>Take action to continually improve the Environment Management System</a:t>
            </a:r>
          </a:p>
          <a:p>
            <a:pPr marL="0" indent="0" algn="just">
              <a:buNone/>
            </a:pPr>
            <a:endParaRPr lang="en-US" sz="2400" dirty="0"/>
          </a:p>
        </p:txBody>
      </p:sp>
      <p:pic>
        <p:nvPicPr>
          <p:cNvPr id="4" name="Picture 3" descr="14001.png"/>
          <p:cNvPicPr>
            <a:picLocks noChangeAspect="1"/>
          </p:cNvPicPr>
          <p:nvPr/>
        </p:nvPicPr>
        <p:blipFill>
          <a:blip r:embed="rId2" cstate="print"/>
          <a:stretch>
            <a:fillRect/>
          </a:stretch>
        </p:blipFill>
        <p:spPr>
          <a:xfrm>
            <a:off x="0" y="0"/>
            <a:ext cx="1447800" cy="144780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smtClean="0">
                <a:solidFill>
                  <a:schemeClr val="tx2"/>
                </a:solidFill>
              </a:rPr>
              <a:t>          Environment Management System : How it works</a:t>
            </a:r>
            <a:endParaRPr lang="en-US" sz="2800" b="1" dirty="0">
              <a:solidFill>
                <a:schemeClr val="tx2"/>
              </a:solidFill>
            </a:endParaRPr>
          </a:p>
        </p:txBody>
      </p:sp>
      <p:sp>
        <p:nvSpPr>
          <p:cNvPr id="3" name="Content Placeholder 2"/>
          <p:cNvSpPr>
            <a:spLocks noGrp="1"/>
          </p:cNvSpPr>
          <p:nvPr>
            <p:ph idx="1"/>
          </p:nvPr>
        </p:nvSpPr>
        <p:spPr/>
        <p:txBody>
          <a:bodyPr/>
          <a:lstStyle/>
          <a:p>
            <a:pPr>
              <a:buNone/>
            </a:pPr>
            <a:r>
              <a:rPr lang="en-US" dirty="0" smtClean="0"/>
              <a:t>Some Basic Terminologies:</a:t>
            </a:r>
          </a:p>
          <a:p>
            <a:pPr marL="0" indent="0" algn="just">
              <a:buNone/>
            </a:pPr>
            <a:r>
              <a:rPr lang="en-US" sz="2000" b="1" dirty="0" smtClean="0"/>
              <a:t>Environment:</a:t>
            </a:r>
            <a:r>
              <a:rPr lang="en-US" dirty="0" smtClean="0"/>
              <a:t> </a:t>
            </a:r>
            <a:r>
              <a:rPr lang="en-US" sz="2000" dirty="0" smtClean="0"/>
              <a:t>Surroundings in which an organization operates including air, water, land,  natural resources, flora, fauna, humans and their interrelation.</a:t>
            </a:r>
          </a:p>
          <a:p>
            <a:pPr marL="0" indent="0" algn="just">
              <a:buNone/>
            </a:pPr>
            <a:r>
              <a:rPr lang="en-US" sz="2000" b="1" dirty="0" smtClean="0"/>
              <a:t>Environmental Aspect : </a:t>
            </a:r>
            <a:r>
              <a:rPr lang="en-US" sz="2000" dirty="0" smtClean="0"/>
              <a:t>Element of an organizations activities or product or services that can interact with the environment.</a:t>
            </a:r>
          </a:p>
          <a:p>
            <a:pPr marL="0" indent="0" algn="just">
              <a:buNone/>
            </a:pPr>
            <a:r>
              <a:rPr lang="en-US" sz="2000" b="1" dirty="0" smtClean="0"/>
              <a:t>Environment Management System: </a:t>
            </a:r>
            <a:r>
              <a:rPr lang="en-US" sz="2000" dirty="0" smtClean="0"/>
              <a:t>Part of an organization’s management system used to develop and implement its environmental policy and manage environmental impacts.</a:t>
            </a:r>
          </a:p>
          <a:p>
            <a:pPr marL="0" indent="0" algn="just">
              <a:buNone/>
            </a:pPr>
            <a:r>
              <a:rPr lang="en-US" sz="2000" b="1" dirty="0" smtClean="0"/>
              <a:t>EMP: Environment Management Program , </a:t>
            </a:r>
            <a:r>
              <a:rPr lang="en-US" sz="2000" dirty="0" smtClean="0"/>
              <a:t>which includes  plan of action with a projected date of completion of an specific requirement related with central, state and local environment regulations.</a:t>
            </a:r>
            <a:endParaRPr lang="en-US" sz="2000" dirty="0"/>
          </a:p>
        </p:txBody>
      </p:sp>
      <p:pic>
        <p:nvPicPr>
          <p:cNvPr id="4" name="Picture 3" descr="14001.png"/>
          <p:cNvPicPr>
            <a:picLocks noChangeAspect="1"/>
          </p:cNvPicPr>
          <p:nvPr/>
        </p:nvPicPr>
        <p:blipFill>
          <a:blip r:embed="rId2" cstate="print"/>
          <a:stretch>
            <a:fillRect/>
          </a:stretch>
        </p:blipFill>
        <p:spPr>
          <a:xfrm>
            <a:off x="0" y="0"/>
            <a:ext cx="1447800" cy="144780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6705600" cy="1143000"/>
          </a:xfrm>
        </p:spPr>
        <p:txBody>
          <a:bodyPr>
            <a:normAutofit/>
          </a:bodyPr>
          <a:lstStyle/>
          <a:p>
            <a:r>
              <a:rPr lang="en-US" sz="2800" dirty="0" smtClean="0">
                <a:latin typeface="Arial Black" pitchFamily="34" charset="0"/>
              </a:rPr>
              <a:t>ISO 14001:2004: how it works</a:t>
            </a:r>
            <a:endParaRPr lang="en-US" sz="2800" dirty="0">
              <a:latin typeface="Arial Black" pitchFamily="34" charset="0"/>
            </a:endParaRPr>
          </a:p>
        </p:txBody>
      </p:sp>
      <p:sp>
        <p:nvSpPr>
          <p:cNvPr id="3" name="Content Placeholder 2"/>
          <p:cNvSpPr>
            <a:spLocks noGrp="1"/>
          </p:cNvSpPr>
          <p:nvPr>
            <p:ph idx="1"/>
          </p:nvPr>
        </p:nvSpPr>
        <p:spPr>
          <a:xfrm>
            <a:off x="457200" y="1676400"/>
            <a:ext cx="8229600" cy="4449763"/>
          </a:xfrm>
        </p:spPr>
        <p:txBody>
          <a:bodyPr>
            <a:normAutofit fontScale="92500" lnSpcReduction="20000"/>
          </a:bodyPr>
          <a:lstStyle/>
          <a:p>
            <a:pPr marL="0" indent="0" algn="just">
              <a:buNone/>
            </a:pPr>
            <a:r>
              <a:rPr lang="en-US" sz="2000" b="1" dirty="0" smtClean="0">
                <a:solidFill>
                  <a:schemeClr val="tx2"/>
                </a:solidFill>
              </a:rPr>
              <a:t>It requires an organization to :</a:t>
            </a:r>
          </a:p>
          <a:p>
            <a:pPr marL="0" indent="0" algn="just">
              <a:buFont typeface="Wingdings" pitchFamily="2" charset="2"/>
              <a:buChar char="q"/>
            </a:pPr>
            <a:r>
              <a:rPr lang="en-US" sz="1700" dirty="0" smtClean="0"/>
              <a:t> Identify  the environmental aspects, </a:t>
            </a:r>
          </a:p>
          <a:p>
            <a:pPr marL="0" indent="0" algn="just">
              <a:buFont typeface="Wingdings" pitchFamily="2" charset="2"/>
              <a:buChar char="q"/>
            </a:pPr>
            <a:r>
              <a:rPr lang="en-US" sz="1700" dirty="0" smtClean="0"/>
              <a:t> </a:t>
            </a:r>
            <a:r>
              <a:rPr lang="en-US" sz="1800" dirty="0" smtClean="0"/>
              <a:t>Applicable legal and other requirements to which the organization subscribes.</a:t>
            </a:r>
          </a:p>
          <a:p>
            <a:pPr marL="0" indent="0" algn="just">
              <a:buFont typeface="Wingdings" pitchFamily="2" charset="2"/>
              <a:buChar char="q"/>
            </a:pPr>
            <a:r>
              <a:rPr lang="en-US" sz="1800" dirty="0" smtClean="0"/>
              <a:t> Examine existing environmental management practices and procedures.</a:t>
            </a:r>
          </a:p>
          <a:p>
            <a:pPr marL="0" indent="0" algn="just">
              <a:buFont typeface="Wingdings" pitchFamily="2" charset="2"/>
              <a:buChar char="q"/>
            </a:pPr>
            <a:r>
              <a:rPr lang="en-US" sz="1800" dirty="0" smtClean="0"/>
              <a:t> Evaluation of previous emergency situations and accidents.</a:t>
            </a:r>
          </a:p>
          <a:p>
            <a:pPr marL="0" indent="0" algn="just">
              <a:buNone/>
            </a:pPr>
            <a:endParaRPr lang="en-US" sz="1800" b="1" dirty="0" smtClean="0">
              <a:solidFill>
                <a:schemeClr val="tx2"/>
              </a:solidFill>
            </a:endParaRPr>
          </a:p>
          <a:p>
            <a:pPr marL="0" indent="0" algn="just">
              <a:buNone/>
            </a:pPr>
            <a:r>
              <a:rPr lang="en-US" sz="1800" b="1" dirty="0" smtClean="0">
                <a:solidFill>
                  <a:schemeClr val="tx2"/>
                </a:solidFill>
              </a:rPr>
              <a:t>Tools and methods for undertaking  review :</a:t>
            </a:r>
            <a:r>
              <a:rPr lang="en-US" sz="1800" dirty="0" smtClean="0"/>
              <a:t> </a:t>
            </a:r>
          </a:p>
          <a:p>
            <a:pPr marL="0" indent="0" algn="just">
              <a:buFont typeface="Wingdings" pitchFamily="2" charset="2"/>
              <a:buChar char="q"/>
            </a:pPr>
            <a:r>
              <a:rPr lang="en-US" sz="1800" dirty="0" smtClean="0"/>
              <a:t> Checklists, </a:t>
            </a:r>
          </a:p>
          <a:p>
            <a:pPr marL="0" indent="0" algn="just">
              <a:buFont typeface="Wingdings" pitchFamily="2" charset="2"/>
              <a:buChar char="q"/>
            </a:pPr>
            <a:r>
              <a:rPr lang="en-US" sz="1800" dirty="0" smtClean="0"/>
              <a:t> Conducting interviews, </a:t>
            </a:r>
          </a:p>
          <a:p>
            <a:pPr marL="0" indent="0" algn="just">
              <a:buFont typeface="Wingdings" pitchFamily="2" charset="2"/>
              <a:buChar char="q"/>
            </a:pPr>
            <a:r>
              <a:rPr lang="en-US" sz="1800" dirty="0" smtClean="0"/>
              <a:t> Direct inspection and measurement, </a:t>
            </a:r>
          </a:p>
          <a:p>
            <a:pPr marL="0" indent="0" algn="just">
              <a:buFont typeface="Wingdings" pitchFamily="2" charset="2"/>
              <a:buChar char="q"/>
            </a:pPr>
            <a:r>
              <a:rPr lang="en-US" sz="1800" dirty="0" smtClean="0"/>
              <a:t> Results of previous audits or other reviews, </a:t>
            </a:r>
          </a:p>
          <a:p>
            <a:pPr marL="0" indent="0" algn="just">
              <a:buFont typeface="Wingdings" pitchFamily="2" charset="2"/>
              <a:buChar char="q"/>
            </a:pPr>
            <a:r>
              <a:rPr lang="en-US" sz="1800" dirty="0" smtClean="0"/>
              <a:t> Depending on the nature of the activities.</a:t>
            </a:r>
          </a:p>
          <a:p>
            <a:pPr marL="0" indent="0" algn="just">
              <a:buNone/>
            </a:pPr>
            <a:endParaRPr lang="en-US" sz="1800" b="1" dirty="0" smtClean="0"/>
          </a:p>
          <a:p>
            <a:pPr marL="0" indent="0" algn="just">
              <a:buNone/>
            </a:pPr>
            <a:r>
              <a:rPr lang="en-US" sz="1800" b="1" dirty="0" smtClean="0"/>
              <a:t>Note:</a:t>
            </a:r>
            <a:r>
              <a:rPr lang="en-US" sz="1800" dirty="0" smtClean="0"/>
              <a:t> </a:t>
            </a:r>
            <a:r>
              <a:rPr lang="en-US" sz="1800" b="1" dirty="0" smtClean="0">
                <a:solidFill>
                  <a:schemeClr val="accent1"/>
                </a:solidFill>
              </a:rPr>
              <a:t>An organization has the freedom and flexibility to choose to implement this International Standard with respect to the entire organization or to specific operating units of the organization.</a:t>
            </a:r>
          </a:p>
        </p:txBody>
      </p:sp>
      <p:pic>
        <p:nvPicPr>
          <p:cNvPr id="4" name="Picture 3" descr="14001.png"/>
          <p:cNvPicPr>
            <a:picLocks noChangeAspect="1"/>
          </p:cNvPicPr>
          <p:nvPr/>
        </p:nvPicPr>
        <p:blipFill>
          <a:blip r:embed="rId2" cstate="print"/>
          <a:stretch>
            <a:fillRect/>
          </a:stretch>
        </p:blipFill>
        <p:spPr>
          <a:xfrm>
            <a:off x="0" y="0"/>
            <a:ext cx="1447800" cy="144780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274638"/>
            <a:ext cx="6781800" cy="1143000"/>
          </a:xfrm>
        </p:spPr>
        <p:txBody>
          <a:bodyPr>
            <a:normAutofit/>
          </a:bodyPr>
          <a:lstStyle/>
          <a:p>
            <a:r>
              <a:rPr lang="en-US" sz="2800" dirty="0" smtClean="0">
                <a:latin typeface="Arial Black" pitchFamily="34" charset="0"/>
              </a:rPr>
              <a:t>ISO 14001:2004: how it works</a:t>
            </a:r>
            <a:endParaRPr lang="en-US" sz="2800" dirty="0">
              <a:latin typeface="Arial Black" pitchFamily="34" charset="0"/>
            </a:endParaRPr>
          </a:p>
        </p:txBody>
      </p:sp>
      <p:sp>
        <p:nvSpPr>
          <p:cNvPr id="3" name="Content Placeholder 2"/>
          <p:cNvSpPr>
            <a:spLocks noGrp="1"/>
          </p:cNvSpPr>
          <p:nvPr>
            <p:ph idx="1"/>
          </p:nvPr>
        </p:nvSpPr>
        <p:spPr>
          <a:xfrm>
            <a:off x="304800" y="1752600"/>
            <a:ext cx="8534400" cy="4373563"/>
          </a:xfrm>
        </p:spPr>
        <p:txBody>
          <a:bodyPr>
            <a:normAutofit lnSpcReduction="10000"/>
          </a:bodyPr>
          <a:lstStyle/>
          <a:p>
            <a:pPr marL="0" indent="0">
              <a:buFont typeface="Wingdings" pitchFamily="2" charset="2"/>
              <a:buChar char="v"/>
            </a:pPr>
            <a:r>
              <a:rPr lang="en-US" sz="1800" dirty="0" smtClean="0"/>
              <a:t>   Establish an appropriate environmental policy.</a:t>
            </a:r>
          </a:p>
          <a:p>
            <a:pPr marL="288925" indent="-288925" algn="just">
              <a:buFont typeface="Wingdings" pitchFamily="2" charset="2"/>
              <a:buChar char="v"/>
            </a:pPr>
            <a:r>
              <a:rPr lang="en-US" sz="1800" dirty="0" smtClean="0"/>
              <a:t> Identify the environmental aspects arising from the organization’s past, existing or   planned activities, products and services, in order to determine the environmental impacts of significance,</a:t>
            </a:r>
          </a:p>
          <a:p>
            <a:pPr marL="288925" indent="-288925" algn="just">
              <a:buFont typeface="Wingdings" pitchFamily="2" charset="2"/>
              <a:buChar char="v"/>
            </a:pPr>
            <a:r>
              <a:rPr lang="en-US" sz="1800" dirty="0" smtClean="0"/>
              <a:t> Identify applicable legal requirements and other requirements to which the   organization subscribes,</a:t>
            </a:r>
          </a:p>
          <a:p>
            <a:pPr marL="288925" indent="-288925" algn="just">
              <a:buFont typeface="Wingdings" pitchFamily="2" charset="2"/>
              <a:buChar char="v"/>
            </a:pPr>
            <a:r>
              <a:rPr lang="en-US" sz="1800" dirty="0" smtClean="0"/>
              <a:t> Identify priorities and set appropriate environmental objectives and targets,</a:t>
            </a:r>
          </a:p>
          <a:p>
            <a:pPr marL="288925" indent="-288925" algn="just">
              <a:buFont typeface="Wingdings" pitchFamily="2" charset="2"/>
              <a:buChar char="v"/>
            </a:pPr>
            <a:r>
              <a:rPr lang="en-US" sz="1800" dirty="0" smtClean="0"/>
              <a:t> Establish a structure and a </a:t>
            </a:r>
            <a:r>
              <a:rPr lang="en-US" sz="1800" dirty="0" err="1" smtClean="0"/>
              <a:t>programme</a:t>
            </a:r>
            <a:r>
              <a:rPr lang="en-US" sz="1800" dirty="0" smtClean="0"/>
              <a:t> to implement the policy and achieve objectives and meet targets,</a:t>
            </a:r>
          </a:p>
          <a:p>
            <a:pPr marL="288925" indent="-288925" algn="just">
              <a:buFont typeface="Wingdings" pitchFamily="2" charset="2"/>
              <a:buChar char="v"/>
            </a:pPr>
            <a:r>
              <a:rPr lang="en-US" sz="1800" dirty="0" smtClean="0"/>
              <a:t>facilitate planning, control, monitoring, preventive and corrective actions, auditing and review activities to ensure both that the policy is complied with and that the environmental management system remains appropriate, and be capable of adapting to changing circumstances.</a:t>
            </a:r>
          </a:p>
          <a:p>
            <a:pPr marL="0" indent="0" algn="just">
              <a:buNone/>
            </a:pPr>
            <a:r>
              <a:rPr lang="en-US" sz="2000" b="1" dirty="0" smtClean="0">
                <a:solidFill>
                  <a:schemeClr val="tx2"/>
                </a:solidFill>
              </a:rPr>
              <a:t>Latest  revised version is ISO 14001:2015 which focuses  more on “Life cycle thinking”</a:t>
            </a:r>
          </a:p>
        </p:txBody>
      </p:sp>
      <p:pic>
        <p:nvPicPr>
          <p:cNvPr id="4" name="Picture 3" descr="14001.png"/>
          <p:cNvPicPr>
            <a:picLocks noChangeAspect="1"/>
          </p:cNvPicPr>
          <p:nvPr/>
        </p:nvPicPr>
        <p:blipFill>
          <a:blip r:embed="rId2" cstate="print"/>
          <a:stretch>
            <a:fillRect/>
          </a:stretch>
        </p:blipFill>
        <p:spPr>
          <a:xfrm>
            <a:off x="0" y="0"/>
            <a:ext cx="1524000" cy="152400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274638"/>
            <a:ext cx="7010400" cy="1143000"/>
          </a:xfrm>
        </p:spPr>
        <p:txBody>
          <a:bodyPr>
            <a:normAutofit/>
          </a:bodyPr>
          <a:lstStyle/>
          <a:p>
            <a:r>
              <a:rPr lang="en-US" sz="2800" dirty="0" smtClean="0">
                <a:solidFill>
                  <a:srgbClr val="C00000"/>
                </a:solidFill>
                <a:latin typeface="Arial Black" pitchFamily="34" charset="0"/>
              </a:rPr>
              <a:t>ISO 14001:2015</a:t>
            </a:r>
            <a:endParaRPr lang="en-US" sz="2800" dirty="0">
              <a:solidFill>
                <a:srgbClr val="C00000"/>
              </a:solidFill>
              <a:latin typeface="Arial Black" pitchFamily="34" charset="0"/>
            </a:endParaRPr>
          </a:p>
        </p:txBody>
      </p:sp>
      <p:sp>
        <p:nvSpPr>
          <p:cNvPr id="3" name="Content Placeholder 2"/>
          <p:cNvSpPr>
            <a:spLocks noGrp="1"/>
          </p:cNvSpPr>
          <p:nvPr>
            <p:ph idx="1"/>
          </p:nvPr>
        </p:nvSpPr>
        <p:spPr>
          <a:xfrm>
            <a:off x="457200" y="1600200"/>
            <a:ext cx="8229600" cy="4876800"/>
          </a:xfrm>
        </p:spPr>
        <p:txBody>
          <a:bodyPr>
            <a:normAutofit fontScale="55000" lnSpcReduction="20000"/>
          </a:bodyPr>
          <a:lstStyle/>
          <a:p>
            <a:pPr marL="0" indent="0" algn="just">
              <a:buNone/>
            </a:pPr>
            <a:r>
              <a:rPr lang="en-US" dirty="0" smtClean="0">
                <a:solidFill>
                  <a:schemeClr val="tx2"/>
                </a:solidFill>
                <a:latin typeface="Arial Black" pitchFamily="34" charset="0"/>
              </a:rPr>
              <a:t>What is life cycle thinking </a:t>
            </a:r>
            <a:r>
              <a:rPr lang="en-US" b="1" dirty="0" smtClean="0">
                <a:solidFill>
                  <a:schemeClr val="tx2"/>
                </a:solidFill>
              </a:rPr>
              <a:t>: </a:t>
            </a:r>
            <a:r>
              <a:rPr lang="en-US" dirty="0" smtClean="0"/>
              <a:t>Applying  a holistic  approach when talking about a product </a:t>
            </a:r>
            <a:r>
              <a:rPr lang="en-US" sz="2400" dirty="0" smtClean="0"/>
              <a:t>.</a:t>
            </a:r>
          </a:p>
          <a:p>
            <a:pPr marL="0" indent="0" algn="just">
              <a:buNone/>
            </a:pPr>
            <a:r>
              <a:rPr lang="en-US" sz="2900" dirty="0" smtClean="0">
                <a:solidFill>
                  <a:schemeClr val="tx2"/>
                </a:solidFill>
                <a:latin typeface="Arial Black" pitchFamily="34" charset="0"/>
              </a:rPr>
              <a:t>In general life cycle of any product may consist of:</a:t>
            </a:r>
          </a:p>
          <a:p>
            <a:pPr marL="0" indent="0" algn="just">
              <a:lnSpc>
                <a:spcPct val="170000"/>
              </a:lnSpc>
              <a:buFont typeface="Wingdings" pitchFamily="2" charset="2"/>
              <a:buChar char="q"/>
            </a:pPr>
            <a:r>
              <a:rPr lang="en-US" sz="3300" dirty="0" smtClean="0"/>
              <a:t> Raw material extraction</a:t>
            </a:r>
          </a:p>
          <a:p>
            <a:pPr marL="0" indent="0" algn="just">
              <a:lnSpc>
                <a:spcPct val="170000"/>
              </a:lnSpc>
              <a:buFont typeface="Wingdings" pitchFamily="2" charset="2"/>
              <a:buChar char="q"/>
            </a:pPr>
            <a:r>
              <a:rPr lang="en-US" sz="3300" dirty="0" smtClean="0"/>
              <a:t> Material processing</a:t>
            </a:r>
          </a:p>
          <a:p>
            <a:pPr marL="0" indent="0" algn="just">
              <a:lnSpc>
                <a:spcPct val="170000"/>
              </a:lnSpc>
              <a:buFont typeface="Wingdings" pitchFamily="2" charset="2"/>
              <a:buChar char="q"/>
            </a:pPr>
            <a:r>
              <a:rPr lang="en-US" sz="3300" dirty="0" smtClean="0"/>
              <a:t> Transportation</a:t>
            </a:r>
          </a:p>
          <a:p>
            <a:pPr marL="0" indent="0" algn="just">
              <a:lnSpc>
                <a:spcPct val="170000"/>
              </a:lnSpc>
              <a:buFont typeface="Wingdings" pitchFamily="2" charset="2"/>
              <a:buChar char="q"/>
            </a:pPr>
            <a:r>
              <a:rPr lang="en-US" sz="3300" dirty="0" smtClean="0"/>
              <a:t> Distribution</a:t>
            </a:r>
          </a:p>
          <a:p>
            <a:pPr marL="0" indent="0" algn="just">
              <a:lnSpc>
                <a:spcPct val="170000"/>
              </a:lnSpc>
              <a:buFont typeface="Wingdings" pitchFamily="2" charset="2"/>
              <a:buChar char="q"/>
            </a:pPr>
            <a:r>
              <a:rPr lang="en-US" sz="3300" dirty="0" smtClean="0"/>
              <a:t> Consumption</a:t>
            </a:r>
          </a:p>
          <a:p>
            <a:pPr marL="0" indent="0" algn="just">
              <a:lnSpc>
                <a:spcPct val="170000"/>
              </a:lnSpc>
              <a:buFont typeface="Wingdings" pitchFamily="2" charset="2"/>
              <a:buChar char="q"/>
            </a:pPr>
            <a:r>
              <a:rPr lang="en-US" sz="3300" dirty="0" smtClean="0"/>
              <a:t> Reuse/ recycling</a:t>
            </a:r>
          </a:p>
          <a:p>
            <a:pPr marL="0" indent="0" algn="just">
              <a:lnSpc>
                <a:spcPct val="170000"/>
              </a:lnSpc>
              <a:buFont typeface="Wingdings" pitchFamily="2" charset="2"/>
              <a:buChar char="q"/>
            </a:pPr>
            <a:r>
              <a:rPr lang="en-US" sz="3300" dirty="0" smtClean="0"/>
              <a:t> Disposal</a:t>
            </a:r>
          </a:p>
          <a:p>
            <a:pPr marL="0" indent="0" algn="just">
              <a:buNone/>
            </a:pPr>
            <a:r>
              <a:rPr lang="en-US" sz="1700" dirty="0" smtClean="0"/>
              <a:t> </a:t>
            </a:r>
          </a:p>
          <a:p>
            <a:pPr marL="0" indent="0" algn="just">
              <a:buNone/>
            </a:pPr>
            <a:r>
              <a:rPr lang="en-US" sz="3300" b="1" dirty="0" smtClean="0">
                <a:solidFill>
                  <a:schemeClr val="tx2"/>
                </a:solidFill>
              </a:rPr>
              <a:t>So when evaluating the environmental impact of a product ,  environmental impact of all these associated activities  are to be congregated together.</a:t>
            </a:r>
          </a:p>
        </p:txBody>
      </p:sp>
      <p:pic>
        <p:nvPicPr>
          <p:cNvPr id="4" name="Picture 3" descr="14001.png"/>
          <p:cNvPicPr>
            <a:picLocks noChangeAspect="1"/>
          </p:cNvPicPr>
          <p:nvPr/>
        </p:nvPicPr>
        <p:blipFill>
          <a:blip r:embed="rId2" cstate="print"/>
          <a:stretch>
            <a:fillRect/>
          </a:stretch>
        </p:blipFill>
        <p:spPr>
          <a:xfrm>
            <a:off x="0" y="0"/>
            <a:ext cx="1371600" cy="137160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274638"/>
            <a:ext cx="6858000" cy="1096962"/>
          </a:xfrm>
        </p:spPr>
        <p:txBody>
          <a:bodyPr>
            <a:normAutofit/>
          </a:bodyPr>
          <a:lstStyle/>
          <a:p>
            <a:r>
              <a:rPr lang="en-US" sz="2800" dirty="0" smtClean="0">
                <a:latin typeface="Arial Black" pitchFamily="34" charset="0"/>
              </a:rPr>
              <a:t>OHSAS ( OHSAS 18001:2007)</a:t>
            </a:r>
            <a:endParaRPr lang="en-US" sz="2800" dirty="0">
              <a:latin typeface="Arial Black" pitchFamily="34" charset="0"/>
            </a:endParaRPr>
          </a:p>
        </p:txBody>
      </p:sp>
      <p:sp>
        <p:nvSpPr>
          <p:cNvPr id="3" name="Content Placeholder 2"/>
          <p:cNvSpPr>
            <a:spLocks noGrp="1"/>
          </p:cNvSpPr>
          <p:nvPr>
            <p:ph idx="1"/>
          </p:nvPr>
        </p:nvSpPr>
        <p:spPr>
          <a:xfrm>
            <a:off x="228600" y="1295400"/>
            <a:ext cx="8534400" cy="5257800"/>
          </a:xfrm>
        </p:spPr>
        <p:txBody>
          <a:bodyPr>
            <a:normAutofit fontScale="92500" lnSpcReduction="10000"/>
          </a:bodyPr>
          <a:lstStyle/>
          <a:p>
            <a:pPr marL="0" indent="0">
              <a:buNone/>
            </a:pPr>
            <a:r>
              <a:rPr lang="en-US" sz="1700" b="1" dirty="0" smtClean="0"/>
              <a:t>OHSAS: Stands for Occupational Health and Safety Assessment Series: Standards for  practicing sound  occupational health and safety activities while working  in an organization. </a:t>
            </a:r>
          </a:p>
          <a:p>
            <a:pPr marL="0" indent="0">
              <a:buNone/>
            </a:pPr>
            <a:endParaRPr lang="en-US" sz="2200" b="1" dirty="0" smtClean="0">
              <a:solidFill>
                <a:schemeClr val="accent1"/>
              </a:solidFill>
            </a:endParaRPr>
          </a:p>
          <a:p>
            <a:pPr marL="0" indent="0">
              <a:buNone/>
            </a:pPr>
            <a:r>
              <a:rPr lang="en-US" sz="1900" b="1" dirty="0" smtClean="0">
                <a:solidFill>
                  <a:schemeClr val="accent1"/>
                </a:solidFill>
              </a:rPr>
              <a:t>What is Hazard:</a:t>
            </a:r>
          </a:p>
          <a:p>
            <a:pPr marL="0" indent="0">
              <a:buNone/>
            </a:pPr>
            <a:r>
              <a:rPr lang="en-US" sz="1900" dirty="0" smtClean="0"/>
              <a:t>Source or situation with the potential to cause harm in terms of human injury or ill-health</a:t>
            </a:r>
            <a:endParaRPr lang="en-US" sz="1900" b="1" dirty="0" smtClean="0">
              <a:solidFill>
                <a:schemeClr val="accent1"/>
              </a:solidFill>
            </a:endParaRPr>
          </a:p>
          <a:p>
            <a:pPr marL="0" indent="0" algn="just">
              <a:buNone/>
            </a:pPr>
            <a:endParaRPr lang="en-US" sz="1800" b="1" dirty="0" smtClean="0">
              <a:solidFill>
                <a:schemeClr val="accent1"/>
              </a:solidFill>
            </a:endParaRPr>
          </a:p>
          <a:p>
            <a:pPr marL="0" indent="0" algn="just">
              <a:buNone/>
            </a:pPr>
            <a:r>
              <a:rPr lang="en-US" sz="1800" b="1" dirty="0" smtClean="0">
                <a:solidFill>
                  <a:schemeClr val="accent1"/>
                </a:solidFill>
              </a:rPr>
              <a:t>Hazard identification </a:t>
            </a:r>
            <a:r>
              <a:rPr lang="en-US" sz="1800" dirty="0" smtClean="0">
                <a:solidFill>
                  <a:schemeClr val="accent1"/>
                </a:solidFill>
              </a:rPr>
              <a:t>–</a:t>
            </a:r>
            <a:r>
              <a:rPr lang="en-US" sz="1800" dirty="0" smtClean="0"/>
              <a:t> </a:t>
            </a:r>
            <a:r>
              <a:rPr lang="en-US" sz="1900" dirty="0" smtClean="0"/>
              <a:t>The process of recognizing that a hazard exists </a:t>
            </a:r>
          </a:p>
          <a:p>
            <a:pPr marL="0" indent="0" algn="just">
              <a:buNone/>
            </a:pPr>
            <a:endParaRPr lang="en-US" sz="1800" dirty="0" smtClean="0"/>
          </a:p>
          <a:p>
            <a:pPr marL="0" indent="0" algn="just">
              <a:buNone/>
            </a:pPr>
            <a:r>
              <a:rPr lang="en-US" sz="1900" b="1" dirty="0" smtClean="0">
                <a:solidFill>
                  <a:schemeClr val="accent1"/>
                </a:solidFill>
              </a:rPr>
              <a:t>Risk assessment </a:t>
            </a:r>
            <a:r>
              <a:rPr lang="en-US" sz="1800" b="1" dirty="0" smtClean="0">
                <a:solidFill>
                  <a:schemeClr val="accent1"/>
                </a:solidFill>
              </a:rPr>
              <a:t>– </a:t>
            </a:r>
            <a:r>
              <a:rPr lang="en-US" sz="1800" dirty="0" smtClean="0"/>
              <a:t>The process of evaluating the risk arising from the hazards.</a:t>
            </a:r>
          </a:p>
          <a:p>
            <a:pPr marL="0" indent="0" algn="just">
              <a:buNone/>
            </a:pPr>
            <a:r>
              <a:rPr lang="en-US" sz="1800" b="1" dirty="0" smtClean="0">
                <a:solidFill>
                  <a:schemeClr val="tx2"/>
                </a:solidFill>
              </a:rPr>
              <a:t>Includes:</a:t>
            </a:r>
          </a:p>
          <a:p>
            <a:pPr marL="0" indent="0" algn="just">
              <a:buNone/>
            </a:pPr>
            <a:r>
              <a:rPr lang="en-US" sz="1800" dirty="0" smtClean="0"/>
              <a:t>The likelihood of a hazardous event or exposure and </a:t>
            </a:r>
          </a:p>
          <a:p>
            <a:pPr marL="0" indent="0" algn="just">
              <a:buNone/>
            </a:pPr>
            <a:r>
              <a:rPr lang="en-US" sz="1800" dirty="0" smtClean="0"/>
              <a:t>the severity of injury or ill health that can be caused by the event of exposure </a:t>
            </a:r>
          </a:p>
          <a:p>
            <a:pPr marL="0" indent="0" algn="just">
              <a:buNone/>
            </a:pPr>
            <a:endParaRPr lang="en-US" sz="1800" dirty="0" smtClean="0"/>
          </a:p>
          <a:p>
            <a:pPr marL="0" indent="0" algn="just">
              <a:buNone/>
            </a:pPr>
            <a:r>
              <a:rPr lang="en-US" sz="1900" b="1" dirty="0" smtClean="0">
                <a:solidFill>
                  <a:schemeClr val="accent1"/>
                </a:solidFill>
              </a:rPr>
              <a:t>Determination of applicable controls – </a:t>
            </a:r>
          </a:p>
          <a:p>
            <a:pPr marL="0" indent="0" algn="just">
              <a:buFont typeface="Wingdings" pitchFamily="2" charset="2"/>
              <a:buChar char="q"/>
            </a:pPr>
            <a:r>
              <a:rPr lang="en-US" sz="1800" dirty="0" smtClean="0"/>
              <a:t> Measures relevant to eliminate or reduce risk to an acceptable level. </a:t>
            </a:r>
          </a:p>
          <a:p>
            <a:pPr marL="0" indent="0" algn="just">
              <a:buFont typeface="Wingdings" pitchFamily="2" charset="2"/>
              <a:buChar char="q"/>
            </a:pPr>
            <a:r>
              <a:rPr lang="en-US" sz="1800" dirty="0" smtClean="0"/>
              <a:t> Measures are based on the hierarchy of control measures. </a:t>
            </a:r>
          </a:p>
          <a:p>
            <a:pPr marL="0" indent="0" algn="just">
              <a:buFont typeface="Wingdings" pitchFamily="2" charset="2"/>
              <a:buChar char="q"/>
            </a:pPr>
            <a:r>
              <a:rPr lang="en-US" sz="1800" dirty="0" smtClean="0"/>
              <a:t> In order to achieve an effective health and safety system it is vital for organizations to handle these with greater significance.</a:t>
            </a:r>
          </a:p>
        </p:txBody>
      </p:sp>
      <p:pic>
        <p:nvPicPr>
          <p:cNvPr id="4" name="Picture 3" descr="ISO-18001.jpg"/>
          <p:cNvPicPr>
            <a:picLocks noChangeAspect="1"/>
          </p:cNvPicPr>
          <p:nvPr/>
        </p:nvPicPr>
        <p:blipFill>
          <a:blip r:embed="rId2" cstate="print"/>
          <a:stretch>
            <a:fillRect/>
          </a:stretch>
        </p:blipFill>
        <p:spPr>
          <a:xfrm>
            <a:off x="0" y="0"/>
            <a:ext cx="1524000" cy="12192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500" dirty="0" smtClean="0">
                <a:solidFill>
                  <a:schemeClr val="tx2"/>
                </a:solidFill>
                <a:latin typeface="Arial Black" pitchFamily="34" charset="0"/>
              </a:rPr>
              <a:t>What is Quality</a:t>
            </a:r>
            <a:endParaRPr lang="en-US" sz="2500" dirty="0">
              <a:solidFill>
                <a:schemeClr val="tx2"/>
              </a:solidFill>
              <a:latin typeface="Arial Black" pitchFamily="34" charset="0"/>
            </a:endParaRPr>
          </a:p>
        </p:txBody>
      </p:sp>
      <p:sp>
        <p:nvSpPr>
          <p:cNvPr id="3" name="Content Placeholder 2"/>
          <p:cNvSpPr>
            <a:spLocks noGrp="1"/>
          </p:cNvSpPr>
          <p:nvPr>
            <p:ph idx="1"/>
          </p:nvPr>
        </p:nvSpPr>
        <p:spPr>
          <a:xfrm>
            <a:off x="304800" y="1600200"/>
            <a:ext cx="8458200" cy="4525963"/>
          </a:xfrm>
        </p:spPr>
        <p:txBody>
          <a:bodyPr/>
          <a:lstStyle/>
          <a:p>
            <a:pPr>
              <a:buNone/>
            </a:pPr>
            <a:r>
              <a:rPr lang="en-US" sz="1800" b="1" dirty="0" smtClean="0"/>
              <a:t> Definition:</a:t>
            </a:r>
          </a:p>
          <a:p>
            <a:pPr marL="0" indent="0">
              <a:buNone/>
            </a:pPr>
            <a:r>
              <a:rPr lang="en-US" sz="2000" i="1" dirty="0" smtClean="0"/>
              <a:t>“The totality of features and characteristics of a product or service that bear on its ability to satisfy stated or implied needs.“</a:t>
            </a:r>
          </a:p>
          <a:p>
            <a:pPr marL="0" indent="0">
              <a:buNone/>
            </a:pPr>
            <a:endParaRPr lang="en-US" sz="2000" i="1" dirty="0" smtClean="0"/>
          </a:p>
          <a:p>
            <a:pPr marL="0" indent="0">
              <a:buNone/>
            </a:pPr>
            <a:r>
              <a:rPr lang="en-US" sz="2000" i="1" dirty="0" smtClean="0"/>
              <a:t>In simpler words </a:t>
            </a:r>
            <a:r>
              <a:rPr lang="en-US" sz="2000" dirty="0" smtClean="0"/>
              <a:t>a product has good </a:t>
            </a:r>
            <a:r>
              <a:rPr lang="en-US" sz="2000" b="1" dirty="0" smtClean="0"/>
              <a:t>quality</a:t>
            </a:r>
            <a:r>
              <a:rPr lang="en-US" sz="2000" dirty="0" smtClean="0"/>
              <a:t> when it "complies with the requirements specified by the client“.</a:t>
            </a:r>
          </a:p>
          <a:p>
            <a:pPr marL="0" indent="0">
              <a:buNone/>
            </a:pPr>
            <a:endParaRPr lang="en-US" sz="2000" dirty="0" smtClean="0"/>
          </a:p>
          <a:p>
            <a:pPr marL="344488" indent="-344488">
              <a:buNone/>
            </a:pPr>
            <a:r>
              <a:rPr lang="en-US" sz="2000" b="1" dirty="0" smtClean="0">
                <a:solidFill>
                  <a:schemeClr val="tx2"/>
                </a:solidFill>
              </a:rPr>
              <a:t>Quality in today’s perspective refers to: </a:t>
            </a:r>
          </a:p>
          <a:p>
            <a:pPr marL="344488" indent="-344488">
              <a:lnSpc>
                <a:spcPct val="150000"/>
              </a:lnSpc>
              <a:buFont typeface="Wingdings" pitchFamily="2" charset="2"/>
              <a:buChar char="q"/>
            </a:pPr>
            <a:r>
              <a:rPr lang="en-US" sz="2000" dirty="0" smtClean="0"/>
              <a:t> Manufacturing  goods and  services satisfactory to customer needs ( QMS).</a:t>
            </a:r>
          </a:p>
          <a:p>
            <a:pPr marL="0" indent="0">
              <a:lnSpc>
                <a:spcPct val="150000"/>
              </a:lnSpc>
              <a:buFont typeface="Wingdings" pitchFamily="2" charset="2"/>
              <a:buChar char="q"/>
            </a:pPr>
            <a:r>
              <a:rPr lang="en-US" sz="2000" dirty="0" smtClean="0"/>
              <a:t>   Quality  in environment i.e. the  maintaining healthy surroundings (EMS).</a:t>
            </a:r>
          </a:p>
          <a:p>
            <a:pPr marL="0" indent="0">
              <a:lnSpc>
                <a:spcPct val="150000"/>
              </a:lnSpc>
              <a:buFont typeface="Wingdings" pitchFamily="2" charset="2"/>
              <a:buChar char="q"/>
            </a:pPr>
            <a:r>
              <a:rPr lang="en-US" sz="2000" dirty="0" smtClean="0"/>
              <a:t>   Quality in working  atmosphere i.e. occupational safety (OHSAS).</a:t>
            </a:r>
          </a:p>
          <a:p>
            <a:pPr marL="0" indent="0">
              <a:buNone/>
            </a:pPr>
            <a:endParaRPr lang="en-US" sz="2000"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274638"/>
            <a:ext cx="6477000" cy="1143000"/>
          </a:xfrm>
        </p:spPr>
        <p:txBody>
          <a:bodyPr>
            <a:normAutofit/>
          </a:bodyPr>
          <a:lstStyle/>
          <a:p>
            <a:r>
              <a:rPr lang="en-US" sz="2500" dirty="0" smtClean="0">
                <a:solidFill>
                  <a:srgbClr val="C00000"/>
                </a:solidFill>
                <a:latin typeface="Arial Black" pitchFamily="34" charset="0"/>
              </a:rPr>
              <a:t>OHSAS ( OHSAS 18001:2007)</a:t>
            </a:r>
            <a:endParaRPr lang="en-US" sz="2500" dirty="0">
              <a:solidFill>
                <a:srgbClr val="C00000"/>
              </a:solidFill>
            </a:endParaRPr>
          </a:p>
        </p:txBody>
      </p:sp>
      <p:sp>
        <p:nvSpPr>
          <p:cNvPr id="3" name="Content Placeholder 2"/>
          <p:cNvSpPr>
            <a:spLocks noGrp="1"/>
          </p:cNvSpPr>
          <p:nvPr>
            <p:ph idx="1"/>
          </p:nvPr>
        </p:nvSpPr>
        <p:spPr>
          <a:xfrm>
            <a:off x="457200" y="1447800"/>
            <a:ext cx="8229600" cy="4678363"/>
          </a:xfrm>
        </p:spPr>
        <p:txBody>
          <a:bodyPr>
            <a:normAutofit fontScale="92500" lnSpcReduction="10000"/>
          </a:bodyPr>
          <a:lstStyle/>
          <a:p>
            <a:pPr marL="0" indent="0" algn="just">
              <a:buNone/>
            </a:pPr>
            <a:r>
              <a:rPr lang="en-US" b="1" dirty="0" smtClean="0">
                <a:solidFill>
                  <a:schemeClr val="accent1"/>
                </a:solidFill>
              </a:rPr>
              <a:t>HIRA: Hazard Impact Risk Assessment : </a:t>
            </a:r>
            <a:r>
              <a:rPr lang="en-US" b="1" dirty="0" smtClean="0"/>
              <a:t>base  document for OHSAS 18001, </a:t>
            </a:r>
          </a:p>
          <a:p>
            <a:pPr marL="0" indent="0" algn="just">
              <a:buFont typeface="Wingdings" pitchFamily="2" charset="2"/>
              <a:buChar char="q"/>
            </a:pPr>
            <a:r>
              <a:rPr lang="en-US" b="1" dirty="0" smtClean="0"/>
              <a:t> </a:t>
            </a:r>
            <a:r>
              <a:rPr lang="en-US" sz="2600" b="1" dirty="0" smtClean="0"/>
              <a:t>We identify the potential  hazards present in our process.</a:t>
            </a:r>
          </a:p>
          <a:p>
            <a:pPr marL="0" indent="0" algn="just">
              <a:buFont typeface="Wingdings" pitchFamily="2" charset="2"/>
              <a:buChar char="q"/>
            </a:pPr>
            <a:r>
              <a:rPr lang="en-US" sz="2600" b="1" dirty="0" smtClean="0"/>
              <a:t> Categorize them on a collective scale measured by their probability of occurrence , Severity,  Scale of occurrence ,  Legal requirements etc.  </a:t>
            </a:r>
          </a:p>
          <a:p>
            <a:pPr marL="0" indent="0" algn="just">
              <a:buNone/>
            </a:pPr>
            <a:r>
              <a:rPr lang="en-US" sz="2400" b="1" dirty="0" smtClean="0"/>
              <a:t>These hazards are categorized as significant and non significant hazards.</a:t>
            </a:r>
          </a:p>
          <a:p>
            <a:pPr marL="0" indent="0" algn="just">
              <a:buNone/>
            </a:pPr>
            <a:r>
              <a:rPr lang="en-US" sz="2200" b="1" dirty="0" smtClean="0">
                <a:solidFill>
                  <a:schemeClr val="accent1"/>
                </a:solidFill>
              </a:rPr>
              <a:t>For controlling the significant hazards we make OMPs  i.e. Operations Management Plans</a:t>
            </a:r>
          </a:p>
          <a:p>
            <a:pPr marL="0" indent="0" algn="just">
              <a:buNone/>
            </a:pPr>
            <a:r>
              <a:rPr lang="en-US" sz="2100" dirty="0" smtClean="0"/>
              <a:t>Follow up the progress through these Plans . These plans should be in line with  Organization goals and objectives</a:t>
            </a:r>
            <a:r>
              <a:rPr lang="en-US" sz="2100" b="1" dirty="0" smtClean="0"/>
              <a:t>.</a:t>
            </a:r>
          </a:p>
          <a:p>
            <a:pPr>
              <a:buNone/>
            </a:pPr>
            <a:endParaRPr lang="en-US" sz="2100" dirty="0"/>
          </a:p>
        </p:txBody>
      </p:sp>
      <p:pic>
        <p:nvPicPr>
          <p:cNvPr id="4" name="Picture 3" descr="ISO-18001.jpg"/>
          <p:cNvPicPr>
            <a:picLocks noChangeAspect="1"/>
          </p:cNvPicPr>
          <p:nvPr/>
        </p:nvPicPr>
        <p:blipFill>
          <a:blip r:embed="rId2" cstate="print"/>
          <a:stretch>
            <a:fillRect/>
          </a:stretch>
        </p:blipFill>
        <p:spPr>
          <a:xfrm>
            <a:off x="0" y="0"/>
            <a:ext cx="1619250" cy="129540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76400" y="457200"/>
            <a:ext cx="5486400" cy="1200329"/>
          </a:xfrm>
          <a:prstGeom prst="rect">
            <a:avLst/>
          </a:prstGeom>
          <a:noFill/>
        </p:spPr>
        <p:txBody>
          <a:bodyPr wrap="square" rtlCol="0">
            <a:spAutoFit/>
          </a:bodyPr>
          <a:lstStyle/>
          <a:p>
            <a:pPr algn="ctr"/>
            <a:r>
              <a:rPr lang="en-US" sz="2400" b="1" dirty="0" smtClean="0">
                <a:solidFill>
                  <a:srgbClr val="FF0000"/>
                </a:solidFill>
              </a:rPr>
              <a:t>OHSAS 18001</a:t>
            </a:r>
          </a:p>
          <a:p>
            <a:pPr algn="ctr"/>
            <a:r>
              <a:rPr lang="en-US" sz="2400" b="1" dirty="0" smtClean="0">
                <a:solidFill>
                  <a:srgbClr val="FF0000"/>
                </a:solidFill>
              </a:rPr>
              <a:t>Occupational Health and Safety </a:t>
            </a:r>
          </a:p>
          <a:p>
            <a:pPr algn="ctr"/>
            <a:r>
              <a:rPr lang="en-US" sz="2400" b="1" dirty="0" smtClean="0">
                <a:solidFill>
                  <a:srgbClr val="FF0000"/>
                </a:solidFill>
              </a:rPr>
              <a:t>Management </a:t>
            </a:r>
            <a:endParaRPr lang="en-US" sz="2400" b="1" dirty="0">
              <a:solidFill>
                <a:srgbClr val="FF0000"/>
              </a:solidFill>
            </a:endParaRPr>
          </a:p>
        </p:txBody>
      </p:sp>
      <p:pic>
        <p:nvPicPr>
          <p:cNvPr id="1026" name="Picture 2"/>
          <p:cNvPicPr>
            <a:picLocks noChangeAspect="1" noChangeArrowheads="1"/>
          </p:cNvPicPr>
          <p:nvPr/>
        </p:nvPicPr>
        <p:blipFill>
          <a:blip r:embed="rId2"/>
          <a:srcRect/>
          <a:stretch>
            <a:fillRect/>
          </a:stretch>
        </p:blipFill>
        <p:spPr bwMode="auto">
          <a:xfrm>
            <a:off x="762000" y="1905000"/>
            <a:ext cx="7543800" cy="4572000"/>
          </a:xfrm>
          <a:prstGeom prst="rect">
            <a:avLst/>
          </a:prstGeom>
          <a:noFill/>
          <a:ln w="9525">
            <a:noFill/>
            <a:miter lim="800000"/>
            <a:headEnd/>
            <a:tailEnd/>
          </a:ln>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latin typeface="Arial Black" pitchFamily="34" charset="0"/>
              </a:rPr>
              <a:t>Energy Management System</a:t>
            </a:r>
            <a:br>
              <a:rPr lang="en-US" sz="2800" dirty="0" smtClean="0">
                <a:latin typeface="Arial Black" pitchFamily="34" charset="0"/>
              </a:rPr>
            </a:br>
            <a:r>
              <a:rPr lang="en-US" sz="2800" dirty="0" smtClean="0">
                <a:latin typeface="Arial Black" pitchFamily="34" charset="0"/>
              </a:rPr>
              <a:t>(</a:t>
            </a:r>
            <a:r>
              <a:rPr lang="en-US" sz="2800" dirty="0" err="1" smtClean="0">
                <a:latin typeface="Arial Black" pitchFamily="34" charset="0"/>
              </a:rPr>
              <a:t>EnMS</a:t>
            </a:r>
            <a:r>
              <a:rPr lang="en-US" sz="2800" dirty="0" smtClean="0">
                <a:latin typeface="Arial Black" pitchFamily="34" charset="0"/>
              </a:rPr>
              <a:t> or ISO 50001)</a:t>
            </a:r>
            <a:endParaRPr lang="en-US" sz="2800" dirty="0">
              <a:latin typeface="Arial Black" pitchFamily="34" charset="0"/>
            </a:endParaRPr>
          </a:p>
        </p:txBody>
      </p:sp>
      <p:pic>
        <p:nvPicPr>
          <p:cNvPr id="4" name="Content Placeholder 3" descr="02_new_standard_enhances_energy_management_english.jpg"/>
          <p:cNvPicPr>
            <a:picLocks noGrp="1" noChangeAspect="1"/>
          </p:cNvPicPr>
          <p:nvPr>
            <p:ph idx="1"/>
          </p:nvPr>
        </p:nvPicPr>
        <p:blipFill>
          <a:blip r:embed="rId2" cstate="print"/>
          <a:stretch>
            <a:fillRect/>
          </a:stretch>
        </p:blipFill>
        <p:spPr>
          <a:xfrm>
            <a:off x="609600" y="1752600"/>
            <a:ext cx="7569769" cy="4787360"/>
          </a:xfrm>
        </p:spPr>
      </p:pic>
      <p:pic>
        <p:nvPicPr>
          <p:cNvPr id="5" name="Picture 4" descr="iso-50001-energy-management.jpg"/>
          <p:cNvPicPr>
            <a:picLocks noChangeAspect="1"/>
          </p:cNvPicPr>
          <p:nvPr/>
        </p:nvPicPr>
        <p:blipFill>
          <a:blip r:embed="rId3" cstate="print"/>
          <a:stretch>
            <a:fillRect/>
          </a:stretch>
        </p:blipFill>
        <p:spPr>
          <a:xfrm>
            <a:off x="0" y="0"/>
            <a:ext cx="1219200" cy="137160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Certifications of RCF</a:t>
            </a:r>
            <a:endParaRPr lang="en-US" sz="3600" b="1" dirty="0"/>
          </a:p>
        </p:txBody>
      </p:sp>
      <p:sp>
        <p:nvSpPr>
          <p:cNvPr id="3" name="Content Placeholder 2"/>
          <p:cNvSpPr>
            <a:spLocks noGrp="1"/>
          </p:cNvSpPr>
          <p:nvPr>
            <p:ph idx="1"/>
          </p:nvPr>
        </p:nvSpPr>
        <p:spPr/>
        <p:txBody>
          <a:bodyPr/>
          <a:lstStyle/>
          <a:p>
            <a:pPr marL="361950" indent="-361950">
              <a:lnSpc>
                <a:spcPct val="90000"/>
              </a:lnSpc>
              <a:buFont typeface="Wingdings" pitchFamily="2" charset="2"/>
              <a:buChar char="Ø"/>
              <a:defRPr/>
            </a:pPr>
            <a:r>
              <a:rPr lang="en-US" sz="2400" dirty="0" smtClean="0">
                <a:solidFill>
                  <a:srgbClr val="FF0000"/>
                </a:solidFill>
              </a:rPr>
              <a:t>Jun’ 95 </a:t>
            </a:r>
            <a:r>
              <a:rPr lang="en-US" sz="2400" dirty="0" smtClean="0"/>
              <a:t>–</a:t>
            </a:r>
            <a:r>
              <a:rPr lang="en-US" sz="2400" dirty="0" smtClean="0">
                <a:solidFill>
                  <a:srgbClr val="FF0000"/>
                </a:solidFill>
              </a:rPr>
              <a:t> </a:t>
            </a:r>
            <a:r>
              <a:rPr lang="en-US" sz="2400" dirty="0" smtClean="0"/>
              <a:t>QMS (ISO 9001)  </a:t>
            </a:r>
            <a:endParaRPr lang="en-US" sz="2400" dirty="0" smtClean="0">
              <a:solidFill>
                <a:srgbClr val="FF0000"/>
              </a:solidFill>
            </a:endParaRPr>
          </a:p>
          <a:p>
            <a:pPr>
              <a:lnSpc>
                <a:spcPct val="90000"/>
              </a:lnSpc>
              <a:defRPr/>
            </a:pPr>
            <a:endParaRPr lang="en-US" sz="2400" dirty="0" smtClean="0">
              <a:solidFill>
                <a:srgbClr val="FF0000"/>
              </a:solidFill>
            </a:endParaRPr>
          </a:p>
          <a:p>
            <a:pPr>
              <a:lnSpc>
                <a:spcPct val="90000"/>
              </a:lnSpc>
              <a:buFont typeface="Wingdings" pitchFamily="2" charset="2"/>
              <a:buChar char="Ø"/>
              <a:defRPr/>
            </a:pPr>
            <a:r>
              <a:rPr lang="en-US" sz="2400" dirty="0" smtClean="0">
                <a:solidFill>
                  <a:srgbClr val="FF0000"/>
                </a:solidFill>
              </a:rPr>
              <a:t>Jul’ 99  </a:t>
            </a:r>
            <a:r>
              <a:rPr lang="en-US" sz="2400" dirty="0" smtClean="0"/>
              <a:t>–</a:t>
            </a:r>
            <a:r>
              <a:rPr lang="en-US" sz="2400" dirty="0" smtClean="0">
                <a:solidFill>
                  <a:srgbClr val="FF0000"/>
                </a:solidFill>
              </a:rPr>
              <a:t> </a:t>
            </a:r>
            <a:r>
              <a:rPr lang="en-US" sz="2400" dirty="0" smtClean="0"/>
              <a:t>EMS (ISO 14001)</a:t>
            </a:r>
            <a:endParaRPr lang="en-US" sz="2400" dirty="0" smtClean="0">
              <a:solidFill>
                <a:srgbClr val="FF0000"/>
              </a:solidFill>
            </a:endParaRPr>
          </a:p>
          <a:p>
            <a:pPr>
              <a:lnSpc>
                <a:spcPct val="90000"/>
              </a:lnSpc>
              <a:defRPr/>
            </a:pPr>
            <a:endParaRPr lang="en-US" sz="2400" dirty="0" smtClean="0">
              <a:solidFill>
                <a:srgbClr val="FF0000"/>
              </a:solidFill>
            </a:endParaRPr>
          </a:p>
          <a:p>
            <a:pPr marL="361950" indent="-361950">
              <a:lnSpc>
                <a:spcPct val="90000"/>
              </a:lnSpc>
              <a:buFont typeface="Wingdings" pitchFamily="2" charset="2"/>
              <a:buChar char="Ø"/>
              <a:defRPr/>
            </a:pPr>
            <a:r>
              <a:rPr lang="en-US" sz="2400" dirty="0" smtClean="0">
                <a:solidFill>
                  <a:srgbClr val="FF0000"/>
                </a:solidFill>
              </a:rPr>
              <a:t>Jul’ 09  </a:t>
            </a:r>
            <a:r>
              <a:rPr lang="en-US" sz="2400" dirty="0" smtClean="0"/>
              <a:t>–</a:t>
            </a:r>
            <a:r>
              <a:rPr lang="en-US" sz="2400" dirty="0" smtClean="0">
                <a:solidFill>
                  <a:srgbClr val="FF0000"/>
                </a:solidFill>
              </a:rPr>
              <a:t> </a:t>
            </a:r>
            <a:r>
              <a:rPr lang="en-US" sz="2400" dirty="0" smtClean="0"/>
              <a:t>IMS including ISO 9001(2008), </a:t>
            </a:r>
          </a:p>
          <a:p>
            <a:pPr marL="447675" indent="-361950">
              <a:lnSpc>
                <a:spcPct val="90000"/>
              </a:lnSpc>
              <a:buNone/>
              <a:defRPr/>
            </a:pPr>
            <a:r>
              <a:rPr lang="en-US" sz="2400" dirty="0" smtClean="0"/>
              <a:t>                     ISO 14001(2004) &amp; OHSAS 18001(2007)  </a:t>
            </a:r>
          </a:p>
          <a:p>
            <a:pPr marL="447675" indent="-361950">
              <a:lnSpc>
                <a:spcPct val="90000"/>
              </a:lnSpc>
              <a:buFont typeface="Wingdings" pitchFamily="2" charset="2"/>
              <a:buChar char="Ø"/>
              <a:defRPr/>
            </a:pPr>
            <a:r>
              <a:rPr lang="en-US" sz="2400" dirty="0" smtClean="0">
                <a:solidFill>
                  <a:srgbClr val="FF0000"/>
                </a:solidFill>
              </a:rPr>
              <a:t>Feb’17 </a:t>
            </a:r>
            <a:r>
              <a:rPr lang="en-US" sz="2400" dirty="0" smtClean="0"/>
              <a:t>– </a:t>
            </a:r>
            <a:r>
              <a:rPr lang="en-US" sz="2400" dirty="0" err="1" smtClean="0"/>
              <a:t>EnMS</a:t>
            </a:r>
            <a:r>
              <a:rPr lang="en-US" sz="2400" dirty="0" smtClean="0"/>
              <a:t> (ISO 50001:2011)</a:t>
            </a:r>
            <a:r>
              <a:rPr lang="en-US" sz="2400" dirty="0" smtClean="0">
                <a:solidFill>
                  <a:srgbClr val="FF0000"/>
                </a:solidFill>
              </a:rPr>
              <a:t>  </a:t>
            </a:r>
          </a:p>
          <a:p>
            <a:pPr>
              <a:buNone/>
            </a:pP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3600" b="1" dirty="0" smtClean="0"/>
              <a:t>Which Management Systems standards can be integrated?</a:t>
            </a:r>
            <a:endParaRPr lang="en-US" sz="3600" dirty="0"/>
          </a:p>
        </p:txBody>
      </p:sp>
      <p:sp>
        <p:nvSpPr>
          <p:cNvPr id="3" name="Content Placeholder 2"/>
          <p:cNvSpPr>
            <a:spLocks noGrp="1"/>
          </p:cNvSpPr>
          <p:nvPr>
            <p:ph idx="1"/>
          </p:nvPr>
        </p:nvSpPr>
        <p:spPr/>
        <p:txBody>
          <a:bodyPr>
            <a:normAutofit fontScale="92500" lnSpcReduction="10000"/>
          </a:bodyPr>
          <a:lstStyle/>
          <a:p>
            <a:pPr lvl="1">
              <a:lnSpc>
                <a:spcPct val="90000"/>
              </a:lnSpc>
              <a:buFont typeface="Wingdings" pitchFamily="2" charset="2"/>
              <a:buChar char="Ø"/>
            </a:pPr>
            <a:r>
              <a:rPr lang="en-GB" sz="2400" dirty="0" smtClean="0">
                <a:solidFill>
                  <a:srgbClr val="FF0000"/>
                </a:solidFill>
              </a:rPr>
              <a:t>ISO 9001 (Quality Management) </a:t>
            </a:r>
          </a:p>
          <a:p>
            <a:pPr lvl="1">
              <a:lnSpc>
                <a:spcPct val="90000"/>
              </a:lnSpc>
              <a:buFont typeface="Wingdings" pitchFamily="2" charset="2"/>
              <a:buChar char="Ø"/>
            </a:pPr>
            <a:endParaRPr lang="en-GB" sz="2400" dirty="0" smtClean="0">
              <a:solidFill>
                <a:srgbClr val="FF0000"/>
              </a:solidFill>
            </a:endParaRPr>
          </a:p>
          <a:p>
            <a:pPr lvl="1">
              <a:lnSpc>
                <a:spcPct val="90000"/>
              </a:lnSpc>
              <a:buFont typeface="Wingdings" pitchFamily="2" charset="2"/>
              <a:buChar char="Ø"/>
            </a:pPr>
            <a:r>
              <a:rPr lang="en-GB" sz="2400" dirty="0" smtClean="0">
                <a:solidFill>
                  <a:srgbClr val="FF0000"/>
                </a:solidFill>
              </a:rPr>
              <a:t>ISO 14001 (Environmental Management)  </a:t>
            </a:r>
          </a:p>
          <a:p>
            <a:pPr lvl="1">
              <a:lnSpc>
                <a:spcPct val="90000"/>
              </a:lnSpc>
              <a:buFont typeface="Wingdings" pitchFamily="2" charset="2"/>
              <a:buChar char="Ø"/>
            </a:pPr>
            <a:endParaRPr lang="en-GB" sz="2400" dirty="0" smtClean="0">
              <a:solidFill>
                <a:srgbClr val="FF0000"/>
              </a:solidFill>
            </a:endParaRPr>
          </a:p>
          <a:p>
            <a:pPr lvl="1">
              <a:lnSpc>
                <a:spcPct val="90000"/>
              </a:lnSpc>
              <a:buFont typeface="Wingdings" pitchFamily="2" charset="2"/>
              <a:buChar char="Ø"/>
            </a:pPr>
            <a:r>
              <a:rPr lang="en-GB" sz="2400" dirty="0" smtClean="0">
                <a:solidFill>
                  <a:srgbClr val="FF0000"/>
                </a:solidFill>
              </a:rPr>
              <a:t>OHSAS 18001 (Occupational Health &amp; Safety) </a:t>
            </a:r>
          </a:p>
          <a:p>
            <a:pPr lvl="1">
              <a:lnSpc>
                <a:spcPct val="90000"/>
              </a:lnSpc>
            </a:pPr>
            <a:endParaRPr lang="en-GB" sz="2400" dirty="0" smtClean="0">
              <a:solidFill>
                <a:srgbClr val="FF0000"/>
              </a:solidFill>
            </a:endParaRPr>
          </a:p>
          <a:p>
            <a:pPr lvl="1">
              <a:lnSpc>
                <a:spcPct val="90000"/>
              </a:lnSpc>
              <a:buFont typeface="Wingdings" pitchFamily="2" charset="2"/>
              <a:buChar char="Ø"/>
            </a:pPr>
            <a:r>
              <a:rPr lang="en-GB" sz="2400" dirty="0" smtClean="0"/>
              <a:t>ISO/IEC 27001 (Information Security)  </a:t>
            </a:r>
          </a:p>
          <a:p>
            <a:pPr lvl="1">
              <a:lnSpc>
                <a:spcPct val="90000"/>
              </a:lnSpc>
              <a:buFont typeface="Wingdings" pitchFamily="2" charset="2"/>
              <a:buChar char="Ø"/>
            </a:pPr>
            <a:r>
              <a:rPr lang="en-US" sz="2400" dirty="0" smtClean="0"/>
              <a:t>ISO 50001 (Energy Management)</a:t>
            </a:r>
            <a:endParaRPr lang="en-GB" sz="2400" dirty="0" smtClean="0"/>
          </a:p>
          <a:p>
            <a:pPr lvl="1">
              <a:lnSpc>
                <a:spcPct val="90000"/>
              </a:lnSpc>
              <a:buFont typeface="Wingdings" pitchFamily="2" charset="2"/>
              <a:buChar char="Ø"/>
            </a:pPr>
            <a:r>
              <a:rPr lang="en-GB" sz="2400" dirty="0" smtClean="0"/>
              <a:t>ISO 22000 (Food Safety) </a:t>
            </a:r>
          </a:p>
          <a:p>
            <a:pPr lvl="1">
              <a:lnSpc>
                <a:spcPct val="90000"/>
              </a:lnSpc>
              <a:buFont typeface="Wingdings" pitchFamily="2" charset="2"/>
              <a:buChar char="Ø"/>
            </a:pPr>
            <a:r>
              <a:rPr lang="en-GB" sz="2400" dirty="0" smtClean="0"/>
              <a:t>ISO/IEC 20000 (IT Service Management) </a:t>
            </a:r>
          </a:p>
          <a:p>
            <a:pPr lvl="1">
              <a:lnSpc>
                <a:spcPct val="90000"/>
              </a:lnSpc>
              <a:buNone/>
            </a:pPr>
            <a:endParaRPr lang="en-GB" sz="2400" dirty="0" smtClean="0"/>
          </a:p>
          <a:p>
            <a:r>
              <a:rPr lang="en-GB" sz="2800" b="1" dirty="0" smtClean="0">
                <a:solidFill>
                  <a:srgbClr val="3366CC"/>
                </a:solidFill>
              </a:rPr>
              <a:t>There are no national or international standards for integrated management systems. </a:t>
            </a:r>
          </a:p>
          <a:p>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Why IMS</a:t>
            </a:r>
            <a:endParaRPr lang="en-US" sz="3600" b="1" dirty="0"/>
          </a:p>
        </p:txBody>
      </p:sp>
      <p:sp>
        <p:nvSpPr>
          <p:cNvPr id="3" name="Content Placeholder 2"/>
          <p:cNvSpPr>
            <a:spLocks noGrp="1"/>
          </p:cNvSpPr>
          <p:nvPr>
            <p:ph idx="1"/>
          </p:nvPr>
        </p:nvSpPr>
        <p:spPr>
          <a:xfrm>
            <a:off x="457200" y="1219200"/>
            <a:ext cx="8229600" cy="4906963"/>
          </a:xfrm>
        </p:spPr>
        <p:txBody>
          <a:bodyPr>
            <a:normAutofit/>
          </a:bodyPr>
          <a:lstStyle/>
          <a:p>
            <a:pPr algn="just"/>
            <a:r>
              <a:rPr lang="en-US" sz="2400" dirty="0" smtClean="0"/>
              <a:t>Multiple/ overlapping organizations responsibilities to manage different management systems.</a:t>
            </a:r>
            <a:endParaRPr lang="en-IN" sz="2400" dirty="0" smtClean="0"/>
          </a:p>
          <a:p>
            <a:pPr algn="just"/>
            <a:r>
              <a:rPr lang="en-US" sz="2400" dirty="0" smtClean="0"/>
              <a:t>Multiple policy statements.</a:t>
            </a:r>
            <a:endParaRPr lang="en-IN" sz="2400" dirty="0" smtClean="0"/>
          </a:p>
          <a:p>
            <a:pPr algn="just"/>
            <a:r>
              <a:rPr lang="en-US" sz="2400" dirty="0" smtClean="0"/>
              <a:t>Multiple management systems documentation (Apex or Systems Manuals).</a:t>
            </a:r>
            <a:endParaRPr lang="en-IN" sz="2400" dirty="0" smtClean="0"/>
          </a:p>
          <a:p>
            <a:pPr algn="just"/>
            <a:r>
              <a:rPr lang="en-US" sz="2400" dirty="0" smtClean="0"/>
              <a:t>Multiple operational control procedures in varying formats.</a:t>
            </a:r>
            <a:endParaRPr lang="en-IN" sz="2400" dirty="0" smtClean="0"/>
          </a:p>
          <a:p>
            <a:pPr algn="just"/>
            <a:r>
              <a:rPr lang="en-US" sz="2400" dirty="0" smtClean="0"/>
              <a:t>Multiple task of record maintenance under each system.</a:t>
            </a:r>
            <a:endParaRPr lang="en-IN" sz="2400" dirty="0" smtClean="0"/>
          </a:p>
          <a:p>
            <a:pPr algn="just"/>
            <a:r>
              <a:rPr lang="en-US" sz="2400" dirty="0" smtClean="0"/>
              <a:t>Multiple cadres of internal auditors and overlapping audit schedules.</a:t>
            </a:r>
            <a:endParaRPr lang="en-IN" sz="2400" dirty="0" smtClean="0"/>
          </a:p>
          <a:p>
            <a:pPr algn="just"/>
            <a:r>
              <a:rPr lang="en-US" sz="2400" dirty="0" smtClean="0"/>
              <a:t>Multiple and frequent audits by external agencies.</a:t>
            </a:r>
            <a:endParaRPr lang="en-IN" sz="2400" dirty="0" smtClean="0"/>
          </a:p>
          <a:p>
            <a:pPr algn="just"/>
            <a:r>
              <a:rPr lang="en-US" sz="2400" dirty="0" smtClean="0"/>
              <a:t>Overlapping of resources.</a:t>
            </a:r>
            <a:endParaRPr lang="en-IN" sz="2400" dirty="0" smtClean="0"/>
          </a:p>
          <a:p>
            <a:endParaRPr lang="en-US" sz="2400" dirty="0" smtClean="0"/>
          </a:p>
          <a:p>
            <a:endParaRPr lang="en-US" sz="2400" dirty="0" smtClean="0"/>
          </a:p>
          <a:p>
            <a:endParaRPr lang="en-IN" sz="2400" dirty="0" smtClean="0"/>
          </a:p>
          <a:p>
            <a:endParaRPr lang="en-US" sz="24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Why IMS</a:t>
            </a:r>
            <a:endParaRPr lang="en-US" sz="3200" b="1" dirty="0"/>
          </a:p>
        </p:txBody>
      </p:sp>
      <p:sp>
        <p:nvSpPr>
          <p:cNvPr id="3" name="Content Placeholder 2"/>
          <p:cNvSpPr>
            <a:spLocks noGrp="1"/>
          </p:cNvSpPr>
          <p:nvPr>
            <p:ph idx="1"/>
          </p:nvPr>
        </p:nvSpPr>
        <p:spPr/>
        <p:txBody>
          <a:bodyPr>
            <a:normAutofit/>
          </a:bodyPr>
          <a:lstStyle/>
          <a:p>
            <a:pPr algn="just"/>
            <a:r>
              <a:rPr lang="en-US" sz="2400" dirty="0" smtClean="0"/>
              <a:t>Inconsistency/ multiple instructions at shop floor levels.</a:t>
            </a:r>
            <a:endParaRPr lang="en-IN" sz="2400" dirty="0" smtClean="0"/>
          </a:p>
          <a:p>
            <a:pPr algn="just"/>
            <a:r>
              <a:rPr lang="en-US" sz="2400" dirty="0" smtClean="0"/>
              <a:t>Increased cost due to overlapping of efforts/ audits by external agency.</a:t>
            </a:r>
            <a:endParaRPr lang="en-IN" sz="2400" dirty="0" smtClean="0"/>
          </a:p>
          <a:p>
            <a:pPr algn="just"/>
            <a:r>
              <a:rPr lang="en-US" sz="2400" dirty="0" smtClean="0"/>
              <a:t>Multi-focused/multi coordinated efforts</a:t>
            </a:r>
            <a:endParaRPr lang="en-IN" sz="2400" dirty="0" smtClean="0"/>
          </a:p>
          <a:p>
            <a:pPr algn="just"/>
            <a:r>
              <a:rPr lang="en-US" sz="2400" dirty="0" smtClean="0"/>
              <a:t>Multiple internal communications</a:t>
            </a:r>
          </a:p>
          <a:p>
            <a:endParaRPr lang="en-US" sz="24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1447800" y="304800"/>
            <a:ext cx="6248400" cy="576263"/>
          </a:xfrm>
          <a:noFill/>
        </p:spPr>
        <p:txBody>
          <a:bodyPr lIns="90488" tIns="44450" rIns="90488" bIns="44450" anchor="ctr"/>
          <a:lstStyle/>
          <a:p>
            <a:pPr algn="ctr" eaLnBrk="1" hangingPunct="1"/>
            <a:r>
              <a:rPr lang="en-GB" sz="2800" smtClean="0"/>
              <a:t> Documentation Structure</a:t>
            </a:r>
          </a:p>
        </p:txBody>
      </p:sp>
      <p:grpSp>
        <p:nvGrpSpPr>
          <p:cNvPr id="5" name="Group 22"/>
          <p:cNvGrpSpPr>
            <a:grpSpLocks/>
          </p:cNvGrpSpPr>
          <p:nvPr/>
        </p:nvGrpSpPr>
        <p:grpSpPr bwMode="auto">
          <a:xfrm>
            <a:off x="533400" y="1447800"/>
            <a:ext cx="8356600" cy="4495800"/>
            <a:chOff x="159" y="1634"/>
            <a:chExt cx="5540" cy="2714"/>
          </a:xfrm>
        </p:grpSpPr>
        <p:sp>
          <p:nvSpPr>
            <p:cNvPr id="6" name="Line 3"/>
            <p:cNvSpPr>
              <a:spLocks noChangeShapeType="1"/>
            </p:cNvSpPr>
            <p:nvPr/>
          </p:nvSpPr>
          <p:spPr bwMode="auto">
            <a:xfrm flipH="1">
              <a:off x="832" y="1634"/>
              <a:ext cx="1948" cy="2408"/>
            </a:xfrm>
            <a:prstGeom prst="line">
              <a:avLst/>
            </a:prstGeom>
            <a:noFill/>
            <a:ln w="25400">
              <a:solidFill>
                <a:srgbClr val="006666"/>
              </a:solidFill>
              <a:round/>
              <a:headEnd/>
              <a:tailEnd/>
            </a:ln>
          </p:spPr>
          <p:txBody>
            <a:bodyPr wrap="none" anchor="ctr"/>
            <a:lstStyle/>
            <a:p>
              <a:endParaRPr lang="en-US"/>
            </a:p>
          </p:txBody>
        </p:sp>
        <p:sp>
          <p:nvSpPr>
            <p:cNvPr id="7" name="Line 4"/>
            <p:cNvSpPr>
              <a:spLocks noChangeShapeType="1"/>
            </p:cNvSpPr>
            <p:nvPr/>
          </p:nvSpPr>
          <p:spPr bwMode="auto">
            <a:xfrm>
              <a:off x="2792" y="1646"/>
              <a:ext cx="1988" cy="2384"/>
            </a:xfrm>
            <a:prstGeom prst="line">
              <a:avLst/>
            </a:prstGeom>
            <a:noFill/>
            <a:ln w="25400">
              <a:solidFill>
                <a:srgbClr val="006666"/>
              </a:solidFill>
              <a:round/>
              <a:headEnd/>
              <a:tailEnd/>
            </a:ln>
          </p:spPr>
          <p:txBody>
            <a:bodyPr wrap="none" anchor="ctr"/>
            <a:lstStyle/>
            <a:p>
              <a:endParaRPr lang="en-US"/>
            </a:p>
          </p:txBody>
        </p:sp>
        <p:sp>
          <p:nvSpPr>
            <p:cNvPr id="8" name="Line 5"/>
            <p:cNvSpPr>
              <a:spLocks noChangeShapeType="1"/>
            </p:cNvSpPr>
            <p:nvPr/>
          </p:nvSpPr>
          <p:spPr bwMode="auto">
            <a:xfrm>
              <a:off x="836" y="4062"/>
              <a:ext cx="3956" cy="0"/>
            </a:xfrm>
            <a:prstGeom prst="line">
              <a:avLst/>
            </a:prstGeom>
            <a:noFill/>
            <a:ln w="25400">
              <a:solidFill>
                <a:srgbClr val="006666"/>
              </a:solidFill>
              <a:round/>
              <a:headEnd/>
              <a:tailEnd/>
            </a:ln>
          </p:spPr>
          <p:txBody>
            <a:bodyPr wrap="none" anchor="ctr"/>
            <a:lstStyle/>
            <a:p>
              <a:endParaRPr lang="en-US"/>
            </a:p>
          </p:txBody>
        </p:sp>
        <p:sp>
          <p:nvSpPr>
            <p:cNvPr id="9" name="Line 6"/>
            <p:cNvSpPr>
              <a:spLocks noChangeShapeType="1"/>
            </p:cNvSpPr>
            <p:nvPr/>
          </p:nvSpPr>
          <p:spPr bwMode="auto">
            <a:xfrm>
              <a:off x="2772" y="1634"/>
              <a:ext cx="0" cy="2432"/>
            </a:xfrm>
            <a:prstGeom prst="line">
              <a:avLst/>
            </a:prstGeom>
            <a:noFill/>
            <a:ln w="25400">
              <a:solidFill>
                <a:srgbClr val="006666"/>
              </a:solidFill>
              <a:round/>
              <a:headEnd/>
              <a:tailEnd/>
            </a:ln>
          </p:spPr>
          <p:txBody>
            <a:bodyPr wrap="none" anchor="ctr"/>
            <a:lstStyle/>
            <a:p>
              <a:endParaRPr lang="en-US"/>
            </a:p>
          </p:txBody>
        </p:sp>
        <p:sp>
          <p:nvSpPr>
            <p:cNvPr id="10" name="Line 7"/>
            <p:cNvSpPr>
              <a:spLocks noChangeShapeType="1"/>
            </p:cNvSpPr>
            <p:nvPr/>
          </p:nvSpPr>
          <p:spPr bwMode="auto">
            <a:xfrm flipH="1">
              <a:off x="1756" y="1646"/>
              <a:ext cx="1036" cy="2408"/>
            </a:xfrm>
            <a:prstGeom prst="line">
              <a:avLst/>
            </a:prstGeom>
            <a:noFill/>
            <a:ln w="25400">
              <a:solidFill>
                <a:srgbClr val="006666"/>
              </a:solidFill>
              <a:round/>
              <a:headEnd/>
              <a:tailEnd/>
            </a:ln>
          </p:spPr>
          <p:txBody>
            <a:bodyPr wrap="none" anchor="ctr"/>
            <a:lstStyle/>
            <a:p>
              <a:endParaRPr lang="en-US"/>
            </a:p>
          </p:txBody>
        </p:sp>
        <p:sp>
          <p:nvSpPr>
            <p:cNvPr id="11" name="Line 8"/>
            <p:cNvSpPr>
              <a:spLocks noChangeShapeType="1"/>
            </p:cNvSpPr>
            <p:nvPr/>
          </p:nvSpPr>
          <p:spPr bwMode="auto">
            <a:xfrm>
              <a:off x="2792" y="1646"/>
              <a:ext cx="968" cy="2396"/>
            </a:xfrm>
            <a:prstGeom prst="line">
              <a:avLst/>
            </a:prstGeom>
            <a:noFill/>
            <a:ln w="25400">
              <a:solidFill>
                <a:srgbClr val="006666"/>
              </a:solidFill>
              <a:round/>
              <a:headEnd/>
              <a:tailEnd/>
            </a:ln>
          </p:spPr>
          <p:txBody>
            <a:bodyPr wrap="none" anchor="ctr"/>
            <a:lstStyle/>
            <a:p>
              <a:endParaRPr lang="en-US"/>
            </a:p>
          </p:txBody>
        </p:sp>
        <p:sp>
          <p:nvSpPr>
            <p:cNvPr id="12" name="Line 9"/>
            <p:cNvSpPr>
              <a:spLocks noChangeShapeType="1"/>
            </p:cNvSpPr>
            <p:nvPr/>
          </p:nvSpPr>
          <p:spPr bwMode="auto">
            <a:xfrm>
              <a:off x="1684" y="3030"/>
              <a:ext cx="2272" cy="0"/>
            </a:xfrm>
            <a:prstGeom prst="line">
              <a:avLst/>
            </a:prstGeom>
            <a:noFill/>
            <a:ln w="12700">
              <a:solidFill>
                <a:srgbClr val="006666"/>
              </a:solidFill>
              <a:round/>
              <a:headEnd/>
              <a:tailEnd/>
            </a:ln>
          </p:spPr>
          <p:txBody>
            <a:bodyPr wrap="none" anchor="ctr"/>
            <a:lstStyle/>
            <a:p>
              <a:endParaRPr lang="en-US"/>
            </a:p>
          </p:txBody>
        </p:sp>
        <p:sp>
          <p:nvSpPr>
            <p:cNvPr id="13" name="Line 10"/>
            <p:cNvSpPr>
              <a:spLocks noChangeShapeType="1"/>
            </p:cNvSpPr>
            <p:nvPr/>
          </p:nvSpPr>
          <p:spPr bwMode="auto">
            <a:xfrm>
              <a:off x="1276" y="3510"/>
              <a:ext cx="3076" cy="0"/>
            </a:xfrm>
            <a:prstGeom prst="line">
              <a:avLst/>
            </a:prstGeom>
            <a:noFill/>
            <a:ln w="12700">
              <a:solidFill>
                <a:srgbClr val="006666"/>
              </a:solidFill>
              <a:round/>
              <a:headEnd/>
              <a:tailEnd/>
            </a:ln>
          </p:spPr>
          <p:txBody>
            <a:bodyPr wrap="none" anchor="ctr"/>
            <a:lstStyle/>
            <a:p>
              <a:endParaRPr lang="en-US"/>
            </a:p>
          </p:txBody>
        </p:sp>
        <p:sp>
          <p:nvSpPr>
            <p:cNvPr id="14" name="Rectangle 12"/>
            <p:cNvSpPr>
              <a:spLocks noChangeArrowheads="1"/>
            </p:cNvSpPr>
            <p:nvPr/>
          </p:nvSpPr>
          <p:spPr bwMode="auto">
            <a:xfrm>
              <a:off x="891" y="1902"/>
              <a:ext cx="967" cy="237"/>
            </a:xfrm>
            <a:prstGeom prst="rect">
              <a:avLst/>
            </a:prstGeom>
            <a:noFill/>
            <a:ln w="12700">
              <a:noFill/>
              <a:miter lim="800000"/>
              <a:headEnd/>
              <a:tailEnd/>
            </a:ln>
          </p:spPr>
          <p:txBody>
            <a:bodyPr wrap="none" lIns="90488" tIns="44450" rIns="90488" bIns="44450">
              <a:spAutoFit/>
            </a:bodyPr>
            <a:lstStyle/>
            <a:p>
              <a:pPr eaLnBrk="0" hangingPunct="0"/>
              <a:r>
                <a:rPr lang="en-GB" sz="1600">
                  <a:latin typeface="Arial" charset="0"/>
                </a:rPr>
                <a:t>IMS MANUAL</a:t>
              </a:r>
            </a:p>
          </p:txBody>
        </p:sp>
        <p:sp>
          <p:nvSpPr>
            <p:cNvPr id="15" name="Rectangle 13"/>
            <p:cNvSpPr>
              <a:spLocks noChangeArrowheads="1"/>
            </p:cNvSpPr>
            <p:nvPr/>
          </p:nvSpPr>
          <p:spPr bwMode="auto">
            <a:xfrm>
              <a:off x="3423" y="1770"/>
              <a:ext cx="1997" cy="407"/>
            </a:xfrm>
            <a:prstGeom prst="rect">
              <a:avLst/>
            </a:prstGeom>
            <a:noFill/>
            <a:ln w="12700">
              <a:noFill/>
              <a:miter lim="800000"/>
              <a:headEnd/>
              <a:tailEnd/>
            </a:ln>
          </p:spPr>
          <p:txBody>
            <a:bodyPr wrap="none" lIns="90488" tIns="44450" rIns="90488" bIns="44450">
              <a:spAutoFit/>
            </a:bodyPr>
            <a:lstStyle/>
            <a:p>
              <a:pPr eaLnBrk="0" hangingPunct="0"/>
              <a:r>
                <a:rPr lang="en-GB" sz="1600">
                  <a:latin typeface="Arial" charset="0"/>
                </a:rPr>
                <a:t>Policy, objectives, organization,</a:t>
              </a:r>
            </a:p>
            <a:p>
              <a:pPr eaLnBrk="0" hangingPunct="0"/>
              <a:r>
                <a:rPr lang="en-GB" sz="1600">
                  <a:latin typeface="Arial" charset="0"/>
                </a:rPr>
                <a:t>outline of Management system</a:t>
              </a:r>
            </a:p>
          </p:txBody>
        </p:sp>
        <p:sp>
          <p:nvSpPr>
            <p:cNvPr id="16" name="Rectangle 14"/>
            <p:cNvSpPr>
              <a:spLocks noChangeArrowheads="1"/>
            </p:cNvSpPr>
            <p:nvPr/>
          </p:nvSpPr>
          <p:spPr bwMode="auto">
            <a:xfrm>
              <a:off x="288" y="2550"/>
              <a:ext cx="1681" cy="408"/>
            </a:xfrm>
            <a:prstGeom prst="rect">
              <a:avLst/>
            </a:prstGeom>
            <a:noFill/>
            <a:ln w="12700">
              <a:noFill/>
              <a:miter lim="800000"/>
              <a:headEnd/>
              <a:tailEnd/>
            </a:ln>
          </p:spPr>
          <p:txBody>
            <a:bodyPr wrap="none" lIns="90488" tIns="44450" rIns="90488" bIns="44450">
              <a:spAutoFit/>
            </a:bodyPr>
            <a:lstStyle/>
            <a:p>
              <a:pPr eaLnBrk="0" hangingPunct="0"/>
              <a:r>
                <a:rPr lang="en-GB" sz="1600">
                  <a:latin typeface="Arial" charset="0"/>
                </a:rPr>
                <a:t>PROCESS DOCUMENTS</a:t>
              </a:r>
            </a:p>
            <a:p>
              <a:pPr eaLnBrk="0" hangingPunct="0"/>
              <a:r>
                <a:rPr lang="en-GB" sz="1600">
                  <a:latin typeface="Arial" charset="0"/>
                </a:rPr>
                <a:t>AND </a:t>
              </a:r>
              <a:r>
                <a:rPr lang="en-GB" sz="1600">
                  <a:latin typeface="Arial" charset="0"/>
                  <a:hlinkClick r:id="rId2" action="ppaction://hlinksldjump"/>
                </a:rPr>
                <a:t>PROCEDURES</a:t>
              </a:r>
              <a:endParaRPr lang="en-GB" sz="1600">
                <a:latin typeface="Book Antiqua" pitchFamily="18" charset="0"/>
              </a:endParaRPr>
            </a:p>
          </p:txBody>
        </p:sp>
        <p:sp>
          <p:nvSpPr>
            <p:cNvPr id="17" name="Rectangle 15"/>
            <p:cNvSpPr>
              <a:spLocks noChangeArrowheads="1"/>
            </p:cNvSpPr>
            <p:nvPr/>
          </p:nvSpPr>
          <p:spPr bwMode="auto">
            <a:xfrm>
              <a:off x="231" y="3185"/>
              <a:ext cx="1128" cy="236"/>
            </a:xfrm>
            <a:prstGeom prst="rect">
              <a:avLst/>
            </a:prstGeom>
            <a:noFill/>
            <a:ln w="12700">
              <a:noFill/>
              <a:miter lim="800000"/>
              <a:headEnd/>
              <a:tailEnd/>
            </a:ln>
          </p:spPr>
          <p:txBody>
            <a:bodyPr wrap="none" lIns="90488" tIns="44450" rIns="90488" bIns="44450">
              <a:spAutoFit/>
            </a:bodyPr>
            <a:lstStyle/>
            <a:p>
              <a:pPr eaLnBrk="0" hangingPunct="0"/>
              <a:r>
                <a:rPr lang="en-GB" sz="1600">
                  <a:latin typeface="Arial" charset="0"/>
                </a:rPr>
                <a:t>INSTRUCTIONS</a:t>
              </a:r>
              <a:endParaRPr lang="en-GB" sz="1600">
                <a:latin typeface="Book Antiqua" pitchFamily="18" charset="0"/>
              </a:endParaRPr>
            </a:p>
          </p:txBody>
        </p:sp>
        <p:sp>
          <p:nvSpPr>
            <p:cNvPr id="18" name="Rectangle 16"/>
            <p:cNvSpPr>
              <a:spLocks noChangeArrowheads="1"/>
            </p:cNvSpPr>
            <p:nvPr/>
          </p:nvSpPr>
          <p:spPr bwMode="auto">
            <a:xfrm>
              <a:off x="159" y="3678"/>
              <a:ext cx="159" cy="237"/>
            </a:xfrm>
            <a:prstGeom prst="rect">
              <a:avLst/>
            </a:prstGeom>
            <a:noFill/>
            <a:ln w="12700">
              <a:noFill/>
              <a:miter lim="800000"/>
              <a:headEnd/>
              <a:tailEnd/>
            </a:ln>
          </p:spPr>
          <p:txBody>
            <a:bodyPr wrap="none" lIns="90488" tIns="44450" rIns="90488" bIns="44450">
              <a:spAutoFit/>
            </a:bodyPr>
            <a:lstStyle/>
            <a:p>
              <a:pPr eaLnBrk="0" hangingPunct="0"/>
              <a:r>
                <a:rPr lang="en-GB" sz="1600">
                  <a:latin typeface="Arial" charset="0"/>
                </a:rPr>
                <a:t> </a:t>
              </a:r>
              <a:endParaRPr lang="en-GB" sz="1600">
                <a:latin typeface="Book Antiqua" pitchFamily="18" charset="0"/>
              </a:endParaRPr>
            </a:p>
          </p:txBody>
        </p:sp>
        <p:sp>
          <p:nvSpPr>
            <p:cNvPr id="19" name="Line 17"/>
            <p:cNvSpPr>
              <a:spLocks noChangeShapeType="1"/>
            </p:cNvSpPr>
            <p:nvPr/>
          </p:nvSpPr>
          <p:spPr bwMode="auto">
            <a:xfrm>
              <a:off x="2092" y="2502"/>
              <a:ext cx="1420" cy="0"/>
            </a:xfrm>
            <a:prstGeom prst="line">
              <a:avLst/>
            </a:prstGeom>
            <a:noFill/>
            <a:ln w="12700">
              <a:solidFill>
                <a:srgbClr val="006666"/>
              </a:solidFill>
              <a:round/>
              <a:headEnd/>
              <a:tailEnd/>
            </a:ln>
          </p:spPr>
          <p:txBody>
            <a:bodyPr wrap="none" anchor="ctr"/>
            <a:lstStyle/>
            <a:p>
              <a:endParaRPr lang="en-US"/>
            </a:p>
          </p:txBody>
        </p:sp>
        <p:sp>
          <p:nvSpPr>
            <p:cNvPr id="20" name="Rectangle 18"/>
            <p:cNvSpPr>
              <a:spLocks noChangeArrowheads="1"/>
            </p:cNvSpPr>
            <p:nvPr/>
          </p:nvSpPr>
          <p:spPr bwMode="auto">
            <a:xfrm>
              <a:off x="3999" y="2406"/>
              <a:ext cx="1401" cy="580"/>
            </a:xfrm>
            <a:prstGeom prst="rect">
              <a:avLst/>
            </a:prstGeom>
            <a:noFill/>
            <a:ln w="12700">
              <a:noFill/>
              <a:miter lim="800000"/>
              <a:headEnd/>
              <a:tailEnd/>
            </a:ln>
          </p:spPr>
          <p:txBody>
            <a:bodyPr wrap="none" lIns="90488" tIns="44450" rIns="90488" bIns="44450">
              <a:spAutoFit/>
            </a:bodyPr>
            <a:lstStyle/>
            <a:p>
              <a:pPr eaLnBrk="0" hangingPunct="0"/>
              <a:r>
                <a:rPr lang="en-GB" sz="1600">
                  <a:latin typeface="Arial" charset="0"/>
                </a:rPr>
                <a:t>Processes, practices,</a:t>
              </a:r>
            </a:p>
            <a:p>
              <a:pPr eaLnBrk="0" hangingPunct="0"/>
              <a:r>
                <a:rPr lang="en-GB" sz="1600">
                  <a:latin typeface="Arial" charset="0"/>
                </a:rPr>
                <a:t>responsibilities,</a:t>
              </a:r>
            </a:p>
            <a:p>
              <a:pPr eaLnBrk="0" hangingPunct="0"/>
              <a:r>
                <a:rPr lang="en-GB" sz="1600">
                  <a:latin typeface="Arial" charset="0"/>
                </a:rPr>
                <a:t>interfaces</a:t>
              </a:r>
              <a:endParaRPr lang="en-GB" sz="1600">
                <a:latin typeface="Book Antiqua" pitchFamily="18" charset="0"/>
              </a:endParaRPr>
            </a:p>
          </p:txBody>
        </p:sp>
        <p:sp>
          <p:nvSpPr>
            <p:cNvPr id="21" name="Rectangle 19"/>
            <p:cNvSpPr>
              <a:spLocks noChangeArrowheads="1"/>
            </p:cNvSpPr>
            <p:nvPr/>
          </p:nvSpPr>
          <p:spPr bwMode="auto">
            <a:xfrm>
              <a:off x="4368" y="2994"/>
              <a:ext cx="1331" cy="580"/>
            </a:xfrm>
            <a:prstGeom prst="rect">
              <a:avLst/>
            </a:prstGeom>
            <a:noFill/>
            <a:ln w="12700">
              <a:noFill/>
              <a:miter lim="800000"/>
              <a:headEnd/>
              <a:tailEnd/>
            </a:ln>
          </p:spPr>
          <p:txBody>
            <a:bodyPr wrap="none" lIns="90488" tIns="44450" rIns="90488" bIns="44450">
              <a:spAutoFit/>
            </a:bodyPr>
            <a:lstStyle/>
            <a:p>
              <a:pPr eaLnBrk="0" hangingPunct="0"/>
              <a:r>
                <a:rPr lang="en-GB" sz="1600">
                  <a:latin typeface="Arial" charset="0"/>
                </a:rPr>
                <a:t>Detailed instructions</a:t>
              </a:r>
            </a:p>
            <a:p>
              <a:pPr eaLnBrk="0" hangingPunct="0"/>
              <a:r>
                <a:rPr lang="en-GB" sz="1600">
                  <a:latin typeface="Arial" charset="0"/>
                </a:rPr>
                <a:t>on how to carry out </a:t>
              </a:r>
            </a:p>
            <a:p>
              <a:pPr eaLnBrk="0" hangingPunct="0"/>
              <a:r>
                <a:rPr lang="en-GB" sz="1600">
                  <a:latin typeface="Arial" charset="0"/>
                </a:rPr>
                <a:t>specific tasks</a:t>
              </a:r>
            </a:p>
          </p:txBody>
        </p:sp>
        <p:sp>
          <p:nvSpPr>
            <p:cNvPr id="22" name="Rectangle 20"/>
            <p:cNvSpPr>
              <a:spLocks noChangeArrowheads="1"/>
            </p:cNvSpPr>
            <p:nvPr/>
          </p:nvSpPr>
          <p:spPr bwMode="auto">
            <a:xfrm>
              <a:off x="4863" y="3559"/>
              <a:ext cx="786" cy="411"/>
            </a:xfrm>
            <a:prstGeom prst="rect">
              <a:avLst/>
            </a:prstGeom>
            <a:noFill/>
            <a:ln w="12700">
              <a:noFill/>
              <a:miter lim="800000"/>
              <a:headEnd/>
              <a:tailEnd/>
            </a:ln>
          </p:spPr>
          <p:txBody>
            <a:bodyPr wrap="none" lIns="90488" tIns="44450" rIns="90488" bIns="44450">
              <a:spAutoFit/>
            </a:bodyPr>
            <a:lstStyle/>
            <a:p>
              <a:pPr eaLnBrk="0" hangingPunct="0"/>
              <a:r>
                <a:rPr lang="en-GB" sz="1600">
                  <a:latin typeface="Arial" charset="0"/>
                </a:rPr>
                <a:t>Out side </a:t>
              </a:r>
            </a:p>
            <a:p>
              <a:pPr eaLnBrk="0" hangingPunct="0"/>
              <a:r>
                <a:rPr lang="en-GB" sz="1600">
                  <a:latin typeface="Arial" charset="0"/>
                </a:rPr>
                <a:t>documents</a:t>
              </a:r>
              <a:endParaRPr lang="en-GB" sz="1600">
                <a:latin typeface="Book Antiqua" pitchFamily="18" charset="0"/>
              </a:endParaRPr>
            </a:p>
          </p:txBody>
        </p:sp>
        <p:sp>
          <p:nvSpPr>
            <p:cNvPr id="23" name="Rectangle 21"/>
            <p:cNvSpPr>
              <a:spLocks noChangeArrowheads="1"/>
            </p:cNvSpPr>
            <p:nvPr/>
          </p:nvSpPr>
          <p:spPr bwMode="auto">
            <a:xfrm>
              <a:off x="879" y="4111"/>
              <a:ext cx="4136" cy="237"/>
            </a:xfrm>
            <a:prstGeom prst="rect">
              <a:avLst/>
            </a:prstGeom>
            <a:noFill/>
            <a:ln w="12700">
              <a:noFill/>
              <a:miter lim="800000"/>
              <a:headEnd/>
              <a:tailEnd/>
            </a:ln>
          </p:spPr>
          <p:txBody>
            <a:bodyPr wrap="none" lIns="90488" tIns="44450" rIns="90488" bIns="44450">
              <a:spAutoFit/>
            </a:bodyPr>
            <a:lstStyle/>
            <a:p>
              <a:pPr eaLnBrk="0" hangingPunct="0"/>
              <a:r>
                <a:rPr lang="en-GB" sz="1600">
                  <a:latin typeface="Book Antiqua" pitchFamily="18" charset="0"/>
                </a:rPr>
                <a:t>  </a:t>
              </a:r>
              <a:r>
                <a:rPr lang="en-GB" sz="1600">
                  <a:latin typeface="Arial" charset="0"/>
                </a:rPr>
                <a:t>Design                IT Support               Production               Training</a:t>
              </a:r>
              <a:endParaRPr lang="en-GB" sz="1600">
                <a:latin typeface="Book Antiqua" pitchFamily="18" charset="0"/>
              </a:endParaRPr>
            </a:p>
          </p:txBody>
        </p:sp>
        <p:sp>
          <p:nvSpPr>
            <p:cNvPr id="24" name="Rectangle 15"/>
            <p:cNvSpPr>
              <a:spLocks noChangeArrowheads="1"/>
            </p:cNvSpPr>
            <p:nvPr/>
          </p:nvSpPr>
          <p:spPr bwMode="auto">
            <a:xfrm>
              <a:off x="235" y="3623"/>
              <a:ext cx="580" cy="237"/>
            </a:xfrm>
            <a:prstGeom prst="rect">
              <a:avLst/>
            </a:prstGeom>
            <a:noFill/>
            <a:ln w="12700">
              <a:noFill/>
              <a:miter lim="800000"/>
              <a:headEnd/>
              <a:tailEnd/>
            </a:ln>
          </p:spPr>
          <p:txBody>
            <a:bodyPr wrap="none" lIns="90488" tIns="44450" rIns="90488" bIns="44450">
              <a:spAutoFit/>
            </a:bodyPr>
            <a:lstStyle/>
            <a:p>
              <a:pPr eaLnBrk="0" hangingPunct="0"/>
              <a:r>
                <a:rPr lang="en-GB" sz="1600">
                  <a:latin typeface="Arial" charset="0"/>
                </a:rPr>
                <a:t>SPECS</a:t>
              </a:r>
              <a:endParaRPr lang="en-GB" sz="1600">
                <a:latin typeface="Book Antiqua" pitchFamily="18" charset="0"/>
              </a:endParaRPr>
            </a:p>
          </p:txBody>
        </p:sp>
      </p:grpSp>
      <p:sp>
        <p:nvSpPr>
          <p:cNvPr id="25" name="TextBox 22"/>
          <p:cNvSpPr txBox="1">
            <a:spLocks noChangeArrowheads="1"/>
          </p:cNvSpPr>
          <p:nvPr/>
        </p:nvSpPr>
        <p:spPr bwMode="auto">
          <a:xfrm>
            <a:off x="4419600" y="3429000"/>
            <a:ext cx="457200" cy="369888"/>
          </a:xfrm>
          <a:prstGeom prst="rect">
            <a:avLst/>
          </a:prstGeom>
          <a:noFill/>
          <a:ln w="9525">
            <a:noFill/>
            <a:miter lim="800000"/>
            <a:headEnd/>
            <a:tailEnd/>
          </a:ln>
        </p:spPr>
        <p:txBody>
          <a:bodyPr>
            <a:spAutoFit/>
          </a:bodyPr>
          <a:lstStyle/>
          <a:p>
            <a:r>
              <a:rPr lang="en-US"/>
              <a:t>II</a:t>
            </a:r>
            <a:endParaRPr lang="en-IN"/>
          </a:p>
        </p:txBody>
      </p:sp>
      <p:sp>
        <p:nvSpPr>
          <p:cNvPr id="26" name="TextBox 24"/>
          <p:cNvSpPr txBox="1">
            <a:spLocks noChangeArrowheads="1"/>
          </p:cNvSpPr>
          <p:nvPr/>
        </p:nvSpPr>
        <p:spPr bwMode="auto">
          <a:xfrm>
            <a:off x="4419600" y="2601913"/>
            <a:ext cx="304800" cy="369887"/>
          </a:xfrm>
          <a:prstGeom prst="rect">
            <a:avLst/>
          </a:prstGeom>
          <a:noFill/>
          <a:ln w="9525">
            <a:noFill/>
            <a:miter lim="800000"/>
            <a:headEnd/>
            <a:tailEnd/>
          </a:ln>
        </p:spPr>
        <p:txBody>
          <a:bodyPr>
            <a:spAutoFit/>
          </a:bodyPr>
          <a:lstStyle/>
          <a:p>
            <a:r>
              <a:rPr lang="en-US"/>
              <a:t>I</a:t>
            </a:r>
            <a:endParaRPr lang="en-IN"/>
          </a:p>
        </p:txBody>
      </p:sp>
      <p:sp>
        <p:nvSpPr>
          <p:cNvPr id="27" name="TextBox 25"/>
          <p:cNvSpPr txBox="1">
            <a:spLocks noChangeArrowheads="1"/>
          </p:cNvSpPr>
          <p:nvPr/>
        </p:nvSpPr>
        <p:spPr bwMode="auto">
          <a:xfrm>
            <a:off x="4419600" y="4038600"/>
            <a:ext cx="533400" cy="369888"/>
          </a:xfrm>
          <a:prstGeom prst="rect">
            <a:avLst/>
          </a:prstGeom>
          <a:noFill/>
          <a:ln w="9525">
            <a:noFill/>
            <a:miter lim="800000"/>
            <a:headEnd/>
            <a:tailEnd/>
          </a:ln>
        </p:spPr>
        <p:txBody>
          <a:bodyPr>
            <a:spAutoFit/>
          </a:bodyPr>
          <a:lstStyle/>
          <a:p>
            <a:r>
              <a:rPr lang="en-US"/>
              <a:t>III</a:t>
            </a:r>
            <a:endParaRPr lang="en-IN"/>
          </a:p>
        </p:txBody>
      </p:sp>
      <p:sp>
        <p:nvSpPr>
          <p:cNvPr id="28" name="TextBox 26"/>
          <p:cNvSpPr txBox="1">
            <a:spLocks noChangeArrowheads="1"/>
          </p:cNvSpPr>
          <p:nvPr/>
        </p:nvSpPr>
        <p:spPr bwMode="auto">
          <a:xfrm>
            <a:off x="4419600" y="4800600"/>
            <a:ext cx="457200" cy="369888"/>
          </a:xfrm>
          <a:prstGeom prst="rect">
            <a:avLst/>
          </a:prstGeom>
          <a:noFill/>
          <a:ln w="9525">
            <a:noFill/>
            <a:miter lim="800000"/>
            <a:headEnd/>
            <a:tailEnd/>
          </a:ln>
        </p:spPr>
        <p:txBody>
          <a:bodyPr>
            <a:spAutoFit/>
          </a:bodyPr>
          <a:lstStyle/>
          <a:p>
            <a:r>
              <a:rPr lang="en-US"/>
              <a:t>IV</a:t>
            </a:r>
            <a:endParaRPr lang="en-IN"/>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Benefits of IMS</a:t>
            </a:r>
            <a:endParaRPr lang="en-US" sz="3600" b="1" dirty="0"/>
          </a:p>
        </p:txBody>
      </p:sp>
      <p:sp>
        <p:nvSpPr>
          <p:cNvPr id="3" name="Content Placeholder 2"/>
          <p:cNvSpPr>
            <a:spLocks noGrp="1"/>
          </p:cNvSpPr>
          <p:nvPr>
            <p:ph idx="1"/>
          </p:nvPr>
        </p:nvSpPr>
        <p:spPr/>
        <p:txBody>
          <a:bodyPr>
            <a:normAutofit fontScale="55000" lnSpcReduction="20000"/>
          </a:bodyPr>
          <a:lstStyle/>
          <a:p>
            <a:pPr algn="just"/>
            <a:r>
              <a:rPr lang="en-US" sz="4000" dirty="0" smtClean="0"/>
              <a:t>Unified Policy statement</a:t>
            </a:r>
            <a:endParaRPr lang="en-IN" sz="4000" dirty="0" smtClean="0"/>
          </a:p>
          <a:p>
            <a:pPr algn="just"/>
            <a:r>
              <a:rPr lang="en-US" sz="4000" dirty="0" smtClean="0"/>
              <a:t>Unified/ single management systems manual addressing the requirement of ISO 9001, ISO 14001 and OHSAS 18001 in addition to organizational needs.</a:t>
            </a:r>
            <a:endParaRPr lang="en-IN" sz="4000" dirty="0" smtClean="0"/>
          </a:p>
          <a:p>
            <a:pPr algn="just"/>
            <a:r>
              <a:rPr lang="en-US" sz="4000" dirty="0" smtClean="0"/>
              <a:t>Unified/ single operational control procedures to cover all situations which can result in deviation from the policy statement.</a:t>
            </a:r>
            <a:endParaRPr lang="en-IN" sz="4000" dirty="0" smtClean="0"/>
          </a:p>
          <a:p>
            <a:pPr algn="just"/>
            <a:r>
              <a:rPr lang="en-US" sz="4000" dirty="0" smtClean="0"/>
              <a:t>A unified master list of objectives &amp; targets and management programs</a:t>
            </a:r>
            <a:endParaRPr lang="en-IN" sz="4000" dirty="0" smtClean="0"/>
          </a:p>
          <a:p>
            <a:pPr algn="just"/>
            <a:r>
              <a:rPr lang="en-US" sz="4000" dirty="0" smtClean="0"/>
              <a:t>An integrated auditing competence (Internal Auditors equipped with knowledge in competence to perform combine audits i.e. all management systems at a time)</a:t>
            </a:r>
            <a:endParaRPr lang="en-IN" sz="4000" dirty="0" smtClean="0"/>
          </a:p>
          <a:p>
            <a:pPr algn="just"/>
            <a:r>
              <a:rPr lang="en-US" sz="4000" dirty="0" smtClean="0"/>
              <a:t>Combined certification and audit program from a single certification agency.</a:t>
            </a:r>
            <a:endParaRPr lang="en-IN" sz="4000" dirty="0" smtClean="0"/>
          </a:p>
          <a:p>
            <a:endParaRPr lang="en-US" dirty="0" smtClean="0"/>
          </a:p>
          <a:p>
            <a:endParaRPr lang="en-IN" dirty="0" smtClean="0"/>
          </a:p>
          <a:p>
            <a:endParaRPr 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274638"/>
            <a:ext cx="6477000" cy="1143000"/>
          </a:xfrm>
        </p:spPr>
        <p:txBody>
          <a:bodyPr>
            <a:normAutofit/>
          </a:bodyPr>
          <a:lstStyle/>
          <a:p>
            <a:r>
              <a:rPr lang="en-US" sz="2800" dirty="0" smtClean="0">
                <a:latin typeface="Arial Black" pitchFamily="34" charset="0"/>
              </a:rPr>
              <a:t>IMS or Integrated management System</a:t>
            </a:r>
            <a:endParaRPr lang="en-US" sz="2800" dirty="0">
              <a:latin typeface="Arial Black" pitchFamily="34" charset="0"/>
            </a:endParaRPr>
          </a:p>
        </p:txBody>
      </p:sp>
      <p:sp>
        <p:nvSpPr>
          <p:cNvPr id="3" name="Content Placeholder 2"/>
          <p:cNvSpPr>
            <a:spLocks noGrp="1"/>
          </p:cNvSpPr>
          <p:nvPr>
            <p:ph idx="1"/>
          </p:nvPr>
        </p:nvSpPr>
        <p:spPr>
          <a:xfrm>
            <a:off x="457200" y="1600200"/>
            <a:ext cx="8229600" cy="4800600"/>
          </a:xfrm>
        </p:spPr>
        <p:txBody>
          <a:bodyPr>
            <a:normAutofit/>
          </a:bodyPr>
          <a:lstStyle/>
          <a:p>
            <a:pPr marL="0" indent="0" algn="just">
              <a:buNone/>
            </a:pPr>
            <a:r>
              <a:rPr lang="en-US" sz="1700" dirty="0" smtClean="0"/>
              <a:t>All the management systems, i.e. Quality management System, Environment Management System, OHSAS &amp; Energy Management System when are integrated together constitute IMS.</a:t>
            </a:r>
            <a:endParaRPr lang="en-US" sz="1700" dirty="0"/>
          </a:p>
        </p:txBody>
      </p:sp>
      <p:pic>
        <p:nvPicPr>
          <p:cNvPr id="4" name="Picture 3" descr="RTEmagicC_LANIK-KVALITA-3-EN.jpg.jpg"/>
          <p:cNvPicPr>
            <a:picLocks noChangeAspect="1"/>
          </p:cNvPicPr>
          <p:nvPr/>
        </p:nvPicPr>
        <p:blipFill>
          <a:blip r:embed="rId2" cstate="print"/>
          <a:stretch>
            <a:fillRect/>
          </a:stretch>
        </p:blipFill>
        <p:spPr>
          <a:xfrm>
            <a:off x="1219200" y="2514600"/>
            <a:ext cx="6553200" cy="3808817"/>
          </a:xfrm>
          <a:prstGeom prst="rect">
            <a:avLst/>
          </a:prstGeom>
        </p:spPr>
      </p:pic>
      <p:pic>
        <p:nvPicPr>
          <p:cNvPr id="6" name="Picture 5" descr="ims.png"/>
          <p:cNvPicPr>
            <a:picLocks noChangeAspect="1"/>
          </p:cNvPicPr>
          <p:nvPr/>
        </p:nvPicPr>
        <p:blipFill>
          <a:blip r:embed="rId3" cstate="print"/>
          <a:stretch>
            <a:fillRect/>
          </a:stretch>
        </p:blipFill>
        <p:spPr>
          <a:xfrm>
            <a:off x="0" y="0"/>
            <a:ext cx="2153353" cy="10668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a:spLocks noGrp="1"/>
          </p:cNvSpPr>
          <p:nvPr>
            <p:ph type="title"/>
          </p:nvPr>
        </p:nvSpPr>
        <p:spPr>
          <a:xfrm>
            <a:off x="2971800" y="457200"/>
            <a:ext cx="5715000" cy="960438"/>
          </a:xfrm>
        </p:spPr>
        <p:txBody>
          <a:bodyPr>
            <a:normAutofit/>
          </a:bodyPr>
          <a:lstStyle/>
          <a:p>
            <a:r>
              <a:rPr lang="en-US" sz="2800" dirty="0" smtClean="0">
                <a:solidFill>
                  <a:schemeClr val="tx2"/>
                </a:solidFill>
                <a:latin typeface="Arial Black" pitchFamily="34" charset="0"/>
              </a:rPr>
              <a:t>ISO</a:t>
            </a:r>
            <a:br>
              <a:rPr lang="en-US" sz="2800" dirty="0" smtClean="0">
                <a:solidFill>
                  <a:schemeClr val="tx2"/>
                </a:solidFill>
                <a:latin typeface="Arial Black" pitchFamily="34" charset="0"/>
              </a:rPr>
            </a:br>
            <a:endParaRPr lang="en-US" sz="2800" dirty="0">
              <a:solidFill>
                <a:schemeClr val="tx2"/>
              </a:solidFill>
              <a:latin typeface="Arial Black" pitchFamily="34" charset="0"/>
            </a:endParaRPr>
          </a:p>
        </p:txBody>
      </p:sp>
      <p:sp>
        <p:nvSpPr>
          <p:cNvPr id="5" name="Content Placeholder 3"/>
          <p:cNvSpPr>
            <a:spLocks noGrp="1"/>
          </p:cNvSpPr>
          <p:nvPr>
            <p:ph idx="1"/>
          </p:nvPr>
        </p:nvSpPr>
        <p:spPr>
          <a:xfrm>
            <a:off x="457200" y="1752601"/>
            <a:ext cx="8229600" cy="4952999"/>
          </a:xfrm>
        </p:spPr>
        <p:txBody>
          <a:bodyPr>
            <a:noAutofit/>
          </a:bodyPr>
          <a:lstStyle/>
          <a:p>
            <a:pPr marL="225425" indent="-225425" algn="just">
              <a:lnSpc>
                <a:spcPct val="150000"/>
              </a:lnSpc>
              <a:buFont typeface="+mj-lt"/>
              <a:buAutoNum type="romanUcPeriod"/>
            </a:pPr>
            <a:r>
              <a:rPr lang="en-US" sz="1800" b="1" dirty="0" smtClean="0">
                <a:solidFill>
                  <a:schemeClr val="tx2"/>
                </a:solidFill>
              </a:rPr>
              <a:t>An organization that sets standards for establishing quality :</a:t>
            </a:r>
          </a:p>
          <a:p>
            <a:pPr marL="0" indent="0" algn="just">
              <a:lnSpc>
                <a:spcPct val="150000"/>
              </a:lnSpc>
              <a:buNone/>
            </a:pPr>
            <a:r>
              <a:rPr lang="en-US" sz="1800" dirty="0" smtClean="0"/>
              <a:t>An international standard setting, non government, voluntary body, headquartered at Geneva Switzerland which promotes  proprietary, commercial and industrial standards.</a:t>
            </a:r>
          </a:p>
          <a:p>
            <a:pPr marL="0" indent="0" algn="just">
              <a:lnSpc>
                <a:spcPct val="150000"/>
              </a:lnSpc>
              <a:buNone/>
            </a:pPr>
            <a:r>
              <a:rPr lang="en-US" sz="1800" b="1" dirty="0" smtClean="0">
                <a:solidFill>
                  <a:schemeClr val="tx2"/>
                </a:solidFill>
              </a:rPr>
              <a:t>II. Function:</a:t>
            </a:r>
          </a:p>
          <a:p>
            <a:pPr marL="0" indent="0" algn="just">
              <a:lnSpc>
                <a:spcPct val="150000"/>
              </a:lnSpc>
              <a:buFont typeface="Wingdings" pitchFamily="2" charset="2"/>
              <a:buChar char="q"/>
            </a:pPr>
            <a:r>
              <a:rPr lang="en-US" sz="1800" dirty="0" smtClean="0"/>
              <a:t> To  design a bunch of standards for :</a:t>
            </a:r>
          </a:p>
          <a:p>
            <a:pPr marL="0" indent="0" algn="just">
              <a:lnSpc>
                <a:spcPct val="150000"/>
              </a:lnSpc>
              <a:buFont typeface="Wingdings" pitchFamily="2" charset="2"/>
              <a:buChar char="q"/>
            </a:pPr>
            <a:r>
              <a:rPr lang="en-US" sz="1800" dirty="0" smtClean="0"/>
              <a:t> A particular purpose and for different products and services</a:t>
            </a:r>
          </a:p>
          <a:p>
            <a:pPr marL="0" indent="0" algn="just">
              <a:buFont typeface="Wingdings" pitchFamily="2" charset="2"/>
              <a:buChar char="q"/>
            </a:pPr>
            <a:r>
              <a:rPr lang="en-US" sz="1800" dirty="0" smtClean="0"/>
              <a:t> To provide an assurance to the customer/ organization that the product they are using/ manufacturing/ designing   meets the required regulatory standards for that product. </a:t>
            </a:r>
          </a:p>
          <a:p>
            <a:pPr marL="0" indent="0" algn="just">
              <a:lnSpc>
                <a:spcPct val="150000"/>
              </a:lnSpc>
              <a:buNone/>
            </a:pPr>
            <a:endParaRPr lang="en-US" sz="1800" b="1" dirty="0" smtClean="0">
              <a:solidFill>
                <a:schemeClr val="tx2"/>
              </a:solidFill>
            </a:endParaRPr>
          </a:p>
          <a:p>
            <a:pPr marL="0" indent="0" algn="just">
              <a:lnSpc>
                <a:spcPct val="150000"/>
              </a:lnSpc>
              <a:buNone/>
            </a:pPr>
            <a:r>
              <a:rPr lang="en-US" sz="1800" b="1" dirty="0" smtClean="0">
                <a:solidFill>
                  <a:schemeClr val="tx2"/>
                </a:solidFill>
              </a:rPr>
              <a:t>Note: The standards are reviewed every five years and revised if required.</a:t>
            </a:r>
          </a:p>
          <a:p>
            <a:pPr marL="0" indent="0" algn="just">
              <a:lnSpc>
                <a:spcPct val="150000"/>
              </a:lnSpc>
              <a:buNone/>
            </a:pPr>
            <a:endParaRPr lang="en-US" sz="1800" b="1" dirty="0" smtClean="0">
              <a:solidFill>
                <a:schemeClr val="tx2"/>
              </a:solidFill>
            </a:endParaRPr>
          </a:p>
          <a:p>
            <a:pPr>
              <a:buNone/>
            </a:pPr>
            <a:endParaRPr lang="en-US" sz="1800" dirty="0"/>
          </a:p>
        </p:txBody>
      </p:sp>
      <p:pic>
        <p:nvPicPr>
          <p:cNvPr id="6" name="Picture 5" descr="1000px-ISO_english_logo.svg.png"/>
          <p:cNvPicPr>
            <a:picLocks noChangeAspect="1"/>
          </p:cNvPicPr>
          <p:nvPr/>
        </p:nvPicPr>
        <p:blipFill>
          <a:blip r:embed="rId2" cstate="print"/>
          <a:stretch>
            <a:fillRect/>
          </a:stretch>
        </p:blipFill>
        <p:spPr>
          <a:xfrm>
            <a:off x="0" y="0"/>
            <a:ext cx="3048000" cy="1777289"/>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2362200" y="274638"/>
            <a:ext cx="6324600" cy="1096962"/>
          </a:xfrm>
        </p:spPr>
        <p:txBody>
          <a:bodyPr>
            <a:normAutofit fontScale="90000"/>
          </a:bodyPr>
          <a:lstStyle/>
          <a:p>
            <a:r>
              <a:rPr lang="en-US" dirty="0" smtClean="0"/>
              <a:t> </a:t>
            </a:r>
            <a:r>
              <a:rPr lang="en-US" sz="3100" dirty="0" smtClean="0">
                <a:latin typeface="Arial Black" pitchFamily="34" charset="0"/>
              </a:rPr>
              <a:t>Integrated Management System</a:t>
            </a:r>
            <a:endParaRPr lang="en-US" sz="3100" dirty="0">
              <a:latin typeface="Arial Black" pitchFamily="34" charset="0"/>
            </a:endParaRPr>
          </a:p>
        </p:txBody>
      </p:sp>
      <p:sp>
        <p:nvSpPr>
          <p:cNvPr id="9" name="Content Placeholder 2"/>
          <p:cNvSpPr>
            <a:spLocks noGrp="1"/>
          </p:cNvSpPr>
          <p:nvPr>
            <p:ph idx="1"/>
          </p:nvPr>
        </p:nvSpPr>
        <p:spPr>
          <a:xfrm>
            <a:off x="381000" y="1447800"/>
            <a:ext cx="8305800" cy="4678363"/>
          </a:xfrm>
        </p:spPr>
        <p:txBody>
          <a:bodyPr>
            <a:normAutofit/>
          </a:bodyPr>
          <a:lstStyle/>
          <a:p>
            <a:pPr marL="0" indent="0">
              <a:buNone/>
            </a:pPr>
            <a:r>
              <a:rPr lang="en-US" sz="1700" dirty="0" smtClean="0"/>
              <a:t>However in context of RCF , as of now, mostly only three systems have been integrated together i.e.  QMS, EMS &amp; OHSAS:</a:t>
            </a:r>
          </a:p>
          <a:p>
            <a:pPr marL="0" indent="0">
              <a:buNone/>
            </a:pPr>
            <a:r>
              <a:rPr lang="en-US" sz="1700" dirty="0" smtClean="0"/>
              <a:t> </a:t>
            </a:r>
            <a:endParaRPr lang="en-US" sz="1700" dirty="0"/>
          </a:p>
        </p:txBody>
      </p:sp>
      <p:pic>
        <p:nvPicPr>
          <p:cNvPr id="10" name="Picture 9" descr="ims-logo.png"/>
          <p:cNvPicPr>
            <a:picLocks noChangeAspect="1"/>
          </p:cNvPicPr>
          <p:nvPr/>
        </p:nvPicPr>
        <p:blipFill>
          <a:blip r:embed="rId2" cstate="print"/>
          <a:stretch>
            <a:fillRect/>
          </a:stretch>
        </p:blipFill>
        <p:spPr>
          <a:xfrm>
            <a:off x="2133600" y="1981200"/>
            <a:ext cx="4637138" cy="4224948"/>
          </a:xfrm>
          <a:prstGeom prst="rect">
            <a:avLst/>
          </a:prstGeom>
        </p:spPr>
      </p:pic>
      <p:pic>
        <p:nvPicPr>
          <p:cNvPr id="11" name="Picture 10" descr="ims.png"/>
          <p:cNvPicPr>
            <a:picLocks noChangeAspect="1"/>
          </p:cNvPicPr>
          <p:nvPr/>
        </p:nvPicPr>
        <p:blipFill>
          <a:blip r:embed="rId3" cstate="print"/>
          <a:stretch>
            <a:fillRect/>
          </a:stretch>
        </p:blipFill>
        <p:spPr>
          <a:xfrm>
            <a:off x="0" y="0"/>
            <a:ext cx="2153353" cy="1066800"/>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sz="4000" b="1" dirty="0" smtClean="0">
                <a:solidFill>
                  <a:srgbClr val="FF0000"/>
                </a:solidFill>
              </a:rPr>
              <a:t>INTEGRATED MANAGEMENT SYSTEM POLICY OF RCF</a:t>
            </a:r>
            <a:r>
              <a:rPr lang="en-US" b="1" u="sng" dirty="0" smtClean="0"/>
              <a:t/>
            </a:r>
            <a:br>
              <a:rPr lang="en-US" b="1" u="sng" dirty="0" smtClean="0"/>
            </a:br>
            <a:endParaRPr lang="en-US" dirty="0"/>
          </a:p>
        </p:txBody>
      </p:sp>
      <p:sp>
        <p:nvSpPr>
          <p:cNvPr id="3" name="Content Placeholder 2"/>
          <p:cNvSpPr>
            <a:spLocks noGrp="1"/>
          </p:cNvSpPr>
          <p:nvPr>
            <p:ph idx="1"/>
          </p:nvPr>
        </p:nvSpPr>
        <p:spPr>
          <a:xfrm>
            <a:off x="457200" y="1600201"/>
            <a:ext cx="8001000" cy="4191000"/>
          </a:xfrm>
        </p:spPr>
        <p:txBody>
          <a:bodyPr>
            <a:normAutofit/>
          </a:bodyPr>
          <a:lstStyle/>
          <a:p>
            <a:pPr algn="just" eaLnBrk="0" hangingPunct="0">
              <a:buNone/>
              <a:defRPr/>
            </a:pPr>
            <a:r>
              <a:rPr lang="en-US" sz="2600" dirty="0" smtClean="0"/>
              <a:t>     </a:t>
            </a:r>
            <a:r>
              <a:rPr lang="en-US" sz="2600" dirty="0" smtClean="0">
                <a:solidFill>
                  <a:srgbClr val="00B050"/>
                </a:solidFill>
              </a:rPr>
              <a:t>RCF,MANUFACTURER OF RAILWAY COACHES, IS COMMITTED FOR CONTINUAL IMPROVEMENT IN PRODUCTIVITY AND QUALITY WHILE CONSERVING NATURAL RESOURCES &amp; PROTECTING THE ENVIRONMENT, PREVENTING POLLUTION , ILL HEALTH &amp; INJURY ASSOCIATED WITH ACTIVITIES , PROVIDING SAFE &amp; HEALTHY WORKING CONDITIONS FOR ITS EMPLOYEES AND EXTERNAL PROVIDERS AND  COMPLYING WITH APPICABLE LEGAL AND OTHER REQUIREMENTS.</a:t>
            </a:r>
            <a:endParaRPr lang="en-US" sz="2600" dirty="0">
              <a:solidFill>
                <a:srgbClr val="00B050"/>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868362"/>
          </a:xfrm>
        </p:spPr>
        <p:txBody>
          <a:bodyPr>
            <a:normAutofit/>
          </a:bodyPr>
          <a:lstStyle/>
          <a:p>
            <a:r>
              <a:rPr lang="en-US" sz="3600" b="1" dirty="0" smtClean="0"/>
              <a:t>INTEGRATED  SYSTEM PROCEDURES</a:t>
            </a:r>
            <a:endParaRPr lang="en-US" sz="3600" dirty="0"/>
          </a:p>
        </p:txBody>
      </p:sp>
      <p:sp>
        <p:nvSpPr>
          <p:cNvPr id="5" name="Content Placeholder 2"/>
          <p:cNvSpPr>
            <a:spLocks noGrp="1"/>
          </p:cNvSpPr>
          <p:nvPr>
            <p:ph idx="1"/>
          </p:nvPr>
        </p:nvSpPr>
        <p:spPr>
          <a:xfrm>
            <a:off x="457200" y="1143000"/>
            <a:ext cx="8229600" cy="5105400"/>
          </a:xfrm>
        </p:spPr>
        <p:txBody>
          <a:bodyPr>
            <a:noAutofit/>
          </a:bodyPr>
          <a:lstStyle/>
          <a:p>
            <a:pPr algn="just">
              <a:buFontTx/>
              <a:buNone/>
              <a:defRPr/>
            </a:pPr>
            <a:r>
              <a:rPr lang="en-US" sz="2100" b="1" dirty="0"/>
              <a:t> </a:t>
            </a:r>
            <a:r>
              <a:rPr lang="en-US" sz="2100" b="1" dirty="0" smtClean="0"/>
              <a:t>    ISP </a:t>
            </a:r>
            <a:r>
              <a:rPr lang="en-US" sz="2100" b="1" dirty="0"/>
              <a:t>NO.        </a:t>
            </a:r>
            <a:r>
              <a:rPr lang="en-US" sz="2100" b="1" dirty="0" smtClean="0"/>
              <a:t>             DESCRIPTION</a:t>
            </a:r>
            <a:endParaRPr lang="en-US" sz="2100" b="1" dirty="0"/>
          </a:p>
          <a:p>
            <a:pPr algn="just">
              <a:defRPr/>
            </a:pPr>
            <a:r>
              <a:rPr lang="en-US" sz="2100" b="1" dirty="0">
                <a:hlinkClick r:id="rId2"/>
              </a:rPr>
              <a:t>ISP 01 </a:t>
            </a:r>
            <a:r>
              <a:rPr lang="en-US" sz="2100" dirty="0">
                <a:hlinkClick r:id="rId2"/>
              </a:rPr>
              <a:t>-</a:t>
            </a:r>
            <a:r>
              <a:rPr lang="en-US" sz="2100" dirty="0"/>
              <a:t> </a:t>
            </a:r>
            <a:r>
              <a:rPr lang="en-US" sz="2100" dirty="0" smtClean="0"/>
              <a:t>     	      </a:t>
            </a:r>
            <a:r>
              <a:rPr lang="en-US" sz="2100" b="1" u="sng" dirty="0" smtClean="0">
                <a:hlinkClick r:id="rId2"/>
              </a:rPr>
              <a:t>PROCEDURE </a:t>
            </a:r>
            <a:r>
              <a:rPr lang="en-US" sz="2100" b="1" u="sng" dirty="0">
                <a:hlinkClick r:id="rId2"/>
              </a:rPr>
              <a:t>OF CREATING AND UPDATING DOCUMENTS</a:t>
            </a:r>
            <a:endParaRPr lang="en-US" sz="2100" b="1" dirty="0">
              <a:hlinkClick r:id="rId2"/>
            </a:endParaRPr>
          </a:p>
          <a:p>
            <a:pPr algn="just">
              <a:defRPr/>
            </a:pPr>
            <a:r>
              <a:rPr lang="en-US" sz="2100" b="1" u="sng" dirty="0">
                <a:hlinkClick r:id="rId3"/>
              </a:rPr>
              <a:t>ISP 02 </a:t>
            </a:r>
            <a:r>
              <a:rPr lang="en-US" sz="2100" b="1" dirty="0">
                <a:hlinkClick r:id="rId3"/>
              </a:rPr>
              <a:t>-</a:t>
            </a:r>
            <a:r>
              <a:rPr lang="en-US" sz="2100" b="1" dirty="0"/>
              <a:t>   </a:t>
            </a:r>
            <a:r>
              <a:rPr lang="en-US" sz="2100" b="1" dirty="0" smtClean="0"/>
              <a:t>	      </a:t>
            </a:r>
            <a:r>
              <a:rPr lang="en-US" sz="2100" b="1" dirty="0" smtClean="0">
                <a:hlinkClick r:id="rId3"/>
              </a:rPr>
              <a:t>PROCEDURE </a:t>
            </a:r>
            <a:r>
              <a:rPr lang="en-US" sz="2100" b="1" dirty="0">
                <a:hlinkClick r:id="rId3"/>
              </a:rPr>
              <a:t>OF CONTROL OF DOCUMENTED INFORMATION</a:t>
            </a:r>
            <a:r>
              <a:rPr lang="en-US" sz="2100" b="1" u="sng" dirty="0"/>
              <a:t>   </a:t>
            </a:r>
          </a:p>
          <a:p>
            <a:pPr algn="just">
              <a:defRPr/>
            </a:pPr>
            <a:r>
              <a:rPr lang="en-US" sz="2100" b="1" dirty="0">
                <a:hlinkClick r:id="rId4"/>
              </a:rPr>
              <a:t>ISP 03 -</a:t>
            </a:r>
            <a:r>
              <a:rPr lang="en-US" sz="2100" b="1" dirty="0"/>
              <a:t>               </a:t>
            </a:r>
            <a:r>
              <a:rPr lang="en-US" sz="2100" b="1" dirty="0" smtClean="0"/>
              <a:t>  </a:t>
            </a:r>
            <a:r>
              <a:rPr lang="en-US" sz="2100" b="1" dirty="0" smtClean="0">
                <a:solidFill>
                  <a:srgbClr val="0000FF"/>
                </a:solidFill>
                <a:hlinkClick r:id="rId3"/>
              </a:rPr>
              <a:t>PROCEDURE </a:t>
            </a:r>
            <a:r>
              <a:rPr lang="en-US" sz="2100" b="1" dirty="0">
                <a:solidFill>
                  <a:srgbClr val="0000FF"/>
                </a:solidFill>
                <a:hlinkClick r:id="rId3"/>
              </a:rPr>
              <a:t>OF MANAGEMENT REVIEW</a:t>
            </a:r>
            <a:r>
              <a:rPr lang="en-US" sz="2100" b="1" u="sng" dirty="0">
                <a:solidFill>
                  <a:srgbClr val="0000FF"/>
                </a:solidFill>
              </a:rPr>
              <a:t> </a:t>
            </a:r>
            <a:endParaRPr lang="en-US" sz="2100" b="1" u="sng" dirty="0">
              <a:solidFill>
                <a:srgbClr val="0000FF"/>
              </a:solidFill>
              <a:hlinkClick r:id="rId2"/>
            </a:endParaRPr>
          </a:p>
          <a:p>
            <a:pPr algn="just">
              <a:defRPr/>
            </a:pPr>
            <a:r>
              <a:rPr lang="en-US" sz="2100" b="1" dirty="0">
                <a:solidFill>
                  <a:srgbClr val="0000FF"/>
                </a:solidFill>
                <a:hlinkClick r:id="rId4"/>
              </a:rPr>
              <a:t>ISP 04 -</a:t>
            </a:r>
            <a:r>
              <a:rPr lang="en-US" sz="2100" b="1" dirty="0">
                <a:solidFill>
                  <a:srgbClr val="0000FF"/>
                </a:solidFill>
              </a:rPr>
              <a:t>    </a:t>
            </a:r>
            <a:r>
              <a:rPr lang="en-US" sz="2100" b="1" dirty="0" smtClean="0">
                <a:solidFill>
                  <a:srgbClr val="0000FF"/>
                </a:solidFill>
              </a:rPr>
              <a:t>    	      </a:t>
            </a:r>
            <a:r>
              <a:rPr lang="en-US" sz="2100" b="1" u="sng" dirty="0" smtClean="0">
                <a:solidFill>
                  <a:srgbClr val="0000FF"/>
                </a:solidFill>
                <a:hlinkClick r:id="rId3"/>
              </a:rPr>
              <a:t>PROCEDURE </a:t>
            </a:r>
            <a:r>
              <a:rPr lang="en-US" sz="2100" b="1" u="sng" dirty="0">
                <a:solidFill>
                  <a:srgbClr val="0000FF"/>
                </a:solidFill>
                <a:hlinkClick r:id="rId3"/>
              </a:rPr>
              <a:t>OF CONTROL OF </a:t>
            </a:r>
            <a:r>
              <a:rPr lang="en-US" sz="2100" b="1" u="sng" dirty="0">
                <a:solidFill>
                  <a:srgbClr val="0000FF"/>
                </a:solidFill>
              </a:rPr>
              <a:t>EXTERNALLY PROVIDED PROCESSES, PRODUCTS AND SERVICES </a:t>
            </a:r>
            <a:endParaRPr lang="en-US" sz="2100" b="1" u="sng" dirty="0">
              <a:solidFill>
                <a:srgbClr val="0000FF"/>
              </a:solidFill>
              <a:hlinkClick r:id="rId2"/>
            </a:endParaRPr>
          </a:p>
          <a:p>
            <a:pPr algn="just">
              <a:defRPr/>
            </a:pPr>
            <a:r>
              <a:rPr lang="en-US" sz="2100" b="1" dirty="0">
                <a:solidFill>
                  <a:srgbClr val="0000FF"/>
                </a:solidFill>
                <a:hlinkClick r:id="rId4"/>
              </a:rPr>
              <a:t>ISP 05 </a:t>
            </a:r>
            <a:r>
              <a:rPr lang="en-US" sz="2100" b="1" dirty="0">
                <a:solidFill>
                  <a:srgbClr val="0000FF"/>
                </a:solidFill>
              </a:rPr>
              <a:t>-              </a:t>
            </a:r>
            <a:r>
              <a:rPr lang="en-US" sz="2100" b="1" dirty="0" smtClean="0">
                <a:solidFill>
                  <a:srgbClr val="0000FF"/>
                </a:solidFill>
              </a:rPr>
              <a:t>    </a:t>
            </a:r>
            <a:r>
              <a:rPr lang="en-US" sz="2100" b="1" u="sng" dirty="0" smtClean="0">
                <a:solidFill>
                  <a:srgbClr val="0000FF"/>
                </a:solidFill>
                <a:hlinkClick r:id="rId2"/>
              </a:rPr>
              <a:t>PROCEDURE </a:t>
            </a:r>
            <a:r>
              <a:rPr lang="en-US" sz="2100" b="1" u="sng" dirty="0">
                <a:solidFill>
                  <a:srgbClr val="0000FF"/>
                </a:solidFill>
                <a:hlinkClick r:id="rId2"/>
              </a:rPr>
              <a:t>FOR INTERNAL AUDITS</a:t>
            </a:r>
            <a:endParaRPr lang="en-US" sz="2100" b="1" u="sng" dirty="0">
              <a:solidFill>
                <a:srgbClr val="0000FF"/>
              </a:solidFill>
            </a:endParaRPr>
          </a:p>
          <a:p>
            <a:pPr algn="just">
              <a:defRPr/>
            </a:pPr>
            <a:r>
              <a:rPr lang="en-US" sz="2100" b="1" dirty="0">
                <a:solidFill>
                  <a:srgbClr val="0000FF"/>
                </a:solidFill>
                <a:hlinkClick r:id="rId4"/>
              </a:rPr>
              <a:t>ISP 06 -</a:t>
            </a:r>
            <a:r>
              <a:rPr lang="en-US" sz="2100" b="1" dirty="0">
                <a:solidFill>
                  <a:srgbClr val="0000FF"/>
                </a:solidFill>
              </a:rPr>
              <a:t>   </a:t>
            </a:r>
            <a:r>
              <a:rPr lang="en-US" sz="2100" b="1" dirty="0" smtClean="0">
                <a:solidFill>
                  <a:srgbClr val="0000FF"/>
                </a:solidFill>
              </a:rPr>
              <a:t>   	       </a:t>
            </a:r>
            <a:r>
              <a:rPr lang="en-US" sz="2100" b="1" dirty="0" smtClean="0">
                <a:solidFill>
                  <a:srgbClr val="0000FF"/>
                </a:solidFill>
                <a:hlinkClick r:id="rId3"/>
              </a:rPr>
              <a:t>PROCEDURE </a:t>
            </a:r>
            <a:r>
              <a:rPr lang="en-US" sz="2100" b="1" dirty="0">
                <a:solidFill>
                  <a:srgbClr val="0000FF"/>
                </a:solidFill>
                <a:hlinkClick r:id="rId3"/>
              </a:rPr>
              <a:t>OF CONTROL OF NON CONFORMING OUTPUT</a:t>
            </a:r>
            <a:endParaRPr lang="en-US" sz="2100" b="1" dirty="0">
              <a:solidFill>
                <a:srgbClr val="0000FF"/>
              </a:solidFill>
            </a:endParaRPr>
          </a:p>
          <a:p>
            <a:pPr algn="just">
              <a:defRPr/>
            </a:pPr>
            <a:r>
              <a:rPr lang="en-US" sz="2100" b="1" dirty="0">
                <a:solidFill>
                  <a:srgbClr val="0000FF"/>
                </a:solidFill>
                <a:hlinkClick r:id="rId4"/>
              </a:rPr>
              <a:t>ISP 07  -</a:t>
            </a:r>
            <a:r>
              <a:rPr lang="en-US" sz="2100" b="1" dirty="0">
                <a:solidFill>
                  <a:srgbClr val="0000FF"/>
                </a:solidFill>
              </a:rPr>
              <a:t>             </a:t>
            </a:r>
            <a:r>
              <a:rPr lang="en-US" sz="2100" b="1" dirty="0" smtClean="0">
                <a:solidFill>
                  <a:srgbClr val="0000FF"/>
                </a:solidFill>
              </a:rPr>
              <a:t>    </a:t>
            </a:r>
            <a:r>
              <a:rPr lang="en-US" sz="2100" b="1" u="sng" dirty="0" smtClean="0">
                <a:solidFill>
                  <a:srgbClr val="0000FF"/>
                </a:solidFill>
              </a:rPr>
              <a:t>PROCEDURE </a:t>
            </a:r>
            <a:r>
              <a:rPr lang="en-US" sz="2100" b="1" u="sng" dirty="0">
                <a:solidFill>
                  <a:srgbClr val="0000FF"/>
                </a:solidFill>
              </a:rPr>
              <a:t>FOR CORRECTIVE </a:t>
            </a:r>
            <a:r>
              <a:rPr lang="en-US" sz="2100" b="1" u="sng" dirty="0" smtClean="0">
                <a:solidFill>
                  <a:srgbClr val="0000FF"/>
                </a:solidFill>
              </a:rPr>
              <a:t>ACTION</a:t>
            </a:r>
          </a:p>
          <a:p>
            <a:pPr algn="just">
              <a:defRPr/>
            </a:pPr>
            <a:r>
              <a:rPr lang="en-US" sz="2100" b="1" dirty="0">
                <a:hlinkClick r:id="rId2"/>
              </a:rPr>
              <a:t>ISP 08 </a:t>
            </a:r>
            <a:r>
              <a:rPr lang="en-US" sz="2100" dirty="0">
                <a:hlinkClick r:id="rId2"/>
              </a:rPr>
              <a:t>-</a:t>
            </a:r>
            <a:r>
              <a:rPr lang="en-US" sz="2100" dirty="0"/>
              <a:t>           </a:t>
            </a:r>
            <a:r>
              <a:rPr lang="en-US" sz="2100" b="1" u="sng" dirty="0">
                <a:hlinkClick r:id="rId2"/>
              </a:rPr>
              <a:t>PROCEDURE OF IDENTIFICATION &amp; EVALUATION OF ASPECTS AND HAZARDS</a:t>
            </a:r>
            <a:endParaRPr lang="en-US" sz="2100" b="1" u="sng" dirty="0"/>
          </a:p>
          <a:p>
            <a:pPr algn="just">
              <a:defRPr/>
            </a:pPr>
            <a:endParaRPr lang="en-US" sz="2100"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3400" y="609601"/>
            <a:ext cx="8153400" cy="6186309"/>
          </a:xfrm>
          <a:prstGeom prst="rect">
            <a:avLst/>
          </a:prstGeom>
        </p:spPr>
        <p:txBody>
          <a:bodyPr wrap="square">
            <a:spAutoFit/>
          </a:bodyPr>
          <a:lstStyle/>
          <a:p>
            <a:pPr algn="just"/>
            <a:r>
              <a:rPr lang="en-US" b="1" dirty="0" smtClean="0">
                <a:solidFill>
                  <a:srgbClr val="FFCCCC"/>
                </a:solidFill>
                <a:hlinkClick r:id="rId2"/>
              </a:rPr>
              <a:t>ISP 09 </a:t>
            </a:r>
            <a:r>
              <a:rPr lang="en-US" dirty="0" smtClean="0">
                <a:solidFill>
                  <a:srgbClr val="FFCCCC"/>
                </a:solidFill>
                <a:hlinkClick r:id="rId2"/>
              </a:rPr>
              <a:t>-</a:t>
            </a:r>
            <a:r>
              <a:rPr lang="en-US" dirty="0" smtClean="0">
                <a:solidFill>
                  <a:srgbClr val="FFCCCC"/>
                </a:solidFill>
              </a:rPr>
              <a:t>     	</a:t>
            </a:r>
            <a:r>
              <a:rPr lang="en-US" b="1" u="sng" dirty="0" smtClean="0">
                <a:solidFill>
                  <a:srgbClr val="FFCCCC"/>
                </a:solidFill>
                <a:hlinkClick r:id="rId2"/>
              </a:rPr>
              <a:t>PROCEDURE OF IDENTIFICATION, COMPLIANCE, ACCESS AND UPDATION OF LEGAL AND OTHER REQUIREMENTS</a:t>
            </a:r>
            <a:endParaRPr lang="en-US" b="1" u="sng" dirty="0" smtClean="0">
              <a:solidFill>
                <a:srgbClr val="FFCCCC"/>
              </a:solidFill>
            </a:endParaRPr>
          </a:p>
          <a:p>
            <a:pPr algn="just"/>
            <a:r>
              <a:rPr lang="en-US" b="1" dirty="0" smtClean="0">
                <a:solidFill>
                  <a:srgbClr val="FFCCCC"/>
                </a:solidFill>
                <a:hlinkClick r:id="rId2"/>
              </a:rPr>
              <a:t>ISP 10 </a:t>
            </a:r>
            <a:r>
              <a:rPr lang="en-US" dirty="0" smtClean="0">
                <a:solidFill>
                  <a:srgbClr val="FFCCCC"/>
                </a:solidFill>
                <a:hlinkClick r:id="rId2"/>
              </a:rPr>
              <a:t>-</a:t>
            </a:r>
            <a:r>
              <a:rPr lang="en-US" dirty="0" smtClean="0">
                <a:solidFill>
                  <a:srgbClr val="FFCCCC"/>
                </a:solidFill>
              </a:rPr>
              <a:t>     	</a:t>
            </a:r>
            <a:r>
              <a:rPr lang="en-US" b="1" u="sng" dirty="0" smtClean="0">
                <a:solidFill>
                  <a:srgbClr val="FFCCCC"/>
                </a:solidFill>
                <a:hlinkClick r:id="rId2"/>
              </a:rPr>
              <a:t>PROCEDURE OF COMMUNICATION, PARTICIPATION AND CONSULTATION</a:t>
            </a:r>
            <a:endParaRPr lang="en-US" b="1" u="sng" dirty="0" smtClean="0">
              <a:solidFill>
                <a:srgbClr val="FFCCCC"/>
              </a:solidFill>
            </a:endParaRPr>
          </a:p>
          <a:p>
            <a:pPr algn="just"/>
            <a:r>
              <a:rPr lang="en-US" b="1" dirty="0" smtClean="0">
                <a:solidFill>
                  <a:srgbClr val="FFCCCC"/>
                </a:solidFill>
                <a:hlinkClick r:id="rId2"/>
              </a:rPr>
              <a:t>ISP 11 </a:t>
            </a:r>
            <a:r>
              <a:rPr lang="en-US" dirty="0" smtClean="0">
                <a:solidFill>
                  <a:srgbClr val="FFCCCC"/>
                </a:solidFill>
                <a:hlinkClick r:id="rId2"/>
              </a:rPr>
              <a:t>-</a:t>
            </a:r>
            <a:r>
              <a:rPr lang="en-US" dirty="0" smtClean="0">
                <a:solidFill>
                  <a:srgbClr val="FFCCCC"/>
                </a:solidFill>
              </a:rPr>
              <a:t>  	                </a:t>
            </a:r>
            <a:r>
              <a:rPr lang="en-US" b="1" u="sng" dirty="0" smtClean="0">
                <a:solidFill>
                  <a:srgbClr val="FFCCCC"/>
                </a:solidFill>
                <a:hlinkClick r:id="rId2"/>
              </a:rPr>
              <a:t>PROCEDURE OF OPERATIONAL CONTROL &amp; MONITORING OF ENVIRONMENTAL ASPECTS &amp;OHS HAZARDS</a:t>
            </a:r>
            <a:endParaRPr lang="en-US" b="1" u="sng" dirty="0" smtClean="0">
              <a:solidFill>
                <a:srgbClr val="FFCCCC"/>
              </a:solidFill>
            </a:endParaRPr>
          </a:p>
          <a:p>
            <a:pPr algn="just"/>
            <a:r>
              <a:rPr lang="en-US" b="1" dirty="0" smtClean="0">
                <a:solidFill>
                  <a:srgbClr val="FFCCCC"/>
                </a:solidFill>
                <a:hlinkClick r:id="rId2"/>
              </a:rPr>
              <a:t>ISP 12 </a:t>
            </a:r>
            <a:r>
              <a:rPr lang="en-US" dirty="0" smtClean="0">
                <a:solidFill>
                  <a:srgbClr val="FFCCCC"/>
                </a:solidFill>
                <a:hlinkClick r:id="rId2"/>
              </a:rPr>
              <a:t>-</a:t>
            </a:r>
            <a:r>
              <a:rPr lang="en-US" dirty="0" smtClean="0">
                <a:solidFill>
                  <a:srgbClr val="FFCCCC"/>
                </a:solidFill>
              </a:rPr>
              <a:t>    	                </a:t>
            </a:r>
            <a:r>
              <a:rPr lang="en-US" b="1" dirty="0" smtClean="0">
                <a:solidFill>
                  <a:srgbClr val="FFCCCC"/>
                </a:solidFill>
                <a:hlinkClick r:id="rId3"/>
              </a:rPr>
              <a:t>PROCEDURE FOR EMERGENCY PREPAREDNESS AND RESPONSE</a:t>
            </a:r>
            <a:endParaRPr lang="en-US" b="1" dirty="0" smtClean="0">
              <a:solidFill>
                <a:srgbClr val="FFCCCC"/>
              </a:solidFill>
            </a:endParaRPr>
          </a:p>
          <a:p>
            <a:pPr algn="just"/>
            <a:r>
              <a:rPr lang="en-US" b="1" dirty="0" smtClean="0">
                <a:solidFill>
                  <a:srgbClr val="FFCCCC"/>
                </a:solidFill>
                <a:hlinkClick r:id="rId2"/>
              </a:rPr>
              <a:t>ISP 13 </a:t>
            </a:r>
            <a:r>
              <a:rPr lang="en-US" dirty="0" smtClean="0">
                <a:solidFill>
                  <a:srgbClr val="FFCCCC"/>
                </a:solidFill>
                <a:hlinkClick r:id="rId2"/>
              </a:rPr>
              <a:t>-</a:t>
            </a:r>
            <a:r>
              <a:rPr lang="en-US" dirty="0" smtClean="0">
                <a:solidFill>
                  <a:srgbClr val="FFCCCC"/>
                </a:solidFill>
              </a:rPr>
              <a:t>                    </a:t>
            </a:r>
            <a:r>
              <a:rPr lang="en-US" b="1" dirty="0" smtClean="0">
                <a:solidFill>
                  <a:srgbClr val="FFCCCC"/>
                </a:solidFill>
                <a:hlinkClick r:id="rId4"/>
              </a:rPr>
              <a:t>PROCEDURE OF MEDICAL AND OCCUPATIONAL HEALTH CHECK-UP FOR EMPLOYESS &amp; INTERESTED PARTIES</a:t>
            </a:r>
            <a:r>
              <a:rPr lang="en-US" b="1" u="sng" dirty="0" smtClean="0">
                <a:solidFill>
                  <a:srgbClr val="FFCCCC"/>
                </a:solidFill>
                <a:hlinkClick r:id="rId2"/>
              </a:rPr>
              <a:t> </a:t>
            </a:r>
            <a:endParaRPr lang="en-US" b="1" u="sng" dirty="0" smtClean="0">
              <a:solidFill>
                <a:srgbClr val="FFCCCC"/>
              </a:solidFill>
            </a:endParaRPr>
          </a:p>
          <a:p>
            <a:pPr algn="just"/>
            <a:r>
              <a:rPr lang="en-US" b="1" dirty="0" smtClean="0">
                <a:solidFill>
                  <a:srgbClr val="FFCCCC"/>
                </a:solidFill>
                <a:hlinkClick r:id="rId2"/>
              </a:rPr>
              <a:t>ISP 14 </a:t>
            </a:r>
            <a:r>
              <a:rPr lang="en-US" dirty="0" smtClean="0">
                <a:solidFill>
                  <a:srgbClr val="FFCCCC"/>
                </a:solidFill>
                <a:hlinkClick r:id="rId2"/>
              </a:rPr>
              <a:t>-</a:t>
            </a:r>
            <a:r>
              <a:rPr lang="en-US" dirty="0" smtClean="0">
                <a:solidFill>
                  <a:srgbClr val="FFCCCC"/>
                </a:solidFill>
              </a:rPr>
              <a:t>               </a:t>
            </a:r>
            <a:r>
              <a:rPr lang="en-US" b="1" dirty="0" smtClean="0">
                <a:solidFill>
                  <a:srgbClr val="FFCCCC"/>
                </a:solidFill>
                <a:hlinkClick r:id="rId5"/>
              </a:rPr>
              <a:t>PROCEDURE OF INCIDENT INVESTIGATION</a:t>
            </a:r>
            <a:r>
              <a:rPr lang="en-US" b="1" dirty="0" smtClean="0">
                <a:solidFill>
                  <a:srgbClr val="FFCCCC"/>
                </a:solidFill>
                <a:hlinkClick r:id="rId4"/>
              </a:rPr>
              <a:t> </a:t>
            </a:r>
            <a:endParaRPr lang="en-US" b="1" dirty="0" smtClean="0">
              <a:solidFill>
                <a:srgbClr val="FFCCCC"/>
              </a:solidFill>
            </a:endParaRPr>
          </a:p>
          <a:p>
            <a:pPr algn="just"/>
            <a:r>
              <a:rPr lang="en-US" b="1" dirty="0" smtClean="0">
                <a:solidFill>
                  <a:srgbClr val="FFCCCC"/>
                </a:solidFill>
                <a:hlinkClick r:id="rId2"/>
              </a:rPr>
              <a:t>ISP 15 </a:t>
            </a:r>
            <a:r>
              <a:rPr lang="en-US" dirty="0" smtClean="0">
                <a:solidFill>
                  <a:srgbClr val="FFCCCC"/>
                </a:solidFill>
                <a:hlinkClick r:id="rId2"/>
              </a:rPr>
              <a:t>-</a:t>
            </a:r>
            <a:r>
              <a:rPr lang="en-US" dirty="0" smtClean="0">
                <a:solidFill>
                  <a:srgbClr val="FFCCCC"/>
                </a:solidFill>
              </a:rPr>
              <a:t>          </a:t>
            </a:r>
            <a:r>
              <a:rPr lang="en-US" dirty="0" smtClean="0">
                <a:solidFill>
                  <a:srgbClr val="0000FF"/>
                </a:solidFill>
              </a:rPr>
              <a:t>     </a:t>
            </a:r>
            <a:r>
              <a:rPr lang="en-US" b="1" u="sng" dirty="0" smtClean="0">
                <a:solidFill>
                  <a:srgbClr val="0000FF"/>
                </a:solidFill>
              </a:rPr>
              <a:t>USE OF PERSONAL PROTECTIVE EQUIPMENTS</a:t>
            </a:r>
          </a:p>
          <a:p>
            <a:pPr algn="just"/>
            <a:r>
              <a:rPr lang="en-US" b="1" dirty="0" smtClean="0">
                <a:solidFill>
                  <a:srgbClr val="FFCCCC"/>
                </a:solidFill>
                <a:hlinkClick r:id="rId2"/>
              </a:rPr>
              <a:t>ISP 16 </a:t>
            </a:r>
            <a:r>
              <a:rPr lang="en-US" dirty="0" smtClean="0">
                <a:solidFill>
                  <a:srgbClr val="FFCCCC"/>
                </a:solidFill>
                <a:hlinkClick r:id="rId2"/>
              </a:rPr>
              <a:t>-</a:t>
            </a:r>
            <a:r>
              <a:rPr lang="en-US" dirty="0" smtClean="0">
                <a:solidFill>
                  <a:srgbClr val="FFCCCC"/>
                </a:solidFill>
              </a:rPr>
              <a:t>               </a:t>
            </a:r>
            <a:r>
              <a:rPr lang="en-US" b="1" dirty="0" smtClean="0">
                <a:solidFill>
                  <a:srgbClr val="FFCCCC"/>
                </a:solidFill>
                <a:hlinkClick r:id="rId6"/>
              </a:rPr>
              <a:t>PROCEDURE FOR WORK PERMIT</a:t>
            </a:r>
            <a:r>
              <a:rPr lang="en-US" b="1" u="sng" dirty="0" smtClean="0">
                <a:solidFill>
                  <a:srgbClr val="FFCCCC"/>
                </a:solidFill>
              </a:rPr>
              <a:t> </a:t>
            </a:r>
            <a:endParaRPr lang="en-US" u="sng" dirty="0" smtClean="0">
              <a:solidFill>
                <a:srgbClr val="FFCCCC"/>
              </a:solidFill>
            </a:endParaRPr>
          </a:p>
          <a:p>
            <a:pPr algn="just"/>
            <a:r>
              <a:rPr lang="en-US" b="1" dirty="0" smtClean="0">
                <a:solidFill>
                  <a:srgbClr val="FFCCCC"/>
                </a:solidFill>
                <a:hlinkClick r:id="rId2"/>
              </a:rPr>
              <a:t>ISP 17 </a:t>
            </a:r>
            <a:r>
              <a:rPr lang="en-US" dirty="0" smtClean="0">
                <a:solidFill>
                  <a:srgbClr val="FFCCCC"/>
                </a:solidFill>
                <a:hlinkClick r:id="rId2"/>
              </a:rPr>
              <a:t>-</a:t>
            </a:r>
            <a:r>
              <a:rPr lang="en-US" dirty="0" smtClean="0">
                <a:solidFill>
                  <a:srgbClr val="FFCCCC"/>
                </a:solidFill>
              </a:rPr>
              <a:t>               </a:t>
            </a:r>
            <a:r>
              <a:rPr lang="en-US" b="1" dirty="0" smtClean="0">
                <a:solidFill>
                  <a:srgbClr val="FFCCCC"/>
                </a:solidFill>
                <a:hlinkClick r:id="rId7"/>
              </a:rPr>
              <a:t>PROCEDURE OF MANAGEMENT OF CHANGE </a:t>
            </a:r>
            <a:endParaRPr lang="en-US" b="1" dirty="0" smtClean="0">
              <a:solidFill>
                <a:srgbClr val="FFCCCC"/>
              </a:solidFill>
            </a:endParaRPr>
          </a:p>
          <a:p>
            <a:pPr algn="just"/>
            <a:r>
              <a:rPr lang="en-US" b="1" dirty="0" smtClean="0">
                <a:solidFill>
                  <a:srgbClr val="FFCCCC"/>
                </a:solidFill>
                <a:hlinkClick r:id="rId2"/>
              </a:rPr>
              <a:t>ISP 18 </a:t>
            </a:r>
            <a:r>
              <a:rPr lang="en-US" dirty="0" smtClean="0">
                <a:solidFill>
                  <a:srgbClr val="FFCCCC"/>
                </a:solidFill>
                <a:hlinkClick r:id="rId2"/>
              </a:rPr>
              <a:t>-</a:t>
            </a:r>
            <a:r>
              <a:rPr lang="en-US" dirty="0" smtClean="0">
                <a:solidFill>
                  <a:srgbClr val="FFCCCC"/>
                </a:solidFill>
              </a:rPr>
              <a:t> 	           </a:t>
            </a:r>
            <a:r>
              <a:rPr lang="en-US" b="1" dirty="0" smtClean="0">
                <a:solidFill>
                  <a:srgbClr val="FFCCCC"/>
                </a:solidFill>
                <a:hlinkClick r:id="rId8"/>
              </a:rPr>
              <a:t>PROCEDURE FOR TRAINING,AWARENESS AND ENSURING COMPETENCE OF PERSONNEL PERFORMING SPECIFIC TASKS</a:t>
            </a:r>
            <a:r>
              <a:rPr lang="en-US" b="1" dirty="0" smtClean="0">
                <a:solidFill>
                  <a:srgbClr val="FFCCCC"/>
                </a:solidFill>
                <a:hlinkClick r:id="rId6"/>
              </a:rPr>
              <a:t> </a:t>
            </a:r>
            <a:endParaRPr lang="en-US" b="1" dirty="0" smtClean="0">
              <a:solidFill>
                <a:srgbClr val="FFCCCC"/>
              </a:solidFill>
            </a:endParaRPr>
          </a:p>
          <a:p>
            <a:pPr algn="just"/>
            <a:r>
              <a:rPr lang="en-US" b="1" dirty="0" smtClean="0">
                <a:solidFill>
                  <a:srgbClr val="FFCCCC"/>
                </a:solidFill>
                <a:hlinkClick r:id="rId2"/>
              </a:rPr>
              <a:t>ISP 19 </a:t>
            </a:r>
            <a:r>
              <a:rPr lang="en-US" dirty="0" smtClean="0">
                <a:solidFill>
                  <a:srgbClr val="FFCCCC"/>
                </a:solidFill>
                <a:hlinkClick r:id="rId2"/>
              </a:rPr>
              <a:t>-</a:t>
            </a:r>
            <a:r>
              <a:rPr lang="en-US" dirty="0" smtClean="0">
                <a:solidFill>
                  <a:srgbClr val="FFCCCC"/>
                </a:solidFill>
              </a:rPr>
              <a:t>   	           </a:t>
            </a:r>
            <a:r>
              <a:rPr lang="en-US" b="1" dirty="0" smtClean="0">
                <a:solidFill>
                  <a:srgbClr val="FFCCCC"/>
                </a:solidFill>
                <a:hlinkClick r:id="rId9"/>
              </a:rPr>
              <a:t>PROCEDURE OF CONTROL OF INSPECTION ,MEASURING AND TEST EQUIPMENTS </a:t>
            </a:r>
            <a:endParaRPr lang="en-US" u="sng" dirty="0" smtClean="0">
              <a:solidFill>
                <a:srgbClr val="FFCCCC"/>
              </a:solidFill>
            </a:endParaRPr>
          </a:p>
          <a:p>
            <a:pPr algn="just"/>
            <a:r>
              <a:rPr lang="en-US" b="1" dirty="0" smtClean="0">
                <a:solidFill>
                  <a:srgbClr val="FFCCCC"/>
                </a:solidFill>
                <a:hlinkClick r:id="rId2"/>
              </a:rPr>
              <a:t>ISP 20 </a:t>
            </a:r>
            <a:r>
              <a:rPr lang="en-US" dirty="0" smtClean="0">
                <a:solidFill>
                  <a:srgbClr val="FFCCCC"/>
                </a:solidFill>
                <a:hlinkClick r:id="rId2"/>
              </a:rPr>
              <a:t>-</a:t>
            </a:r>
            <a:r>
              <a:rPr lang="en-US" dirty="0" smtClean="0">
                <a:solidFill>
                  <a:srgbClr val="FFCCCC"/>
                </a:solidFill>
              </a:rPr>
              <a:t>               </a:t>
            </a:r>
            <a:r>
              <a:rPr lang="en-US" b="1" dirty="0" smtClean="0">
                <a:solidFill>
                  <a:srgbClr val="FFCCCC"/>
                </a:solidFill>
                <a:hlinkClick r:id="rId10"/>
              </a:rPr>
              <a:t>PROCEDURE FOR EVALUATION OF COMPLIANCE</a:t>
            </a:r>
            <a:r>
              <a:rPr lang="en-US" b="1" u="sng" dirty="0" smtClean="0">
                <a:solidFill>
                  <a:srgbClr val="FFCCCC"/>
                </a:solidFill>
              </a:rPr>
              <a:t> </a:t>
            </a:r>
            <a:endParaRPr lang="en-US" u="sng" dirty="0" smtClean="0">
              <a:solidFill>
                <a:srgbClr val="FFCCCC"/>
              </a:solidFill>
            </a:endParaRPr>
          </a:p>
          <a:p>
            <a:pPr algn="just">
              <a:buNone/>
            </a:pPr>
            <a:endParaRPr lang="en-US" dirty="0" smtClean="0"/>
          </a:p>
          <a:p>
            <a:endParaRPr lang="en-US" dirty="0" smtClean="0"/>
          </a:p>
          <a:p>
            <a:pPr algn="just"/>
            <a:endParaRPr lang="en-US" u="sng" dirty="0" smtClean="0">
              <a:solidFill>
                <a:schemeClr val="accent5">
                  <a:lumMod val="50000"/>
                </a:schemeClr>
              </a:solidFill>
            </a:endParaRPr>
          </a:p>
          <a:p>
            <a:endParaRPr 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990600"/>
            <a:ext cx="8229600" cy="4525963"/>
          </a:xfrm>
        </p:spPr>
        <p:txBody>
          <a:bodyPr>
            <a:normAutofit/>
          </a:bodyPr>
          <a:lstStyle/>
          <a:p>
            <a:pPr algn="ctr">
              <a:buNone/>
            </a:pPr>
            <a:r>
              <a:rPr lang="en-US" sz="9600" dirty="0" smtClean="0"/>
              <a:t>                          </a:t>
            </a:r>
            <a:r>
              <a:rPr lang="en-US" sz="8800" dirty="0" smtClean="0">
                <a:solidFill>
                  <a:srgbClr val="FFC000"/>
                </a:solidFill>
                <a:latin typeface="Brush Script MT" pitchFamily="66" charset="0"/>
              </a:rPr>
              <a:t>THANKYOU</a:t>
            </a:r>
            <a:endParaRPr lang="en-US" sz="8800" dirty="0">
              <a:solidFill>
                <a:srgbClr val="FFC000"/>
              </a:solidFill>
              <a:latin typeface="Brush Script MT" pitchFamily="66"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895600" y="381000"/>
            <a:ext cx="5791200" cy="838200"/>
          </a:xfrm>
        </p:spPr>
        <p:txBody>
          <a:bodyPr>
            <a:normAutofit fontScale="90000"/>
          </a:bodyPr>
          <a:lstStyle/>
          <a:p>
            <a:r>
              <a:rPr lang="en-US" sz="2800" b="1" dirty="0" smtClean="0">
                <a:solidFill>
                  <a:schemeClr val="tx2"/>
                </a:solidFill>
                <a:latin typeface="Arial Black" pitchFamily="34" charset="0"/>
              </a:rPr>
              <a:t>Why is ISO certification required:</a:t>
            </a:r>
            <a:endParaRPr lang="en-US" sz="2800" b="1" dirty="0">
              <a:solidFill>
                <a:schemeClr val="tx2"/>
              </a:solidFill>
              <a:latin typeface="Arial Black" pitchFamily="34" charset="0"/>
            </a:endParaRPr>
          </a:p>
        </p:txBody>
      </p:sp>
      <p:sp>
        <p:nvSpPr>
          <p:cNvPr id="5" name="Content Placeholder 2"/>
          <p:cNvSpPr>
            <a:spLocks noGrp="1"/>
          </p:cNvSpPr>
          <p:nvPr>
            <p:ph idx="1"/>
          </p:nvPr>
        </p:nvSpPr>
        <p:spPr>
          <a:xfrm>
            <a:off x="457200" y="2057400"/>
            <a:ext cx="8229600" cy="4068763"/>
          </a:xfrm>
        </p:spPr>
        <p:txBody>
          <a:bodyPr>
            <a:noAutofit/>
          </a:bodyPr>
          <a:lstStyle/>
          <a:p>
            <a:pPr>
              <a:lnSpc>
                <a:spcPct val="150000"/>
              </a:lnSpc>
              <a:buNone/>
            </a:pPr>
            <a:endParaRPr lang="en-US" sz="1700" b="1" dirty="0" smtClean="0">
              <a:solidFill>
                <a:schemeClr val="tx2"/>
              </a:solidFill>
            </a:endParaRPr>
          </a:p>
          <a:p>
            <a:pPr>
              <a:lnSpc>
                <a:spcPct val="150000"/>
              </a:lnSpc>
              <a:buFont typeface="Wingdings" pitchFamily="2" charset="2"/>
              <a:buChar char="v"/>
            </a:pPr>
            <a:r>
              <a:rPr lang="en-US" sz="1700" b="1" dirty="0" smtClean="0"/>
              <a:t> </a:t>
            </a:r>
            <a:r>
              <a:rPr lang="en-US" sz="2000" b="1" dirty="0" smtClean="0"/>
              <a:t>Increase the efficiency &amp; development of manufacturing, </a:t>
            </a:r>
          </a:p>
          <a:p>
            <a:pPr marL="288925" indent="-288925" algn="just">
              <a:lnSpc>
                <a:spcPct val="150000"/>
              </a:lnSpc>
              <a:buFont typeface="Wingdings" pitchFamily="2" charset="2"/>
              <a:buChar char="v"/>
            </a:pPr>
            <a:r>
              <a:rPr lang="en-US" sz="2000" dirty="0" smtClean="0"/>
              <a:t>  </a:t>
            </a:r>
            <a:r>
              <a:rPr lang="en-US" sz="2000" b="1" dirty="0" smtClean="0"/>
              <a:t>Reduce risk and accomplish feasible  sustainable development.</a:t>
            </a:r>
          </a:p>
          <a:p>
            <a:pPr>
              <a:lnSpc>
                <a:spcPct val="150000"/>
              </a:lnSpc>
              <a:buNone/>
            </a:pPr>
            <a:endParaRPr lang="en-US" sz="2000" dirty="0"/>
          </a:p>
        </p:txBody>
      </p:sp>
      <p:pic>
        <p:nvPicPr>
          <p:cNvPr id="6" name="Picture 5" descr="1000px-ISO_english_logo.svg.png"/>
          <p:cNvPicPr>
            <a:picLocks noChangeAspect="1"/>
          </p:cNvPicPr>
          <p:nvPr/>
        </p:nvPicPr>
        <p:blipFill>
          <a:blip r:embed="rId2" cstate="print"/>
          <a:stretch>
            <a:fillRect/>
          </a:stretch>
        </p:blipFill>
        <p:spPr>
          <a:xfrm>
            <a:off x="0" y="0"/>
            <a:ext cx="3048000" cy="1777289"/>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895600" y="274638"/>
            <a:ext cx="5791200" cy="1143000"/>
          </a:xfrm>
        </p:spPr>
        <p:txBody>
          <a:bodyPr>
            <a:normAutofit/>
          </a:bodyPr>
          <a:lstStyle/>
          <a:p>
            <a:r>
              <a:rPr lang="en-US" sz="2500" dirty="0" smtClean="0">
                <a:solidFill>
                  <a:schemeClr val="tx2"/>
                </a:solidFill>
                <a:latin typeface="Arial Black" pitchFamily="34" charset="0"/>
              </a:rPr>
              <a:t>How to implement </a:t>
            </a:r>
            <a:br>
              <a:rPr lang="en-US" sz="2500" dirty="0" smtClean="0">
                <a:solidFill>
                  <a:schemeClr val="tx2"/>
                </a:solidFill>
                <a:latin typeface="Arial Black" pitchFamily="34" charset="0"/>
              </a:rPr>
            </a:br>
            <a:r>
              <a:rPr lang="en-US" sz="2500" dirty="0" smtClean="0">
                <a:solidFill>
                  <a:schemeClr val="tx2"/>
                </a:solidFill>
                <a:latin typeface="Arial Black" pitchFamily="34" charset="0"/>
              </a:rPr>
              <a:t>ISO Standards</a:t>
            </a:r>
            <a:endParaRPr lang="en-US" sz="2500" dirty="0">
              <a:solidFill>
                <a:schemeClr val="tx2"/>
              </a:solidFill>
              <a:latin typeface="Arial Black" pitchFamily="34" charset="0"/>
            </a:endParaRPr>
          </a:p>
        </p:txBody>
      </p:sp>
      <p:sp>
        <p:nvSpPr>
          <p:cNvPr id="5" name="Content Placeholder 2"/>
          <p:cNvSpPr>
            <a:spLocks noGrp="1"/>
          </p:cNvSpPr>
          <p:nvPr>
            <p:ph idx="1"/>
          </p:nvPr>
        </p:nvSpPr>
        <p:spPr>
          <a:xfrm>
            <a:off x="457200" y="1981200"/>
            <a:ext cx="8305800" cy="4144963"/>
          </a:xfrm>
        </p:spPr>
        <p:txBody>
          <a:bodyPr>
            <a:normAutofit/>
          </a:bodyPr>
          <a:lstStyle/>
          <a:p>
            <a:pPr marL="53975" indent="-53975">
              <a:buNone/>
            </a:pPr>
            <a:r>
              <a:rPr lang="en-US" sz="1800" dirty="0" smtClean="0"/>
              <a:t> </a:t>
            </a:r>
            <a:r>
              <a:rPr lang="en-US" sz="2000" b="1" dirty="0" smtClean="0">
                <a:solidFill>
                  <a:schemeClr val="tx2"/>
                </a:solidFill>
              </a:rPr>
              <a:t>Can be implemented by Management Systems:</a:t>
            </a:r>
          </a:p>
          <a:p>
            <a:pPr marL="53975" indent="-53975">
              <a:buNone/>
            </a:pPr>
            <a:endParaRPr lang="en-US" sz="2000" b="1" dirty="0" smtClean="0">
              <a:solidFill>
                <a:schemeClr val="tx2"/>
              </a:solidFill>
            </a:endParaRPr>
          </a:p>
          <a:p>
            <a:pPr marL="0" indent="0" algn="just">
              <a:buFont typeface="Wingdings" pitchFamily="2" charset="2"/>
              <a:buChar char="q"/>
            </a:pPr>
            <a:r>
              <a:rPr lang="en-US" sz="1800" dirty="0" smtClean="0"/>
              <a:t>  Any generic standard such as ISO requires a basic structure ( a basic way of doing things)  containing set of procedures.</a:t>
            </a:r>
          </a:p>
          <a:p>
            <a:pPr marL="0" indent="0" algn="just">
              <a:buNone/>
            </a:pPr>
            <a:endParaRPr lang="en-US" sz="1800" dirty="0" smtClean="0"/>
          </a:p>
          <a:p>
            <a:pPr marL="0" indent="0" algn="just">
              <a:buFont typeface="Wingdings" pitchFamily="2" charset="2"/>
              <a:buChar char="q"/>
            </a:pPr>
            <a:r>
              <a:rPr lang="en-US" sz="1800" dirty="0" smtClean="0"/>
              <a:t>This basic structure or the way of implementing these standards is </a:t>
            </a:r>
            <a:r>
              <a:rPr lang="en-US" sz="1800" b="1" dirty="0" smtClean="0">
                <a:solidFill>
                  <a:schemeClr val="tx2"/>
                </a:solidFill>
              </a:rPr>
              <a:t>the Management System.</a:t>
            </a:r>
          </a:p>
          <a:p>
            <a:pPr marL="0" indent="0" algn="just">
              <a:buNone/>
            </a:pPr>
            <a:endParaRPr lang="en-US" sz="1800" b="1" dirty="0" smtClean="0">
              <a:solidFill>
                <a:schemeClr val="tx2"/>
              </a:solidFill>
            </a:endParaRPr>
          </a:p>
          <a:p>
            <a:pPr marL="0" indent="0" algn="just">
              <a:buFont typeface="Wingdings" pitchFamily="2" charset="2"/>
              <a:buChar char="q"/>
            </a:pPr>
            <a:r>
              <a:rPr lang="en-US" sz="1800" dirty="0" smtClean="0"/>
              <a:t>  </a:t>
            </a:r>
            <a:r>
              <a:rPr lang="en-US" sz="1800" b="1" dirty="0" smtClean="0"/>
              <a:t>Based on the area such as product quality improvement, environment quality, and occupational safety while working , </a:t>
            </a:r>
          </a:p>
          <a:p>
            <a:pPr marL="0" indent="0" algn="just">
              <a:buFont typeface="Wingdings" pitchFamily="2" charset="2"/>
              <a:buChar char="q"/>
            </a:pPr>
            <a:r>
              <a:rPr lang="en-US" sz="1800" b="1" dirty="0" smtClean="0"/>
              <a:t> Different type of management systems have been designed such “ Quality Management System (QMS), Environment Management System ( EMS), OHSAS etc.</a:t>
            </a:r>
          </a:p>
        </p:txBody>
      </p:sp>
      <p:pic>
        <p:nvPicPr>
          <p:cNvPr id="6" name="Picture 5" descr="1000px-ISO_english_logo.svg.png"/>
          <p:cNvPicPr>
            <a:picLocks noChangeAspect="1"/>
          </p:cNvPicPr>
          <p:nvPr/>
        </p:nvPicPr>
        <p:blipFill>
          <a:blip r:embed="rId2" cstate="print"/>
          <a:stretch>
            <a:fillRect/>
          </a:stretch>
        </p:blipFill>
        <p:spPr>
          <a:xfrm>
            <a:off x="0" y="0"/>
            <a:ext cx="3048000" cy="1777289"/>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2800" dirty="0" smtClean="0">
                <a:solidFill>
                  <a:schemeClr val="tx2"/>
                </a:solidFill>
                <a:latin typeface="Arial Black" pitchFamily="34" charset="0"/>
              </a:rPr>
              <a:t>Management System – In detail</a:t>
            </a:r>
            <a:endParaRPr lang="en-US" sz="2800" dirty="0">
              <a:solidFill>
                <a:schemeClr val="tx2"/>
              </a:solidFill>
              <a:latin typeface="Arial Black" pitchFamily="34" charset="0"/>
            </a:endParaRPr>
          </a:p>
        </p:txBody>
      </p:sp>
      <p:sp>
        <p:nvSpPr>
          <p:cNvPr id="3" name="Content Placeholder 2"/>
          <p:cNvSpPr>
            <a:spLocks noGrp="1"/>
          </p:cNvSpPr>
          <p:nvPr>
            <p:ph idx="1"/>
          </p:nvPr>
        </p:nvSpPr>
        <p:spPr>
          <a:xfrm>
            <a:off x="381000" y="1447800"/>
            <a:ext cx="8305800" cy="4419599"/>
          </a:xfrm>
        </p:spPr>
        <p:txBody>
          <a:bodyPr>
            <a:normAutofit fontScale="85000" lnSpcReduction="10000"/>
          </a:bodyPr>
          <a:lstStyle/>
          <a:p>
            <a:pPr algn="just" fontAlgn="base">
              <a:buFont typeface="Wingdings" pitchFamily="2" charset="2"/>
              <a:buChar char="q"/>
            </a:pPr>
            <a:r>
              <a:rPr lang="en-US" sz="2000" b="1" dirty="0" smtClean="0">
                <a:solidFill>
                  <a:schemeClr val="tx2"/>
                </a:solidFill>
              </a:rPr>
              <a:t>The set of procedures an organization needs to follow in order to meet its objectives.</a:t>
            </a:r>
          </a:p>
          <a:p>
            <a:pPr algn="just" fontAlgn="base">
              <a:buNone/>
            </a:pPr>
            <a:endParaRPr lang="en-US" sz="2000" dirty="0" smtClean="0"/>
          </a:p>
          <a:p>
            <a:pPr algn="just" fontAlgn="base">
              <a:buFont typeface="Wingdings" pitchFamily="2" charset="2"/>
              <a:buChar char="q"/>
            </a:pPr>
            <a:r>
              <a:rPr lang="en-US" sz="2000" b="1" dirty="0" smtClean="0">
                <a:solidFill>
                  <a:schemeClr val="tx2"/>
                </a:solidFill>
              </a:rPr>
              <a:t>For some small organizations:  "our way of doing things"</a:t>
            </a:r>
            <a:r>
              <a:rPr lang="en-US" sz="2000" dirty="0" smtClean="0"/>
              <a:t>, that is mostly kept in the heads of the staff.</a:t>
            </a:r>
          </a:p>
          <a:p>
            <a:pPr algn="just" fontAlgn="base">
              <a:buNone/>
            </a:pPr>
            <a:endParaRPr lang="en-US" sz="2000" dirty="0" smtClean="0"/>
          </a:p>
          <a:p>
            <a:pPr algn="just" fontAlgn="base">
              <a:buFont typeface="Wingdings" pitchFamily="2" charset="2"/>
              <a:buChar char="q"/>
            </a:pPr>
            <a:r>
              <a:rPr lang="en-US" sz="2000" dirty="0" smtClean="0"/>
              <a:t>Larger organization, the more likely that procedures need to be recorded to ensure everyone is clear on who does what, when and how things are to be done. This process of systemizing how things are done is known as a </a:t>
            </a:r>
            <a:r>
              <a:rPr lang="en-US" sz="2000" b="1" dirty="0" smtClean="0"/>
              <a:t>management system</a:t>
            </a:r>
            <a:r>
              <a:rPr lang="en-US" sz="2000" dirty="0" smtClean="0"/>
              <a:t>.</a:t>
            </a:r>
          </a:p>
          <a:p>
            <a:pPr algn="just" fontAlgn="base">
              <a:buNone/>
            </a:pPr>
            <a:endParaRPr lang="en-US" sz="2000" dirty="0" smtClean="0"/>
          </a:p>
          <a:p>
            <a:pPr marL="119063" indent="-119063" algn="just" fontAlgn="base">
              <a:buNone/>
            </a:pPr>
            <a:r>
              <a:rPr lang="en-US" sz="2200" b="1" dirty="0" smtClean="0"/>
              <a:t>  The first step      Define organization policy containing clear cut goals and objectives.</a:t>
            </a:r>
          </a:p>
          <a:p>
            <a:pPr marL="0" indent="0" algn="just" fontAlgn="base">
              <a:buNone/>
            </a:pPr>
            <a:r>
              <a:rPr lang="en-US" sz="2000" dirty="0" smtClean="0"/>
              <a:t>   </a:t>
            </a:r>
          </a:p>
          <a:p>
            <a:pPr marL="0" indent="0" algn="just" fontAlgn="base">
              <a:buNone/>
            </a:pPr>
            <a:r>
              <a:rPr lang="en-US" sz="2000" dirty="0" smtClean="0"/>
              <a:t> </a:t>
            </a:r>
            <a:r>
              <a:rPr lang="en-US" sz="2000" b="1" dirty="0" smtClean="0">
                <a:solidFill>
                  <a:schemeClr val="accent1"/>
                </a:solidFill>
              </a:rPr>
              <a:t>Different management systems: QMS , EMS , OHSAS , </a:t>
            </a:r>
            <a:r>
              <a:rPr lang="en-US" sz="2000" b="1" dirty="0" err="1" smtClean="0">
                <a:solidFill>
                  <a:schemeClr val="accent1"/>
                </a:solidFill>
              </a:rPr>
              <a:t>EnMS</a:t>
            </a:r>
            <a:r>
              <a:rPr lang="en-US" sz="2000" b="1" dirty="0" smtClean="0">
                <a:solidFill>
                  <a:schemeClr val="accent1"/>
                </a:solidFill>
              </a:rPr>
              <a:t> &amp; IMS for implementing different standards.</a:t>
            </a:r>
          </a:p>
          <a:p>
            <a:pPr marL="0" indent="0" algn="just" fontAlgn="base">
              <a:buNone/>
            </a:pPr>
            <a:endParaRPr lang="en-US" sz="2000" dirty="0" smtClean="0"/>
          </a:p>
          <a:p>
            <a:pPr marL="0" indent="0" algn="just" fontAlgn="base">
              <a:buNone/>
            </a:pPr>
            <a:r>
              <a:rPr lang="en-US" sz="2000" dirty="0" smtClean="0"/>
              <a:t> </a:t>
            </a:r>
            <a:endParaRPr lang="en-US" sz="2000" b="1" dirty="0" smtClean="0"/>
          </a:p>
        </p:txBody>
      </p:sp>
      <p:cxnSp>
        <p:nvCxnSpPr>
          <p:cNvPr id="11" name="Straight Arrow Connector 10"/>
          <p:cNvCxnSpPr/>
          <p:nvPr/>
        </p:nvCxnSpPr>
        <p:spPr>
          <a:xfrm>
            <a:off x="2209800" y="4038600"/>
            <a:ext cx="304800" cy="1588"/>
          </a:xfrm>
          <a:prstGeom prst="straightConnector1">
            <a:avLst/>
          </a:prstGeom>
          <a:ln w="28575" cmpd="sng">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274638"/>
            <a:ext cx="8229600" cy="868362"/>
          </a:xfrm>
        </p:spPr>
        <p:txBody>
          <a:bodyPr>
            <a:noAutofit/>
          </a:bodyPr>
          <a:lstStyle/>
          <a:p>
            <a:r>
              <a:rPr lang="en-US" sz="2500" dirty="0" smtClean="0">
                <a:solidFill>
                  <a:schemeClr val="tx2"/>
                </a:solidFill>
                <a:latin typeface="Arial Black" pitchFamily="34" charset="0"/>
              </a:rPr>
              <a:t>Implementing any Management System</a:t>
            </a:r>
            <a:endParaRPr lang="en-US" sz="2500" dirty="0">
              <a:solidFill>
                <a:schemeClr val="tx2"/>
              </a:solidFill>
              <a:latin typeface="Arial Black" pitchFamily="34" charset="0"/>
            </a:endParaRPr>
          </a:p>
        </p:txBody>
      </p:sp>
      <p:sp>
        <p:nvSpPr>
          <p:cNvPr id="7" name="Content Placeholder 6"/>
          <p:cNvSpPr>
            <a:spLocks noGrp="1"/>
          </p:cNvSpPr>
          <p:nvPr>
            <p:ph idx="1"/>
          </p:nvPr>
        </p:nvSpPr>
        <p:spPr>
          <a:xfrm>
            <a:off x="381000" y="1295400"/>
            <a:ext cx="8305800" cy="5257800"/>
          </a:xfrm>
        </p:spPr>
        <p:txBody>
          <a:bodyPr>
            <a:normAutofit/>
          </a:bodyPr>
          <a:lstStyle/>
          <a:p>
            <a:pPr marL="0" indent="0" algn="just">
              <a:buNone/>
            </a:pPr>
            <a:r>
              <a:rPr lang="en-US" sz="1700" b="1" dirty="0" smtClean="0">
                <a:solidFill>
                  <a:schemeClr val="accent1"/>
                </a:solidFill>
              </a:rPr>
              <a:t>The basic way of implementing any management system is  to:</a:t>
            </a:r>
          </a:p>
          <a:p>
            <a:pPr marL="400050" indent="-400050" algn="just">
              <a:buFont typeface="+mj-lt"/>
              <a:buAutoNum type="romanUcPeriod"/>
            </a:pPr>
            <a:r>
              <a:rPr lang="en-US" sz="1700" b="1" u="sng" dirty="0" smtClean="0"/>
              <a:t>Plan for the organization's policy</a:t>
            </a:r>
            <a:r>
              <a:rPr lang="en-US" sz="1700" b="1" dirty="0" smtClean="0"/>
              <a:t>, Review its requirements to work in line with the    policy.</a:t>
            </a:r>
          </a:p>
          <a:p>
            <a:pPr marL="400050" indent="-400050" algn="just">
              <a:buFont typeface="+mj-lt"/>
              <a:buAutoNum type="romanUcPeriod"/>
            </a:pPr>
            <a:r>
              <a:rPr lang="en-US" sz="1700" b="1" u="sng" dirty="0" smtClean="0"/>
              <a:t> Do the needful </a:t>
            </a:r>
            <a:r>
              <a:rPr lang="en-US" sz="1700" b="1" dirty="0" smtClean="0"/>
              <a:t>to implement the policy.</a:t>
            </a:r>
          </a:p>
          <a:p>
            <a:pPr marL="400050" indent="-400050" algn="just">
              <a:buFont typeface="+mj-lt"/>
              <a:buAutoNum type="romanUcPeriod"/>
            </a:pPr>
            <a:r>
              <a:rPr lang="en-US" sz="1700" b="1" dirty="0" smtClean="0"/>
              <a:t> </a:t>
            </a:r>
            <a:r>
              <a:rPr lang="en-US" sz="1700" b="1" u="sng" dirty="0" smtClean="0"/>
              <a:t>Check the effectiveness </a:t>
            </a:r>
            <a:r>
              <a:rPr lang="en-US" sz="1700" b="1" dirty="0" smtClean="0"/>
              <a:t>on regular intervals .</a:t>
            </a:r>
          </a:p>
          <a:p>
            <a:pPr marL="400050" indent="-400050" algn="just">
              <a:buFont typeface="+mj-lt"/>
              <a:buAutoNum type="romanUcPeriod"/>
            </a:pPr>
            <a:r>
              <a:rPr lang="en-US" sz="1700" b="1" dirty="0" smtClean="0"/>
              <a:t> </a:t>
            </a:r>
            <a:r>
              <a:rPr lang="en-US" sz="1700" b="1" u="sng" dirty="0" smtClean="0"/>
              <a:t>Act accordingly to rectify the deviations </a:t>
            </a:r>
            <a:r>
              <a:rPr lang="en-US" sz="1700" b="1" dirty="0" smtClean="0"/>
              <a:t>and maintain the system by reviewing it periodically.</a:t>
            </a:r>
            <a:endParaRPr lang="en-US" sz="1700" b="1" dirty="0"/>
          </a:p>
        </p:txBody>
      </p:sp>
      <p:pic>
        <p:nvPicPr>
          <p:cNvPr id="8" name="Picture 7" descr="stock-photo-plan-do-check-act-metaphor-136924790 (1).jpg"/>
          <p:cNvPicPr>
            <a:picLocks noChangeAspect="1"/>
          </p:cNvPicPr>
          <p:nvPr/>
        </p:nvPicPr>
        <p:blipFill>
          <a:blip r:embed="rId2" cstate="print"/>
          <a:srcRect b="7610"/>
          <a:stretch>
            <a:fillRect/>
          </a:stretch>
        </p:blipFill>
        <p:spPr>
          <a:xfrm>
            <a:off x="609599" y="3657600"/>
            <a:ext cx="4216381" cy="2819400"/>
          </a:xfrm>
          <a:prstGeom prst="rect">
            <a:avLst/>
          </a:prstGeom>
        </p:spPr>
      </p:pic>
      <p:pic>
        <p:nvPicPr>
          <p:cNvPr id="9" name="Picture 8" descr="PDCA-Circle-Color.png"/>
          <p:cNvPicPr>
            <a:picLocks noChangeAspect="1"/>
          </p:cNvPicPr>
          <p:nvPr/>
        </p:nvPicPr>
        <p:blipFill>
          <a:blip r:embed="rId3" cstate="print"/>
          <a:stretch>
            <a:fillRect/>
          </a:stretch>
        </p:blipFill>
        <p:spPr>
          <a:xfrm>
            <a:off x="5257800" y="3429000"/>
            <a:ext cx="3048000" cy="3048000"/>
          </a:xfrm>
          <a:prstGeom prst="rect">
            <a:avLst/>
          </a:prstGeom>
        </p:spPr>
      </p:pic>
      <p:sp>
        <p:nvSpPr>
          <p:cNvPr id="10" name="TextBox 9"/>
          <p:cNvSpPr txBox="1"/>
          <p:nvPr/>
        </p:nvSpPr>
        <p:spPr>
          <a:xfrm>
            <a:off x="6934199" y="3505200"/>
            <a:ext cx="381001" cy="369332"/>
          </a:xfrm>
          <a:prstGeom prst="rect">
            <a:avLst/>
          </a:prstGeom>
          <a:noFill/>
        </p:spPr>
        <p:txBody>
          <a:bodyPr vert="horz" wrap="square" rtlCol="0">
            <a:spAutoFit/>
          </a:bodyPr>
          <a:lstStyle/>
          <a:p>
            <a:r>
              <a:rPr lang="en-US" b="1" dirty="0" smtClean="0"/>
              <a:t>1</a:t>
            </a:r>
            <a:endParaRPr lang="en-US" b="1" dirty="0"/>
          </a:p>
        </p:txBody>
      </p:sp>
      <p:sp>
        <p:nvSpPr>
          <p:cNvPr id="11" name="TextBox 10"/>
          <p:cNvSpPr txBox="1"/>
          <p:nvPr/>
        </p:nvSpPr>
        <p:spPr>
          <a:xfrm>
            <a:off x="7467600" y="5029200"/>
            <a:ext cx="457200" cy="369332"/>
          </a:xfrm>
          <a:prstGeom prst="rect">
            <a:avLst/>
          </a:prstGeom>
          <a:noFill/>
        </p:spPr>
        <p:txBody>
          <a:bodyPr wrap="square" rtlCol="0">
            <a:spAutoFit/>
          </a:bodyPr>
          <a:lstStyle/>
          <a:p>
            <a:r>
              <a:rPr lang="en-US" b="1" dirty="0" smtClean="0"/>
              <a:t>2</a:t>
            </a:r>
            <a:endParaRPr lang="en-US" b="1" dirty="0"/>
          </a:p>
        </p:txBody>
      </p:sp>
      <p:sp>
        <p:nvSpPr>
          <p:cNvPr id="13" name="TextBox 12"/>
          <p:cNvSpPr txBox="1"/>
          <p:nvPr/>
        </p:nvSpPr>
        <p:spPr>
          <a:xfrm>
            <a:off x="5638800" y="4876800"/>
            <a:ext cx="228600" cy="369332"/>
          </a:xfrm>
          <a:prstGeom prst="rect">
            <a:avLst/>
          </a:prstGeom>
          <a:noFill/>
        </p:spPr>
        <p:txBody>
          <a:bodyPr wrap="square" rtlCol="0">
            <a:spAutoFit/>
          </a:bodyPr>
          <a:lstStyle/>
          <a:p>
            <a:r>
              <a:rPr lang="en-US" b="1" dirty="0" smtClean="0"/>
              <a:t>3</a:t>
            </a:r>
            <a:endParaRPr lang="en-US" b="1" dirty="0"/>
          </a:p>
        </p:txBody>
      </p:sp>
      <p:sp>
        <p:nvSpPr>
          <p:cNvPr id="14" name="TextBox 13"/>
          <p:cNvSpPr txBox="1"/>
          <p:nvPr/>
        </p:nvSpPr>
        <p:spPr>
          <a:xfrm>
            <a:off x="6400800" y="3429000"/>
            <a:ext cx="304800" cy="369332"/>
          </a:xfrm>
          <a:prstGeom prst="rect">
            <a:avLst/>
          </a:prstGeom>
          <a:noFill/>
        </p:spPr>
        <p:txBody>
          <a:bodyPr wrap="square" rtlCol="0">
            <a:spAutoFit/>
          </a:bodyPr>
          <a:lstStyle/>
          <a:p>
            <a:r>
              <a:rPr lang="en-US" b="1" dirty="0" smtClean="0"/>
              <a:t>4</a:t>
            </a:r>
            <a:endParaRPr lang="en-US" b="1" dirty="0"/>
          </a:p>
        </p:txBody>
      </p:sp>
      <p:sp>
        <p:nvSpPr>
          <p:cNvPr id="12" name="TextBox 11"/>
          <p:cNvSpPr txBox="1"/>
          <p:nvPr/>
        </p:nvSpPr>
        <p:spPr>
          <a:xfrm>
            <a:off x="2133600" y="6488668"/>
            <a:ext cx="4495800" cy="338554"/>
          </a:xfrm>
          <a:prstGeom prst="rect">
            <a:avLst/>
          </a:prstGeom>
          <a:noFill/>
        </p:spPr>
        <p:txBody>
          <a:bodyPr wrap="square" rtlCol="0">
            <a:spAutoFit/>
          </a:bodyPr>
          <a:lstStyle/>
          <a:p>
            <a:r>
              <a:rPr lang="en-US" sz="1600" b="1" dirty="0" smtClean="0"/>
              <a:t>PDCA cycle is also known as Deming Cycle</a:t>
            </a:r>
            <a:endParaRPr lang="en-US" sz="1600"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457200" y="228600"/>
            <a:ext cx="8229600" cy="777875"/>
          </a:xfrm>
        </p:spPr>
        <p:txBody>
          <a:bodyPr lIns="91440" tIns="45720" rIns="91440" bIns="45720">
            <a:normAutofit/>
          </a:bodyPr>
          <a:lstStyle/>
          <a:p>
            <a:pPr eaLnBrk="1" hangingPunct="1"/>
            <a:r>
              <a:rPr lang="fr-CH" sz="3600" b="1" dirty="0" err="1" smtClean="0"/>
              <a:t>Processes</a:t>
            </a:r>
            <a:r>
              <a:rPr lang="fr-CH" sz="3600" b="1" dirty="0" smtClean="0"/>
              <a:t>, not </a:t>
            </a:r>
            <a:r>
              <a:rPr lang="fr-CH" sz="3600" b="1" dirty="0" err="1" smtClean="0"/>
              <a:t>Products</a:t>
            </a:r>
            <a:endParaRPr lang="en-US" sz="3600" b="1" dirty="0" smtClean="0"/>
          </a:p>
        </p:txBody>
      </p:sp>
      <p:sp>
        <p:nvSpPr>
          <p:cNvPr id="5" name="Rectangle 3"/>
          <p:cNvSpPr txBox="1">
            <a:spLocks noChangeArrowheads="1"/>
          </p:cNvSpPr>
          <p:nvPr/>
        </p:nvSpPr>
        <p:spPr>
          <a:xfrm>
            <a:off x="304800" y="1143000"/>
            <a:ext cx="8458200" cy="5334000"/>
          </a:xfrm>
          <a:prstGeom prst="rect">
            <a:avLst/>
          </a:prstGeom>
        </p:spPr>
        <p:txBody>
          <a:bodyPr vert="horz" lIns="91440" tIns="45720" rIns="91440" bIns="45720" rtlCol="0">
            <a:normAutofit lnSpcReduction="10000"/>
          </a:bodyPr>
          <a:lstStyle/>
          <a:p>
            <a:pPr marL="342900" marR="0" lvl="0" indent="-342900" algn="just"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Both ISO 9001 and ISO 14001 concern the way an organization goes about its work.</a:t>
            </a:r>
          </a:p>
          <a:p>
            <a:pPr marL="342900" marR="0" lvl="0" indent="-342900" algn="just"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They are not product standards.</a:t>
            </a:r>
          </a:p>
          <a:p>
            <a:pPr marL="342900" marR="0" lvl="0" indent="-342900" algn="just"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fr-CH" sz="2400" b="0" i="0" u="none" strike="noStrike" kern="1200" cap="none" spc="0" normalizeH="0" baseline="0" noProof="0" dirty="0" err="1" smtClean="0">
                <a:ln>
                  <a:noFill/>
                </a:ln>
                <a:solidFill>
                  <a:schemeClr val="tx1"/>
                </a:solidFill>
                <a:effectLst/>
                <a:uLnTx/>
                <a:uFillTx/>
                <a:latin typeface="+mn-lt"/>
                <a:ea typeface="+mn-ea"/>
                <a:cs typeface="+mn-cs"/>
              </a:rPr>
              <a:t>They</a:t>
            </a:r>
            <a:r>
              <a:rPr kumimoji="0" lang="fr-CH" sz="2400" b="0" i="0" u="none" strike="noStrike" kern="1200" cap="none" spc="0" normalizeH="0" baseline="0" noProof="0" dirty="0" smtClean="0">
                <a:ln>
                  <a:noFill/>
                </a:ln>
                <a:solidFill>
                  <a:schemeClr val="tx1"/>
                </a:solidFill>
                <a:effectLst/>
                <a:uLnTx/>
                <a:uFillTx/>
                <a:latin typeface="+mn-lt"/>
                <a:ea typeface="+mn-ea"/>
                <a:cs typeface="+mn-cs"/>
              </a:rPr>
              <a:t> are not service standards.</a:t>
            </a: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just"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They are process standards. </a:t>
            </a:r>
          </a:p>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fr-CH" sz="2400" b="0" i="0" u="none" strike="noStrike" kern="1200" cap="none" spc="0" normalizeH="0" baseline="0" noProof="0" dirty="0" err="1" smtClean="0">
                <a:ln>
                  <a:noFill/>
                </a:ln>
                <a:solidFill>
                  <a:schemeClr val="tx1"/>
                </a:solidFill>
                <a:effectLst/>
                <a:uLnTx/>
                <a:uFillTx/>
                <a:latin typeface="+mn-lt"/>
                <a:ea typeface="+mn-ea"/>
                <a:cs typeface="+mn-cs"/>
              </a:rPr>
              <a:t>They</a:t>
            </a:r>
            <a:r>
              <a:rPr kumimoji="0" lang="fr-CH" sz="2400" b="0" i="0" u="none" strike="noStrike" kern="1200" cap="none" spc="0" normalizeH="0" baseline="0" noProof="0" dirty="0" smtClean="0">
                <a:ln>
                  <a:noFill/>
                </a:ln>
                <a:solidFill>
                  <a:schemeClr val="tx1"/>
                </a:solidFill>
                <a:effectLst/>
                <a:uLnTx/>
                <a:uFillTx/>
                <a:latin typeface="+mn-lt"/>
                <a:ea typeface="+mn-ea"/>
                <a:cs typeface="+mn-cs"/>
              </a:rPr>
              <a:t> </a:t>
            </a:r>
            <a:r>
              <a:rPr kumimoji="0" lang="fr-CH" sz="2400" b="0" i="0" u="none" strike="noStrike" kern="1200" cap="none" spc="0" normalizeH="0" baseline="0" noProof="0" dirty="0" err="1" smtClean="0">
                <a:ln>
                  <a:noFill/>
                </a:ln>
                <a:solidFill>
                  <a:schemeClr val="tx1"/>
                </a:solidFill>
                <a:effectLst/>
                <a:uLnTx/>
                <a:uFillTx/>
                <a:latin typeface="+mn-lt"/>
                <a:ea typeface="+mn-ea"/>
                <a:cs typeface="+mn-cs"/>
              </a:rPr>
              <a:t>can</a:t>
            </a:r>
            <a:r>
              <a:rPr kumimoji="0" lang="fr-CH" sz="2400" b="0" i="0" u="none" strike="noStrike" kern="1200" cap="none" spc="0" normalizeH="0" baseline="0" noProof="0" dirty="0" smtClean="0">
                <a:ln>
                  <a:noFill/>
                </a:ln>
                <a:solidFill>
                  <a:schemeClr val="tx1"/>
                </a:solidFill>
                <a:effectLst/>
                <a:uLnTx/>
                <a:uFillTx/>
                <a:latin typeface="+mn-lt"/>
                <a:ea typeface="+mn-ea"/>
                <a:cs typeface="+mn-cs"/>
              </a:rPr>
              <a:t> </a:t>
            </a:r>
            <a:r>
              <a:rPr kumimoji="0" lang="fr-CH" sz="2400" b="0" i="0" u="none" strike="noStrike" kern="1200" cap="none" spc="0" normalizeH="0" baseline="0" noProof="0" dirty="0" err="1" smtClean="0">
                <a:ln>
                  <a:noFill/>
                </a:ln>
                <a:solidFill>
                  <a:schemeClr val="tx1"/>
                </a:solidFill>
                <a:effectLst/>
                <a:uLnTx/>
                <a:uFillTx/>
                <a:latin typeface="+mn-lt"/>
                <a:ea typeface="+mn-ea"/>
                <a:cs typeface="+mn-cs"/>
              </a:rPr>
              <a:t>be</a:t>
            </a:r>
            <a:r>
              <a:rPr kumimoji="0" lang="fr-CH" sz="2400" b="0" i="0" u="none" strike="noStrike" kern="1200" cap="none" spc="0" normalizeH="0" baseline="0" noProof="0" dirty="0" smtClean="0">
                <a:ln>
                  <a:noFill/>
                </a:ln>
                <a:solidFill>
                  <a:schemeClr val="tx1"/>
                </a:solidFill>
                <a:effectLst/>
                <a:uLnTx/>
                <a:uFillTx/>
                <a:latin typeface="+mn-lt"/>
                <a:ea typeface="+mn-ea"/>
                <a:cs typeface="+mn-cs"/>
              </a:rPr>
              <a:t> </a:t>
            </a:r>
            <a:r>
              <a:rPr kumimoji="0" lang="fr-CH" sz="2400" b="0" i="0" u="none" strike="noStrike" kern="1200" cap="none" spc="0" normalizeH="0" baseline="0" noProof="0" dirty="0" err="1" smtClean="0">
                <a:ln>
                  <a:noFill/>
                </a:ln>
                <a:solidFill>
                  <a:schemeClr val="tx1"/>
                </a:solidFill>
                <a:effectLst/>
                <a:uLnTx/>
                <a:uFillTx/>
                <a:latin typeface="+mn-lt"/>
                <a:ea typeface="+mn-ea"/>
                <a:cs typeface="+mn-cs"/>
              </a:rPr>
              <a:t>used</a:t>
            </a:r>
            <a:r>
              <a:rPr kumimoji="0" lang="fr-CH" sz="2400" b="0" i="0" u="none" strike="noStrike" kern="1200" cap="none" spc="0" normalizeH="0" baseline="0" noProof="0" dirty="0" smtClean="0">
                <a:ln>
                  <a:noFill/>
                </a:ln>
                <a:solidFill>
                  <a:schemeClr val="tx1"/>
                </a:solidFill>
                <a:effectLst/>
                <a:uLnTx/>
                <a:uFillTx/>
                <a:latin typeface="+mn-lt"/>
                <a:ea typeface="+mn-ea"/>
                <a:cs typeface="+mn-cs"/>
              </a:rPr>
              <a:t> by </a:t>
            </a:r>
            <a:r>
              <a:rPr kumimoji="0" lang="fr-CH" sz="2400" b="0" i="0" u="none" strike="noStrike" kern="1200" cap="none" spc="0" normalizeH="0" baseline="0" noProof="0" dirty="0" err="1" smtClean="0">
                <a:ln>
                  <a:noFill/>
                </a:ln>
                <a:solidFill>
                  <a:schemeClr val="tx1"/>
                </a:solidFill>
                <a:effectLst/>
                <a:uLnTx/>
                <a:uFillTx/>
                <a:latin typeface="+mn-lt"/>
                <a:ea typeface="+mn-ea"/>
                <a:cs typeface="+mn-cs"/>
              </a:rPr>
              <a:t>product</a:t>
            </a:r>
            <a:r>
              <a:rPr kumimoji="0" lang="fr-CH" sz="2400" b="0" i="0" u="none" strike="noStrike" kern="1200" cap="none" spc="0" normalizeH="0" baseline="0" noProof="0" dirty="0" smtClean="0">
                <a:ln>
                  <a:noFill/>
                </a:ln>
                <a:solidFill>
                  <a:schemeClr val="tx1"/>
                </a:solidFill>
                <a:effectLst/>
                <a:uLnTx/>
                <a:uFillTx/>
                <a:latin typeface="+mn-lt"/>
                <a:ea typeface="+mn-ea"/>
                <a:cs typeface="+mn-cs"/>
              </a:rPr>
              <a:t> </a:t>
            </a:r>
            <a:r>
              <a:rPr kumimoji="0" lang="fr-CH" sz="2400" b="0" i="0" u="none" strike="noStrike" kern="1200" cap="none" spc="0" normalizeH="0" baseline="0" noProof="0" dirty="0" err="1" smtClean="0">
                <a:ln>
                  <a:noFill/>
                </a:ln>
                <a:solidFill>
                  <a:schemeClr val="tx1"/>
                </a:solidFill>
                <a:effectLst/>
                <a:uLnTx/>
                <a:uFillTx/>
                <a:latin typeface="+mn-lt"/>
                <a:ea typeface="+mn-ea"/>
                <a:cs typeface="+mn-cs"/>
              </a:rPr>
              <a:t>manufacturers</a:t>
            </a:r>
            <a:r>
              <a:rPr kumimoji="0" lang="fr-CH" sz="2400" b="0" i="0" u="none" strike="noStrike" kern="1200" cap="none" spc="0" normalizeH="0" baseline="0" noProof="0" dirty="0" smtClean="0">
                <a:ln>
                  <a:noFill/>
                </a:ln>
                <a:solidFill>
                  <a:schemeClr val="tx1"/>
                </a:solidFill>
                <a:effectLst/>
                <a:uLnTx/>
                <a:uFillTx/>
                <a:latin typeface="+mn-lt"/>
                <a:ea typeface="+mn-ea"/>
                <a:cs typeface="+mn-cs"/>
              </a:rPr>
              <a:t> and service providers</a:t>
            </a:r>
            <a:r>
              <a:rPr kumimoji="0" lang="fr-CH" sz="2400" b="0" i="0" u="none" strike="noStrike" kern="1200" cap="none" spc="0" normalizeH="0" baseline="0" noProof="0" dirty="0" smtClean="0">
                <a:ln>
                  <a:noFill/>
                </a:ln>
                <a:solidFill>
                  <a:srgbClr val="0BA12F"/>
                </a:solidFill>
                <a:effectLst/>
                <a:uLnTx/>
                <a:uFillTx/>
                <a:latin typeface="+mn-lt"/>
                <a:ea typeface="+mn-ea"/>
                <a:cs typeface="+mn-cs"/>
              </a:rPr>
              <a:t>.</a:t>
            </a:r>
            <a:r>
              <a:rPr kumimoji="0" lang="en-US" sz="2400" b="0" i="0" u="none" strike="noStrike" kern="1200" cap="none" spc="0" normalizeH="0" baseline="0" noProof="0" dirty="0" smtClean="0">
                <a:ln>
                  <a:noFill/>
                </a:ln>
                <a:solidFill>
                  <a:srgbClr val="0BA12F"/>
                </a:solidFill>
                <a:effectLst/>
                <a:uLnTx/>
                <a:uFillTx/>
                <a:latin typeface="+mn-lt"/>
                <a:ea typeface="+mn-ea"/>
                <a:cs typeface="+mn-cs"/>
              </a:rPr>
              <a:t> </a:t>
            </a:r>
          </a:p>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Processes affect final products or services.</a:t>
            </a:r>
          </a:p>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ISO 9001 gives the requirements for what the organization must do to manage processes affecting quality of its products and services.</a:t>
            </a:r>
          </a:p>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ISO 14001 gives the requirements for what the organization must do to manage processes affecting the impact of its activities on the environment</a:t>
            </a:r>
            <a:endParaRPr kumimoji="0" lang="en-IN" sz="24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9445866</TotalTime>
  <Words>2312</Words>
  <Application>Microsoft Office PowerPoint</Application>
  <PresentationFormat>On-screen Show (4:3)</PresentationFormat>
  <Paragraphs>341</Paragraphs>
  <Slides>44</Slides>
  <Notes>1</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Office Theme</vt:lpstr>
      <vt:lpstr>Ims INTEGRATED MANAGEMENT SYSTEM</vt:lpstr>
      <vt:lpstr>Objective of this lecture:</vt:lpstr>
      <vt:lpstr>What is Quality</vt:lpstr>
      <vt:lpstr>ISO </vt:lpstr>
      <vt:lpstr>Why is ISO certification required:</vt:lpstr>
      <vt:lpstr>How to implement  ISO Standards</vt:lpstr>
      <vt:lpstr>Management System – In detail</vt:lpstr>
      <vt:lpstr>Implementing any Management System</vt:lpstr>
      <vt:lpstr>Processes, not Products</vt:lpstr>
      <vt:lpstr>Quality Management System The Management system required to implement  quality standards i.e. ISO 9001 in an organization  </vt:lpstr>
      <vt:lpstr> Quality Management System</vt:lpstr>
      <vt:lpstr>          Quality Management System</vt:lpstr>
      <vt:lpstr>    Quality Management System</vt:lpstr>
      <vt:lpstr> Quality Management System </vt:lpstr>
      <vt:lpstr>Quality Management System</vt:lpstr>
      <vt:lpstr>How to implement QMS </vt:lpstr>
      <vt:lpstr>What is Internal &amp;  External Audit</vt:lpstr>
      <vt:lpstr>Non Conformance to Management System</vt:lpstr>
      <vt:lpstr>ISO 9001:2015 </vt:lpstr>
      <vt:lpstr>Environment Management System  ( The management system required to  improve the quality of environment we work in &amp; implement ISO 14001)</vt:lpstr>
      <vt:lpstr>Environment Management System </vt:lpstr>
      <vt:lpstr>Environment Management System  PDCA Cycle</vt:lpstr>
      <vt:lpstr>ISO 14001</vt:lpstr>
      <vt:lpstr>ISO 14001:2004</vt:lpstr>
      <vt:lpstr>          Environment Management System : How it works</vt:lpstr>
      <vt:lpstr>ISO 14001:2004: how it works</vt:lpstr>
      <vt:lpstr>ISO 14001:2004: how it works</vt:lpstr>
      <vt:lpstr>ISO 14001:2015</vt:lpstr>
      <vt:lpstr>OHSAS ( OHSAS 18001:2007)</vt:lpstr>
      <vt:lpstr>OHSAS ( OHSAS 18001:2007)</vt:lpstr>
      <vt:lpstr>Slide 31</vt:lpstr>
      <vt:lpstr>Energy Management System (EnMS or ISO 50001)</vt:lpstr>
      <vt:lpstr>Certifications of RCF</vt:lpstr>
      <vt:lpstr>Which Management Systems standards can be integrated?</vt:lpstr>
      <vt:lpstr>Why IMS</vt:lpstr>
      <vt:lpstr>Why IMS</vt:lpstr>
      <vt:lpstr> Documentation Structure</vt:lpstr>
      <vt:lpstr>Benefits of IMS</vt:lpstr>
      <vt:lpstr>IMS or Integrated management System</vt:lpstr>
      <vt:lpstr> Integrated Management System</vt:lpstr>
      <vt:lpstr> INTEGRATED MANAGEMENT SYSTEM POLICY OF RCF </vt:lpstr>
      <vt:lpstr>INTEGRATED  SYSTEM PROCEDURES</vt:lpstr>
      <vt:lpstr>Slide 43</vt:lpstr>
      <vt:lpstr>Slide 44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Perspective of Different Quality related Issues</dc:title>
  <dc:creator>prof_em</dc:creator>
  <cp:lastModifiedBy>Guest</cp:lastModifiedBy>
  <cp:revision>1232</cp:revision>
  <dcterms:created xsi:type="dcterms:W3CDTF">2006-08-16T00:00:00Z</dcterms:created>
  <dcterms:modified xsi:type="dcterms:W3CDTF">2018-06-30T05:28:54Z</dcterms:modified>
</cp:coreProperties>
</file>