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1" r:id="rId3"/>
    <p:sldId id="29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49193" y="2843022"/>
            <a:ext cx="2245613" cy="452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1850" y="1441450"/>
            <a:ext cx="7486650" cy="3975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93134" y="2843022"/>
            <a:ext cx="23114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FIRE</a:t>
            </a:r>
            <a:r>
              <a:rPr spc="-70" dirty="0"/>
              <a:t> </a:t>
            </a:r>
            <a:r>
              <a:rPr spc="-10" dirty="0"/>
              <a:t>SAFETY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403603" y="2714117"/>
            <a:ext cx="6565900" cy="140970"/>
            <a:chOff x="1403603" y="2714117"/>
            <a:chExt cx="6565900" cy="140970"/>
          </a:xfrm>
        </p:grpSpPr>
        <p:sp>
          <p:nvSpPr>
            <p:cNvPr id="4" name="object 4"/>
            <p:cNvSpPr/>
            <p:nvPr/>
          </p:nvSpPr>
          <p:spPr>
            <a:xfrm>
              <a:off x="1403603" y="2714117"/>
              <a:ext cx="6565391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447799" y="2743200"/>
              <a:ext cx="6477000" cy="1905"/>
            </a:xfrm>
            <a:custGeom>
              <a:avLst/>
              <a:gdLst/>
              <a:ahLst/>
              <a:cxnLst/>
              <a:rect l="l" t="t" r="r" b="b"/>
              <a:pathLst>
                <a:path w="6477000" h="1905">
                  <a:moveTo>
                    <a:pt x="0" y="0"/>
                  </a:moveTo>
                  <a:lnTo>
                    <a:pt x="6477000" y="1524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403603" y="3323716"/>
            <a:ext cx="6565900" cy="140970"/>
            <a:chOff x="1403603" y="3323716"/>
            <a:chExt cx="6565900" cy="140970"/>
          </a:xfrm>
        </p:grpSpPr>
        <p:sp>
          <p:nvSpPr>
            <p:cNvPr id="7" name="object 7"/>
            <p:cNvSpPr/>
            <p:nvPr/>
          </p:nvSpPr>
          <p:spPr>
            <a:xfrm>
              <a:off x="1403603" y="3323716"/>
              <a:ext cx="6565391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47799" y="3352799"/>
              <a:ext cx="6477000" cy="1905"/>
            </a:xfrm>
            <a:custGeom>
              <a:avLst/>
              <a:gdLst/>
              <a:ahLst/>
              <a:cxnLst/>
              <a:rect l="l" t="t" r="r" b="b"/>
              <a:pathLst>
                <a:path w="6477000" h="1904">
                  <a:moveTo>
                    <a:pt x="0" y="0"/>
                  </a:moveTo>
                  <a:lnTo>
                    <a:pt x="6477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TextBox 2"/>
          <p:cNvSpPr txBox="1"/>
          <p:nvPr/>
        </p:nvSpPr>
        <p:spPr>
          <a:xfrm>
            <a:off x="6357950" y="4786322"/>
            <a:ext cx="2219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 smtClean="0"/>
              <a:t> </a:t>
            </a:r>
            <a:r>
              <a:rPr lang="en-IN" dirty="0" err="1" smtClean="0"/>
              <a:t>Akshay</a:t>
            </a:r>
            <a:r>
              <a:rPr lang="en-IN" dirty="0" smtClean="0"/>
              <a:t> Kumar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319530"/>
            <a:ext cx="6006465" cy="3531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817244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"/>
                <a:cs typeface="Arial"/>
              </a:rPr>
              <a:t>On the basis of </a:t>
            </a:r>
            <a:r>
              <a:rPr sz="2300" spc="-5" dirty="0">
                <a:latin typeface="Arial"/>
                <a:cs typeface="Arial"/>
              </a:rPr>
              <a:t>the </a:t>
            </a:r>
            <a:r>
              <a:rPr sz="2300" dirty="0">
                <a:latin typeface="Arial"/>
                <a:cs typeface="Arial"/>
              </a:rPr>
              <a:t>type of fuel, fires</a:t>
            </a:r>
            <a:r>
              <a:rPr sz="2300" spc="-20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are  classified into the</a:t>
            </a:r>
            <a:r>
              <a:rPr sz="2300" spc="-10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following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Class A</a:t>
            </a:r>
            <a:r>
              <a:rPr sz="2300" spc="-484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Fires </a:t>
            </a:r>
            <a:r>
              <a:rPr sz="2300" dirty="0">
                <a:latin typeface="Arial"/>
                <a:cs typeface="Arial"/>
              </a:rPr>
              <a:t>— solid combustible materials of</a:t>
            </a:r>
            <a:endParaRPr sz="2300">
              <a:latin typeface="Arial"/>
              <a:cs typeface="Arial"/>
            </a:endParaRPr>
          </a:p>
          <a:p>
            <a:pPr marL="2197100" marR="5080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organic nature such as 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wood, </a:t>
            </a:r>
            <a:r>
              <a:rPr sz="2300" spc="-20" dirty="0">
                <a:solidFill>
                  <a:srgbClr val="C00000"/>
                </a:solidFill>
                <a:latin typeface="Arial"/>
                <a:cs typeface="Arial"/>
              </a:rPr>
              <a:t>paper, rubber,</a:t>
            </a:r>
            <a:r>
              <a:rPr sz="2300" spc="-1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plastics</a:t>
            </a:r>
            <a:r>
              <a:rPr sz="2300" dirty="0">
                <a:latin typeface="Arial"/>
                <a:cs typeface="Arial"/>
              </a:rPr>
              <a:t>,  etc.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Class B Fires </a:t>
            </a:r>
            <a:r>
              <a:rPr sz="2300" dirty="0">
                <a:latin typeface="Arial"/>
                <a:cs typeface="Arial"/>
              </a:rPr>
              <a:t>—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flammable</a:t>
            </a:r>
            <a:r>
              <a:rPr sz="2300" spc="-13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liquids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287972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Classification of</a:t>
            </a:r>
            <a:r>
              <a:rPr sz="2500" spc="-3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Fire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6781800" y="1524000"/>
            <a:ext cx="1981200" cy="1981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58000" y="3733800"/>
            <a:ext cx="1905000" cy="1981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395730"/>
            <a:ext cx="5506085" cy="28232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Class C Fires </a:t>
            </a:r>
            <a:r>
              <a:rPr sz="2300" dirty="0">
                <a:latin typeface="Arial"/>
                <a:cs typeface="Arial"/>
              </a:rPr>
              <a:t>—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flammable gases</a:t>
            </a:r>
            <a:r>
              <a:rPr sz="2300" spc="-16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under</a:t>
            </a:r>
            <a:endParaRPr sz="2300">
              <a:latin typeface="Arial"/>
              <a:cs typeface="Arial"/>
            </a:endParaRPr>
          </a:p>
          <a:p>
            <a:pPr marL="2197100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pressure</a:t>
            </a:r>
            <a:endParaRPr sz="2300">
              <a:latin typeface="Arial"/>
              <a:cs typeface="Arial"/>
            </a:endParaRPr>
          </a:p>
          <a:p>
            <a:pPr marL="2197100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including liquefied</a:t>
            </a:r>
            <a:r>
              <a:rPr sz="2300" spc="-13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gases.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Class D Fires </a:t>
            </a:r>
            <a:r>
              <a:rPr sz="2300" dirty="0">
                <a:latin typeface="Arial"/>
                <a:cs typeface="Arial"/>
              </a:rPr>
              <a:t>—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combustible metals</a:t>
            </a:r>
            <a:r>
              <a:rPr sz="2300" dirty="0">
                <a:latin typeface="Arial"/>
                <a:cs typeface="Arial"/>
              </a:rPr>
              <a:t>,</a:t>
            </a:r>
            <a:r>
              <a:rPr sz="2300" spc="-17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such</a:t>
            </a:r>
            <a:endParaRPr sz="2300">
              <a:latin typeface="Arial"/>
              <a:cs typeface="Arial"/>
            </a:endParaRPr>
          </a:p>
          <a:p>
            <a:pPr marL="2197100">
              <a:lnSpc>
                <a:spcPts val="2730"/>
              </a:lnSpc>
              <a:spcBef>
                <a:spcPts val="5"/>
              </a:spcBef>
            </a:pPr>
            <a:r>
              <a:rPr sz="2300" dirty="0">
                <a:latin typeface="Arial"/>
                <a:cs typeface="Arial"/>
              </a:rPr>
              <a:t>as magnesium,</a:t>
            </a:r>
            <a:r>
              <a:rPr sz="2300" spc="-8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sodium,</a:t>
            </a:r>
            <a:endParaRPr sz="2300">
              <a:latin typeface="Arial"/>
              <a:cs typeface="Arial"/>
            </a:endParaRPr>
          </a:p>
          <a:p>
            <a:pPr marL="2197100">
              <a:lnSpc>
                <a:spcPts val="2730"/>
              </a:lnSpc>
            </a:pPr>
            <a:r>
              <a:rPr sz="2300" dirty="0">
                <a:latin typeface="Arial"/>
                <a:cs typeface="Arial"/>
              </a:rPr>
              <a:t>potassium,</a:t>
            </a:r>
            <a:r>
              <a:rPr sz="2300" spc="-4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etc,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287972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Classification of</a:t>
            </a:r>
            <a:r>
              <a:rPr sz="2500" spc="-3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Fire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6324600" y="1295400"/>
            <a:ext cx="2362200" cy="1828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24600" y="3352800"/>
            <a:ext cx="2362200" cy="1828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128451"/>
            <a:ext cx="7862570" cy="1288415"/>
          </a:xfrm>
          <a:prstGeom prst="rect">
            <a:avLst/>
          </a:prstGeom>
        </p:spPr>
        <p:txBody>
          <a:bodyPr vert="horz" wrap="square" lIns="0" tIns="203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05"/>
              </a:spcBef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Fire can be extinguished</a:t>
            </a:r>
            <a:r>
              <a:rPr sz="2300" spc="-14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by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4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buSzPct val="132608"/>
              <a:buChar char="•"/>
              <a:tabLst>
                <a:tab pos="229235" algn="l"/>
              </a:tabLst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Cooling </a:t>
            </a:r>
            <a:r>
              <a:rPr sz="2300" dirty="0">
                <a:latin typeface="Arial"/>
                <a:cs typeface="Arial"/>
              </a:rPr>
              <a:t>the fuel by removing heat (e.g., by applying</a:t>
            </a:r>
            <a:r>
              <a:rPr sz="2300" spc="-190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water).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254254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Extinguishing</a:t>
            </a:r>
            <a:r>
              <a:rPr sz="2500" spc="-6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Fire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2286000" y="2667000"/>
            <a:ext cx="4267200" cy="304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128451"/>
            <a:ext cx="7711440" cy="1619885"/>
          </a:xfrm>
          <a:prstGeom prst="rect">
            <a:avLst/>
          </a:prstGeom>
        </p:spPr>
        <p:txBody>
          <a:bodyPr vert="horz" wrap="square" lIns="0" tIns="203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05"/>
              </a:spcBef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Fire can be extinguished</a:t>
            </a:r>
            <a:r>
              <a:rPr sz="2300" spc="-14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by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4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buSzPct val="132608"/>
              <a:buChar char="•"/>
              <a:tabLst>
                <a:tab pos="229235" algn="l"/>
              </a:tabLst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Smothering </a:t>
            </a:r>
            <a:r>
              <a:rPr sz="2300" dirty="0">
                <a:latin typeface="Arial"/>
                <a:cs typeface="Arial"/>
              </a:rPr>
              <a:t>by cutting </a:t>
            </a:r>
            <a:r>
              <a:rPr sz="2300" spc="-15" dirty="0">
                <a:latin typeface="Arial"/>
                <a:cs typeface="Arial"/>
              </a:rPr>
              <a:t>off </a:t>
            </a:r>
            <a:r>
              <a:rPr sz="2300" dirty="0">
                <a:latin typeface="Arial"/>
                <a:cs typeface="Arial"/>
              </a:rPr>
              <a:t>oxygen supply (e.g., by</a:t>
            </a:r>
            <a:r>
              <a:rPr sz="2300" spc="-20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applying</a:t>
            </a:r>
            <a:endParaRPr sz="2300">
              <a:latin typeface="Arial"/>
              <a:cs typeface="Arial"/>
            </a:endParaRPr>
          </a:p>
          <a:p>
            <a:pPr marL="253365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foam, carbon</a:t>
            </a:r>
            <a:r>
              <a:rPr sz="2300" spc="-7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dioxide).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254254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Extinguishing</a:t>
            </a:r>
            <a:r>
              <a:rPr sz="2500" spc="-6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Fire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2286000" y="2971800"/>
            <a:ext cx="4495800" cy="304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128451"/>
            <a:ext cx="7666355" cy="2671445"/>
          </a:xfrm>
          <a:prstGeom prst="rect">
            <a:avLst/>
          </a:prstGeom>
        </p:spPr>
        <p:txBody>
          <a:bodyPr vert="horz" wrap="square" lIns="0" tIns="203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05"/>
              </a:spcBef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Fire can be extinguished</a:t>
            </a:r>
            <a:r>
              <a:rPr sz="2300" spc="-14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by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4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buSzPct val="132608"/>
              <a:buChar char="•"/>
              <a:tabLst>
                <a:tab pos="229235" algn="l"/>
              </a:tabLst>
            </a:pPr>
            <a:r>
              <a:rPr sz="2300" spc="-5" dirty="0">
                <a:solidFill>
                  <a:srgbClr val="C00000"/>
                </a:solidFill>
                <a:latin typeface="Arial"/>
                <a:cs typeface="Arial"/>
              </a:rPr>
              <a:t>Starving </a:t>
            </a:r>
            <a:r>
              <a:rPr sz="2300" dirty="0">
                <a:latin typeface="Arial"/>
                <a:cs typeface="Arial"/>
              </a:rPr>
              <a:t>the fire by removing the fuel.(e.g., stopping</a:t>
            </a:r>
            <a:r>
              <a:rPr sz="2300" spc="-20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gas</a:t>
            </a:r>
            <a:endParaRPr sz="2300">
              <a:latin typeface="Arial"/>
              <a:cs typeface="Arial"/>
            </a:endParaRPr>
          </a:p>
          <a:p>
            <a:pPr marL="253365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flow during a pipeline</a:t>
            </a:r>
            <a:r>
              <a:rPr sz="2300" spc="-13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fire).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buSzPct val="132608"/>
              <a:buChar char="•"/>
              <a:tabLst>
                <a:tab pos="229235" algn="l"/>
              </a:tabLst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Inhibition </a:t>
            </a:r>
            <a:r>
              <a:rPr sz="2300" dirty="0">
                <a:latin typeface="Arial"/>
                <a:cs typeface="Arial"/>
              </a:rPr>
              <a:t>by stopping the chain reaction.(e.g., by</a:t>
            </a:r>
            <a:r>
              <a:rPr sz="2300" spc="-24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applying</a:t>
            </a:r>
            <a:endParaRPr sz="2300">
              <a:latin typeface="Arial"/>
              <a:cs typeface="Arial"/>
            </a:endParaRPr>
          </a:p>
          <a:p>
            <a:pPr marL="253365">
              <a:lnSpc>
                <a:spcPct val="100000"/>
              </a:lnSpc>
              <a:spcBef>
                <a:spcPts val="5"/>
              </a:spcBef>
            </a:pPr>
            <a:r>
              <a:rPr sz="2300" dirty="0">
                <a:latin typeface="Arial"/>
                <a:cs typeface="Arial"/>
              </a:rPr>
              <a:t>dry chemical</a:t>
            </a:r>
            <a:r>
              <a:rPr sz="2300" spc="-7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powder).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254254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Extinguishing</a:t>
            </a:r>
            <a:r>
              <a:rPr sz="2500" spc="-6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Fire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2667000" y="3810000"/>
            <a:ext cx="3962400" cy="2743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256159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Fire</a:t>
            </a:r>
            <a:r>
              <a:rPr sz="2500" spc="-60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Extinguishers</a:t>
            </a:r>
            <a:endParaRPr sz="2500"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831850" y="1441450"/>
          <a:ext cx="7467600" cy="39623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33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33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92479">
                <a:tc gridSpan="2">
                  <a:txBody>
                    <a:bodyPr/>
                    <a:lstStyle/>
                    <a:p>
                      <a:pPr marL="2033270" marR="527050" indent="-1701164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300" b="1" spc="-55" dirty="0">
                          <a:latin typeface="Arial"/>
                          <a:cs typeface="Arial"/>
                        </a:rPr>
                        <a:t>Type </a:t>
                      </a:r>
                      <a:r>
                        <a:rPr sz="2300" b="1" dirty="0">
                          <a:latin typeface="Arial"/>
                          <a:cs typeface="Arial"/>
                        </a:rPr>
                        <a:t>of extinguishers and the classes of fire</a:t>
                      </a:r>
                      <a:r>
                        <a:rPr sz="2300" b="1" spc="-1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300" b="1" dirty="0">
                          <a:latin typeface="Arial"/>
                          <a:cs typeface="Arial"/>
                        </a:rPr>
                        <a:t>for  </a:t>
                      </a:r>
                      <a:r>
                        <a:rPr sz="2300" b="1" spc="5" dirty="0">
                          <a:latin typeface="Arial"/>
                          <a:cs typeface="Arial"/>
                        </a:rPr>
                        <a:t>which </a:t>
                      </a:r>
                      <a:r>
                        <a:rPr sz="2300" b="1" dirty="0">
                          <a:latin typeface="Arial"/>
                          <a:cs typeface="Arial"/>
                        </a:rPr>
                        <a:t>they can be</a:t>
                      </a:r>
                      <a:r>
                        <a:rPr sz="2300" b="1" spc="-1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300" b="1" dirty="0">
                          <a:latin typeface="Arial"/>
                          <a:cs typeface="Arial"/>
                        </a:rPr>
                        <a:t>used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D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300" spc="-20" dirty="0">
                          <a:latin typeface="Arial"/>
                          <a:cs typeface="Arial"/>
                        </a:rPr>
                        <a:t>Water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300" dirty="0">
                          <a:latin typeface="Arial"/>
                          <a:cs typeface="Arial"/>
                        </a:rPr>
                        <a:t>Class A</a:t>
                      </a:r>
                      <a:r>
                        <a:rPr sz="2300" spc="-3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300" spc="-5" dirty="0">
                          <a:latin typeface="Arial"/>
                          <a:cs typeface="Arial"/>
                        </a:rPr>
                        <a:t>fire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75"/>
                        </a:spcBef>
                      </a:pPr>
                      <a:r>
                        <a:rPr sz="2300" dirty="0">
                          <a:latin typeface="Arial"/>
                          <a:cs typeface="Arial"/>
                        </a:rPr>
                        <a:t>Dry chemical</a:t>
                      </a:r>
                      <a:r>
                        <a:rPr sz="23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300" dirty="0">
                          <a:latin typeface="Arial"/>
                          <a:cs typeface="Arial"/>
                        </a:rPr>
                        <a:t>powder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1365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DCD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075"/>
                        </a:spcBef>
                      </a:pPr>
                      <a:r>
                        <a:rPr sz="2300" dirty="0">
                          <a:latin typeface="Arial"/>
                          <a:cs typeface="Arial"/>
                        </a:rPr>
                        <a:t>Class B &amp; C</a:t>
                      </a:r>
                      <a:r>
                        <a:rPr sz="23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300" dirty="0">
                          <a:latin typeface="Arial"/>
                          <a:cs typeface="Arial"/>
                        </a:rPr>
                        <a:t>fire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1365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300" dirty="0">
                          <a:latin typeface="Arial"/>
                          <a:cs typeface="Arial"/>
                        </a:rPr>
                        <a:t>Foam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300" dirty="0">
                          <a:latin typeface="Arial"/>
                          <a:cs typeface="Arial"/>
                        </a:rPr>
                        <a:t>Class A &amp; B</a:t>
                      </a:r>
                      <a:r>
                        <a:rPr sz="2300" spc="-3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300" spc="-5" dirty="0">
                          <a:latin typeface="Arial"/>
                          <a:cs typeface="Arial"/>
                        </a:rPr>
                        <a:t>fire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91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2300" dirty="0">
                          <a:latin typeface="Arial"/>
                          <a:cs typeface="Arial"/>
                        </a:rPr>
                        <a:t>Carbon</a:t>
                      </a:r>
                      <a:r>
                        <a:rPr sz="23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300" dirty="0">
                          <a:latin typeface="Arial"/>
                          <a:cs typeface="Arial"/>
                        </a:rPr>
                        <a:t>dioxide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DCD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2300" dirty="0">
                          <a:latin typeface="Arial"/>
                          <a:cs typeface="Arial"/>
                        </a:rPr>
                        <a:t>Class B &amp; C</a:t>
                      </a:r>
                      <a:r>
                        <a:rPr sz="23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300" dirty="0">
                          <a:latin typeface="Arial"/>
                          <a:cs typeface="Arial"/>
                        </a:rPr>
                        <a:t>fire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911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2300" dirty="0">
                          <a:latin typeface="Arial"/>
                          <a:cs typeface="Arial"/>
                        </a:rPr>
                        <a:t>Special dry</a:t>
                      </a:r>
                      <a:r>
                        <a:rPr sz="23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300" dirty="0">
                          <a:latin typeface="Arial"/>
                          <a:cs typeface="Arial"/>
                        </a:rPr>
                        <a:t>powder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2300" dirty="0">
                          <a:latin typeface="Arial"/>
                          <a:cs typeface="Arial"/>
                        </a:rPr>
                        <a:t>Class D</a:t>
                      </a:r>
                      <a:r>
                        <a:rPr sz="23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300" spc="-5" dirty="0">
                          <a:latin typeface="Arial"/>
                          <a:cs typeface="Arial"/>
                        </a:rPr>
                        <a:t>fire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4540" y="1174172"/>
            <a:ext cx="4604385" cy="4065904"/>
          </a:xfrm>
          <a:prstGeom prst="rect">
            <a:avLst/>
          </a:prstGeom>
        </p:spPr>
        <p:txBody>
          <a:bodyPr vert="horz" wrap="square" lIns="0" tIns="203835" rIns="0" bIns="0" rtlCol="0">
            <a:spAutoFit/>
          </a:bodyPr>
          <a:lstStyle/>
          <a:p>
            <a:pPr marL="224790" indent="-212725">
              <a:lnSpc>
                <a:spcPct val="100000"/>
              </a:lnSpc>
              <a:spcBef>
                <a:spcPts val="1605"/>
              </a:spcBef>
              <a:buClr>
                <a:srgbClr val="C00000"/>
              </a:buClr>
              <a:buSzPct val="132608"/>
              <a:buChar char="•"/>
              <a:tabLst>
                <a:tab pos="225425" algn="l"/>
              </a:tabLst>
            </a:pPr>
            <a:r>
              <a:rPr sz="2300" dirty="0">
                <a:latin typeface="Arial"/>
                <a:cs typeface="Arial"/>
              </a:rPr>
              <a:t>They are used for Class A</a:t>
            </a:r>
            <a:r>
              <a:rPr sz="2300" spc="-39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fires.</a:t>
            </a:r>
            <a:endParaRPr sz="2300">
              <a:latin typeface="Arial"/>
              <a:cs typeface="Arial"/>
            </a:endParaRPr>
          </a:p>
          <a:p>
            <a:pPr marL="229235" indent="-217170">
              <a:lnSpc>
                <a:spcPct val="100000"/>
              </a:lnSpc>
              <a:spcBef>
                <a:spcPts val="2765"/>
              </a:spcBef>
              <a:buClr>
                <a:srgbClr val="C00000"/>
              </a:buClr>
              <a:buSzPct val="132608"/>
              <a:buChar char="•"/>
              <a:tabLst>
                <a:tab pos="229870" algn="l"/>
              </a:tabLst>
            </a:pPr>
            <a:r>
              <a:rPr sz="2300" spc="-15" dirty="0">
                <a:latin typeface="Arial"/>
                <a:cs typeface="Arial"/>
              </a:rPr>
              <a:t>Water </a:t>
            </a:r>
            <a:r>
              <a:rPr sz="2300" dirty="0">
                <a:latin typeface="Arial"/>
                <a:cs typeface="Arial"/>
              </a:rPr>
              <a:t>removes heat</a:t>
            </a:r>
            <a:r>
              <a:rPr sz="2300" spc="-7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and</a:t>
            </a:r>
            <a:endParaRPr sz="2300">
              <a:latin typeface="Arial"/>
              <a:cs typeface="Arial"/>
            </a:endParaRPr>
          </a:p>
          <a:p>
            <a:pPr marL="253365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extinguish the</a:t>
            </a:r>
            <a:r>
              <a:rPr sz="2300" spc="-5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>
              <a:latin typeface="Arial"/>
              <a:cs typeface="Arial"/>
            </a:endParaRPr>
          </a:p>
          <a:p>
            <a:pPr marL="229870" marR="5080" indent="-229870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870" algn="l"/>
              </a:tabLst>
            </a:pPr>
            <a:r>
              <a:rPr sz="2300" spc="-20" dirty="0">
                <a:latin typeface="Arial"/>
                <a:cs typeface="Arial"/>
              </a:rPr>
              <a:t>Water </a:t>
            </a:r>
            <a:r>
              <a:rPr sz="2300" dirty="0">
                <a:latin typeface="Arial"/>
                <a:cs typeface="Arial"/>
              </a:rPr>
              <a:t>must not be used on fires  </a:t>
            </a:r>
            <a:r>
              <a:rPr sz="2300" spc="-5" dirty="0">
                <a:latin typeface="Arial"/>
                <a:cs typeface="Arial"/>
              </a:rPr>
              <a:t>involving live </a:t>
            </a:r>
            <a:r>
              <a:rPr sz="2300" dirty="0">
                <a:latin typeface="Arial"/>
                <a:cs typeface="Arial"/>
              </a:rPr>
              <a:t>electrical</a:t>
            </a:r>
            <a:r>
              <a:rPr sz="2300" spc="-5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equipment  as it can cause</a:t>
            </a:r>
            <a:r>
              <a:rPr sz="2300" spc="-8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electrocution.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9235" indent="-217170">
              <a:lnSpc>
                <a:spcPts val="2730"/>
              </a:lnSpc>
              <a:spcBef>
                <a:spcPts val="5"/>
              </a:spcBef>
              <a:buClr>
                <a:srgbClr val="C00000"/>
              </a:buClr>
              <a:buSzPct val="132608"/>
              <a:buChar char="•"/>
              <a:tabLst>
                <a:tab pos="229870" algn="l"/>
              </a:tabLst>
            </a:pPr>
            <a:r>
              <a:rPr sz="2300" spc="-20" dirty="0">
                <a:latin typeface="Arial"/>
                <a:cs typeface="Arial"/>
              </a:rPr>
              <a:t>Water </a:t>
            </a:r>
            <a:r>
              <a:rPr sz="2300" dirty="0">
                <a:latin typeface="Arial"/>
                <a:cs typeface="Arial"/>
              </a:rPr>
              <a:t>must not be used</a:t>
            </a:r>
            <a:r>
              <a:rPr sz="2300" spc="-10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on</a:t>
            </a:r>
            <a:endParaRPr sz="2300">
              <a:latin typeface="Arial"/>
              <a:cs typeface="Arial"/>
            </a:endParaRPr>
          </a:p>
          <a:p>
            <a:pPr marL="253365">
              <a:lnSpc>
                <a:spcPts val="2730"/>
              </a:lnSpc>
            </a:pPr>
            <a:r>
              <a:rPr sz="2300" dirty="0">
                <a:latin typeface="Arial"/>
                <a:cs typeface="Arial"/>
              </a:rPr>
              <a:t>metal</a:t>
            </a:r>
            <a:r>
              <a:rPr sz="2300" spc="-3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fires.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9300" y="532256"/>
            <a:ext cx="269430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25" dirty="0">
                <a:solidFill>
                  <a:srgbClr val="C00000"/>
                </a:solidFill>
              </a:rPr>
              <a:t>Water </a:t>
            </a:r>
            <a:r>
              <a:rPr sz="2500" spc="-5" dirty="0">
                <a:solidFill>
                  <a:srgbClr val="C00000"/>
                </a:solidFill>
              </a:rPr>
              <a:t>Extinguisher</a:t>
            </a:r>
            <a:endParaRPr sz="2500"/>
          </a:p>
        </p:txBody>
      </p:sp>
      <p:grpSp>
        <p:nvGrpSpPr>
          <p:cNvPr id="4" name="object 4"/>
          <p:cNvGrpSpPr/>
          <p:nvPr/>
        </p:nvGrpSpPr>
        <p:grpSpPr>
          <a:xfrm>
            <a:off x="5784850" y="1365250"/>
            <a:ext cx="2584450" cy="4622800"/>
            <a:chOff x="5784850" y="1365250"/>
            <a:chExt cx="2584450" cy="4622800"/>
          </a:xfrm>
        </p:grpSpPr>
        <p:sp>
          <p:nvSpPr>
            <p:cNvPr id="6" name="object 6"/>
            <p:cNvSpPr/>
            <p:nvPr/>
          </p:nvSpPr>
          <p:spPr>
            <a:xfrm>
              <a:off x="5791200" y="1371600"/>
              <a:ext cx="2571750" cy="46101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784850" y="1365250"/>
              <a:ext cx="2584450" cy="4622800"/>
            </a:xfrm>
            <a:custGeom>
              <a:avLst/>
              <a:gdLst/>
              <a:ahLst/>
              <a:cxnLst/>
              <a:rect l="l" t="t" r="r" b="b"/>
              <a:pathLst>
                <a:path w="2584450" h="4622800">
                  <a:moveTo>
                    <a:pt x="0" y="4622800"/>
                  </a:moveTo>
                  <a:lnTo>
                    <a:pt x="2584450" y="4622800"/>
                  </a:lnTo>
                  <a:lnTo>
                    <a:pt x="2584450" y="0"/>
                  </a:lnTo>
                  <a:lnTo>
                    <a:pt x="0" y="0"/>
                  </a:lnTo>
                  <a:lnTo>
                    <a:pt x="0" y="462280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9" name="object 9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0240" y="1319530"/>
            <a:ext cx="4784725" cy="2129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1465" marR="43180" indent="-241300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67335" algn="l"/>
              </a:tabLst>
            </a:pPr>
            <a:r>
              <a:rPr sz="2300" spc="-5" dirty="0">
                <a:latin typeface="Arial"/>
                <a:cs typeface="Arial"/>
              </a:rPr>
              <a:t>CO</a:t>
            </a:r>
            <a:r>
              <a:rPr sz="2400" spc="-7" baseline="-20833" dirty="0">
                <a:latin typeface="Arial"/>
                <a:cs typeface="Arial"/>
              </a:rPr>
              <a:t>2 </a:t>
            </a:r>
            <a:r>
              <a:rPr sz="2300" dirty="0">
                <a:latin typeface="Arial"/>
                <a:cs typeface="Arial"/>
              </a:rPr>
              <a:t>extinguishers are mainly</a:t>
            </a:r>
            <a:r>
              <a:rPr sz="2300" spc="-15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used  for Class B and C</a:t>
            </a:r>
            <a:r>
              <a:rPr sz="2300" spc="-7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fires.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91465" marR="1228090" indent="-241300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67335" algn="l"/>
              </a:tabLst>
            </a:pPr>
            <a:r>
              <a:rPr sz="2300" spc="-5" dirty="0">
                <a:latin typeface="Arial"/>
                <a:cs typeface="Arial"/>
              </a:rPr>
              <a:t>CO</a:t>
            </a:r>
            <a:r>
              <a:rPr sz="2400" spc="-7" baseline="-20833" dirty="0">
                <a:latin typeface="Arial"/>
                <a:cs typeface="Arial"/>
              </a:rPr>
              <a:t>2 </a:t>
            </a:r>
            <a:r>
              <a:rPr sz="2300" dirty="0">
                <a:latin typeface="Arial"/>
                <a:cs typeface="Arial"/>
              </a:rPr>
              <a:t>extinguish the fire</a:t>
            </a:r>
            <a:r>
              <a:rPr sz="2300" spc="-14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by  displacing oxygen in the  surrounding</a:t>
            </a:r>
            <a:r>
              <a:rPr sz="2300" spc="-65" dirty="0">
                <a:latin typeface="Arial"/>
                <a:cs typeface="Arial"/>
              </a:rPr>
              <a:t> </a:t>
            </a:r>
            <a:r>
              <a:rPr sz="2300" spc="-35" dirty="0">
                <a:latin typeface="Arial"/>
                <a:cs typeface="Arial"/>
              </a:rPr>
              <a:t>air.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4040504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Carbon </a:t>
            </a:r>
            <a:r>
              <a:rPr sz="2500" spc="-10" dirty="0">
                <a:solidFill>
                  <a:srgbClr val="C00000"/>
                </a:solidFill>
              </a:rPr>
              <a:t>Dioxide</a:t>
            </a:r>
            <a:r>
              <a:rPr sz="2500" spc="-1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Extinguisher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26100" y="1435100"/>
            <a:ext cx="2921000" cy="4521200"/>
            <a:chOff x="5626100" y="1435100"/>
            <a:chExt cx="2921000" cy="4521200"/>
          </a:xfrm>
        </p:grpSpPr>
        <p:sp>
          <p:nvSpPr>
            <p:cNvPr id="6" name="object 6"/>
            <p:cNvSpPr/>
            <p:nvPr/>
          </p:nvSpPr>
          <p:spPr>
            <a:xfrm>
              <a:off x="5638800" y="1447800"/>
              <a:ext cx="2895600" cy="44958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632450" y="1441450"/>
              <a:ext cx="2908300" cy="4508500"/>
            </a:xfrm>
            <a:custGeom>
              <a:avLst/>
              <a:gdLst/>
              <a:ahLst/>
              <a:cxnLst/>
              <a:rect l="l" t="t" r="r" b="b"/>
              <a:pathLst>
                <a:path w="2908300" h="4508500">
                  <a:moveTo>
                    <a:pt x="0" y="4508500"/>
                  </a:moveTo>
                  <a:lnTo>
                    <a:pt x="2908300" y="4508500"/>
                  </a:lnTo>
                  <a:lnTo>
                    <a:pt x="2908300" y="0"/>
                  </a:lnTo>
                  <a:lnTo>
                    <a:pt x="0" y="0"/>
                  </a:lnTo>
                  <a:lnTo>
                    <a:pt x="0" y="450850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9" name="object 9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7540" y="1319530"/>
            <a:ext cx="4930140" cy="28308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4810" marR="1043940" indent="-32194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360680" algn="l"/>
                <a:tab pos="361315" algn="l"/>
                <a:tab pos="1042035" algn="l"/>
              </a:tabLst>
            </a:pPr>
            <a:r>
              <a:rPr sz="2300" spc="5" dirty="0">
                <a:latin typeface="Arial"/>
                <a:cs typeface="Arial"/>
              </a:rPr>
              <a:t>CO</a:t>
            </a:r>
            <a:r>
              <a:rPr sz="2250" spc="7" baseline="-20370" dirty="0">
                <a:latin typeface="Arial"/>
                <a:cs typeface="Arial"/>
              </a:rPr>
              <a:t>2	</a:t>
            </a:r>
            <a:r>
              <a:rPr sz="2300" dirty="0">
                <a:latin typeface="Arial"/>
                <a:cs typeface="Arial"/>
              </a:rPr>
              <a:t>is not suitable for</a:t>
            </a:r>
            <a:r>
              <a:rPr sz="2300" spc="-15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fires  </a:t>
            </a:r>
            <a:r>
              <a:rPr sz="2300" spc="-5" dirty="0">
                <a:latin typeface="Arial"/>
                <a:cs typeface="Arial"/>
              </a:rPr>
              <a:t>involving</a:t>
            </a:r>
            <a:r>
              <a:rPr sz="2300" spc="-3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metals.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304165" marR="499109" indent="-241300">
              <a:lnSpc>
                <a:spcPct val="100000"/>
              </a:lnSpc>
              <a:buClr>
                <a:srgbClr val="C00000"/>
              </a:buClr>
              <a:buSzPct val="132608"/>
              <a:buFont typeface="Arial"/>
              <a:buChar char="•"/>
              <a:tabLst>
                <a:tab pos="360680" algn="l"/>
                <a:tab pos="361315" algn="l"/>
              </a:tabLst>
            </a:pPr>
            <a:r>
              <a:rPr dirty="0"/>
              <a:t>	</a:t>
            </a:r>
            <a:r>
              <a:rPr sz="2300" spc="-10" dirty="0">
                <a:latin typeface="Arial"/>
                <a:cs typeface="Arial"/>
              </a:rPr>
              <a:t>It’s </a:t>
            </a:r>
            <a:r>
              <a:rPr sz="2300" spc="-5" dirty="0">
                <a:latin typeface="Arial"/>
                <a:cs typeface="Arial"/>
              </a:rPr>
              <a:t>principal advantage is </a:t>
            </a:r>
            <a:r>
              <a:rPr sz="2300" dirty="0">
                <a:latin typeface="Arial"/>
                <a:cs typeface="Arial"/>
              </a:rPr>
              <a:t>that</a:t>
            </a:r>
            <a:r>
              <a:rPr sz="2300" spc="-130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it  </a:t>
            </a:r>
            <a:r>
              <a:rPr sz="2300" dirty="0">
                <a:latin typeface="Arial"/>
                <a:cs typeface="Arial"/>
              </a:rPr>
              <a:t>does not </a:t>
            </a:r>
            <a:r>
              <a:rPr sz="2300" spc="-5" dirty="0">
                <a:latin typeface="Arial"/>
                <a:cs typeface="Arial"/>
              </a:rPr>
              <a:t>leave </a:t>
            </a:r>
            <a:r>
              <a:rPr sz="2300" dirty="0">
                <a:latin typeface="Arial"/>
                <a:cs typeface="Arial"/>
              </a:rPr>
              <a:t>any</a:t>
            </a:r>
            <a:r>
              <a:rPr sz="2300" spc="-9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residue.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79400" indent="-216535">
              <a:lnSpc>
                <a:spcPct val="100000"/>
              </a:lnSpc>
              <a:spcBef>
                <a:spcPts val="5"/>
              </a:spcBef>
              <a:buClr>
                <a:srgbClr val="C00000"/>
              </a:buClr>
              <a:buSzPct val="132608"/>
              <a:buChar char="•"/>
              <a:tabLst>
                <a:tab pos="280035" algn="l"/>
              </a:tabLst>
            </a:pPr>
            <a:r>
              <a:rPr sz="2300" dirty="0">
                <a:latin typeface="Arial"/>
                <a:cs typeface="Arial"/>
              </a:rPr>
              <a:t>Can be used on</a:t>
            </a:r>
            <a:r>
              <a:rPr sz="2300" spc="-14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electrical/electronic</a:t>
            </a:r>
            <a:endParaRPr sz="2300">
              <a:latin typeface="Arial"/>
              <a:cs typeface="Arial"/>
            </a:endParaRPr>
          </a:p>
          <a:p>
            <a:pPr marL="304165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equipment.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4040504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Carbon </a:t>
            </a:r>
            <a:r>
              <a:rPr sz="2500" spc="-10" dirty="0">
                <a:solidFill>
                  <a:srgbClr val="C00000"/>
                </a:solidFill>
              </a:rPr>
              <a:t>Dioxide</a:t>
            </a:r>
            <a:r>
              <a:rPr sz="2500" spc="-1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Extinguisher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26100" y="1435100"/>
            <a:ext cx="2921000" cy="4521200"/>
            <a:chOff x="5626100" y="1435100"/>
            <a:chExt cx="2921000" cy="4521200"/>
          </a:xfrm>
        </p:grpSpPr>
        <p:sp>
          <p:nvSpPr>
            <p:cNvPr id="6" name="object 6"/>
            <p:cNvSpPr/>
            <p:nvPr/>
          </p:nvSpPr>
          <p:spPr>
            <a:xfrm>
              <a:off x="5638800" y="1447800"/>
              <a:ext cx="2895600" cy="44958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632450" y="1441450"/>
              <a:ext cx="2908300" cy="4508500"/>
            </a:xfrm>
            <a:custGeom>
              <a:avLst/>
              <a:gdLst/>
              <a:ahLst/>
              <a:cxnLst/>
              <a:rect l="l" t="t" r="r" b="b"/>
              <a:pathLst>
                <a:path w="2908300" h="4508500">
                  <a:moveTo>
                    <a:pt x="0" y="4508500"/>
                  </a:moveTo>
                  <a:lnTo>
                    <a:pt x="2908300" y="4508500"/>
                  </a:lnTo>
                  <a:lnTo>
                    <a:pt x="2908300" y="0"/>
                  </a:lnTo>
                  <a:lnTo>
                    <a:pt x="0" y="0"/>
                  </a:lnTo>
                  <a:lnTo>
                    <a:pt x="0" y="450850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9" name="object 9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319530"/>
            <a:ext cx="5370195" cy="388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4790" marR="67310" indent="-224790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4790" algn="l"/>
                <a:tab pos="1146175" algn="l"/>
              </a:tabLst>
            </a:pPr>
            <a:r>
              <a:rPr sz="2300" dirty="0">
                <a:latin typeface="Arial"/>
                <a:cs typeface="Arial"/>
              </a:rPr>
              <a:t>The extinguishing agent is aqueous  film forming concentrate in water</a:t>
            </a:r>
            <a:r>
              <a:rPr sz="2300" spc="-19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which  forms	air foams when discharged  through an aspirating</a:t>
            </a:r>
            <a:r>
              <a:rPr sz="2300" spc="-12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nozzle.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9235" marR="5080" indent="-2292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It has a blanketing </a:t>
            </a:r>
            <a:r>
              <a:rPr sz="2300" spc="-5" dirty="0">
                <a:latin typeface="Arial"/>
                <a:cs typeface="Arial"/>
              </a:rPr>
              <a:t>effect </a:t>
            </a:r>
            <a:r>
              <a:rPr sz="2300" dirty="0">
                <a:latin typeface="Arial"/>
                <a:cs typeface="Arial"/>
              </a:rPr>
              <a:t>excluding  oxygen from the surface of the fuel as</a:t>
            </a:r>
            <a:r>
              <a:rPr sz="2300" spc="-22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it  spreads on the</a:t>
            </a:r>
            <a:r>
              <a:rPr sz="2300" spc="-9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fuel.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9235" marR="563880" indent="-229235">
              <a:lnSpc>
                <a:spcPct val="100000"/>
              </a:lnSpc>
              <a:spcBef>
                <a:spcPts val="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Prevents vapour formation from</a:t>
            </a:r>
            <a:r>
              <a:rPr sz="2300" spc="-19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surface of the burning</a:t>
            </a:r>
            <a:r>
              <a:rPr sz="2300" spc="-14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liquid.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428307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AFF Foam </a:t>
            </a:r>
            <a:r>
              <a:rPr sz="2500" spc="-40" dirty="0">
                <a:solidFill>
                  <a:srgbClr val="C00000"/>
                </a:solidFill>
              </a:rPr>
              <a:t>Type</a:t>
            </a:r>
            <a:r>
              <a:rPr sz="2500" spc="-8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Extinguishers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6235700" y="1358900"/>
            <a:ext cx="2092325" cy="4587875"/>
            <a:chOff x="6235700" y="1358900"/>
            <a:chExt cx="2092325" cy="4587875"/>
          </a:xfrm>
        </p:grpSpPr>
        <p:sp>
          <p:nvSpPr>
            <p:cNvPr id="6" name="object 6"/>
            <p:cNvSpPr/>
            <p:nvPr/>
          </p:nvSpPr>
          <p:spPr>
            <a:xfrm>
              <a:off x="6248400" y="1371600"/>
              <a:ext cx="2066925" cy="45624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242050" y="1365250"/>
              <a:ext cx="2079625" cy="4575175"/>
            </a:xfrm>
            <a:custGeom>
              <a:avLst/>
              <a:gdLst/>
              <a:ahLst/>
              <a:cxnLst/>
              <a:rect l="l" t="t" r="r" b="b"/>
              <a:pathLst>
                <a:path w="2079625" h="4575175">
                  <a:moveTo>
                    <a:pt x="0" y="4575175"/>
                  </a:moveTo>
                  <a:lnTo>
                    <a:pt x="2079625" y="4575175"/>
                  </a:lnTo>
                  <a:lnTo>
                    <a:pt x="2079625" y="0"/>
                  </a:lnTo>
                  <a:lnTo>
                    <a:pt x="0" y="0"/>
                  </a:lnTo>
                  <a:lnTo>
                    <a:pt x="0" y="4575175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9" name="object 9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9"/>
          <p:cNvSpPr txBox="1"/>
          <p:nvPr/>
        </p:nvSpPr>
        <p:spPr>
          <a:xfrm>
            <a:off x="688340" y="1167130"/>
            <a:ext cx="7955626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dirty="0">
                <a:latin typeface="Arial" pitchFamily="34" charset="0"/>
                <a:cs typeface="Arial" pitchFamily="34" charset="0"/>
              </a:rPr>
              <a:t>Fire is a rapid chemical reaction of </a:t>
            </a:r>
            <a:r>
              <a:rPr spc="-5" dirty="0">
                <a:latin typeface="Arial" pitchFamily="34" charset="0"/>
                <a:cs typeface="Arial" pitchFamily="34" charset="0"/>
              </a:rPr>
              <a:t>oxidant </a:t>
            </a:r>
            <a:r>
              <a:rPr dirty="0">
                <a:latin typeface="Arial" pitchFamily="34" charset="0"/>
                <a:cs typeface="Arial" pitchFamily="34" charset="0"/>
              </a:rPr>
              <a:t>with fuel  accompanied by the release of </a:t>
            </a:r>
            <a:r>
              <a:rPr spc="-25" dirty="0">
                <a:latin typeface="Arial" pitchFamily="34" charset="0"/>
                <a:cs typeface="Arial" pitchFamily="34" charset="0"/>
              </a:rPr>
              <a:t>energy, </a:t>
            </a:r>
            <a:r>
              <a:rPr dirty="0">
                <a:latin typeface="Arial" pitchFamily="34" charset="0"/>
                <a:cs typeface="Arial" pitchFamily="34" charset="0"/>
              </a:rPr>
              <a:t>indicated</a:t>
            </a:r>
            <a:r>
              <a:rPr spc="-254" dirty="0">
                <a:latin typeface="Arial" pitchFamily="34" charset="0"/>
                <a:cs typeface="Arial" pitchFamily="34" charset="0"/>
              </a:rPr>
              <a:t> </a:t>
            </a:r>
            <a:r>
              <a:rPr dirty="0">
                <a:latin typeface="Arial" pitchFamily="34" charset="0"/>
                <a:cs typeface="Arial" pitchFamily="34" charset="0"/>
              </a:rPr>
              <a:t>by  incandescence </a:t>
            </a:r>
            <a:r>
              <a:rPr>
                <a:latin typeface="Arial" pitchFamily="34" charset="0"/>
                <a:cs typeface="Arial" pitchFamily="34" charset="0"/>
              </a:rPr>
              <a:t>or</a:t>
            </a:r>
            <a:r>
              <a:rPr spc="-90">
                <a:latin typeface="Arial" pitchFamily="34" charset="0"/>
                <a:cs typeface="Arial" pitchFamily="34" charset="0"/>
              </a:rPr>
              <a:t> </a:t>
            </a:r>
            <a:r>
              <a:rPr smtClean="0">
                <a:latin typeface="Arial" pitchFamily="34" charset="0"/>
                <a:cs typeface="Arial" pitchFamily="34" charset="0"/>
              </a:rPr>
              <a:t>flame.</a:t>
            </a:r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bject 10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1327132" cy="4122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00" spc="-5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Fire</a:t>
            </a:r>
            <a:endParaRPr sz="26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17" name="object 17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000"/>
            </a:p>
          </p:txBody>
        </p:sp>
        <p:sp>
          <p:nvSpPr>
            <p:cNvPr id="18" name="object 18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 sz="2000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642910" y="1785926"/>
            <a:ext cx="80724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The fuel can be in solid, liquid, or vapor form, but vapor and liquid fuels are generally easier to ignite. </a:t>
            </a:r>
          </a:p>
          <a:p>
            <a:pPr algn="just"/>
            <a:endParaRPr lang="en-US" sz="2000" dirty="0" smtClean="0"/>
          </a:p>
          <a:p>
            <a:pPr algn="just"/>
            <a:r>
              <a:rPr lang="en-US" sz="2000" dirty="0" smtClean="0"/>
              <a:t>The combustion always occurs in the vapor phase; liquids are volatized and solids are decomposed into vapor before combustion. </a:t>
            </a:r>
          </a:p>
          <a:p>
            <a:pPr algn="just"/>
            <a:endParaRPr lang="en-US" sz="2000" dirty="0" smtClean="0"/>
          </a:p>
          <a:p>
            <a:pPr algn="just"/>
            <a:r>
              <a:rPr lang="en-US" sz="2000" dirty="0" smtClean="0"/>
              <a:t>When fuel, oxidizer, and an ignition source are present at the necessary levels, burning will occur. This means a fire will </a:t>
            </a:r>
            <a:r>
              <a:rPr lang="en-US" sz="2000" i="1" dirty="0" smtClean="0"/>
              <a:t>not occur if </a:t>
            </a:r>
          </a:p>
          <a:p>
            <a:pPr marL="457200" indent="-457200" algn="just">
              <a:buAutoNum type="arabicParenBoth"/>
            </a:pPr>
            <a:r>
              <a:rPr lang="en-US" sz="2000" i="1" dirty="0" smtClean="0"/>
              <a:t>fuel is not present or is not present in sufficient quantities,</a:t>
            </a:r>
          </a:p>
          <a:p>
            <a:pPr marL="457200" indent="-457200" algn="just">
              <a:buAutoNum type="arabicParenBoth"/>
            </a:pPr>
            <a:r>
              <a:rPr lang="en-US" sz="2000" dirty="0" smtClean="0"/>
              <a:t>an oxidizer is not present or is not present in sufficient quantities, and </a:t>
            </a:r>
          </a:p>
          <a:p>
            <a:pPr marL="457200" indent="-457200" algn="just">
              <a:buAutoNum type="arabicParenBoth"/>
            </a:pPr>
            <a:r>
              <a:rPr lang="en-US" sz="2000" dirty="0" smtClean="0"/>
              <a:t>the ignition source is not energetic enough to initiate the fire.</a:t>
            </a:r>
          </a:p>
          <a:p>
            <a:pPr algn="just">
              <a:buNone/>
            </a:pPr>
            <a:endParaRPr lang="en-US" sz="20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4540" y="1365250"/>
            <a:ext cx="5313045" cy="2129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870" marR="5080" indent="-229870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9870" algn="l"/>
              </a:tabLst>
            </a:pPr>
            <a:r>
              <a:rPr sz="2300" dirty="0">
                <a:latin typeface="Arial"/>
                <a:cs typeface="Arial"/>
              </a:rPr>
              <a:t>It develops a floating aqueous film of  solution under the foam on fuel</a:t>
            </a:r>
            <a:r>
              <a:rPr sz="2300" spc="-17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surface  and cool the burning</a:t>
            </a:r>
            <a:r>
              <a:rPr sz="2300" spc="-11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surface.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53365" marR="336550" indent="-241300">
              <a:lnSpc>
                <a:spcPct val="100000"/>
              </a:lnSpc>
              <a:buClr>
                <a:srgbClr val="C00000"/>
              </a:buClr>
              <a:buSzPct val="132608"/>
              <a:buFont typeface="Arial"/>
              <a:buChar char="•"/>
              <a:tabLst>
                <a:tab pos="295275" algn="l"/>
              </a:tabLst>
            </a:pPr>
            <a:r>
              <a:rPr dirty="0"/>
              <a:t>	</a:t>
            </a:r>
            <a:r>
              <a:rPr sz="2300" dirty="0">
                <a:latin typeface="Arial"/>
                <a:cs typeface="Arial"/>
              </a:rPr>
              <a:t>AFF extinguishers must not be</a:t>
            </a:r>
            <a:r>
              <a:rPr sz="2300" spc="-15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used  on electrical and metal</a:t>
            </a:r>
            <a:r>
              <a:rPr sz="2300" spc="-12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fires.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3513454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AFF Foam</a:t>
            </a:r>
            <a:r>
              <a:rPr sz="2500" spc="-4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Extinguishers</a:t>
            </a:r>
            <a:endParaRPr sz="2500"/>
          </a:p>
        </p:txBody>
      </p:sp>
      <p:grpSp>
        <p:nvGrpSpPr>
          <p:cNvPr id="4" name="object 4"/>
          <p:cNvGrpSpPr/>
          <p:nvPr/>
        </p:nvGrpSpPr>
        <p:grpSpPr>
          <a:xfrm>
            <a:off x="6394450" y="1441450"/>
            <a:ext cx="2079625" cy="4575175"/>
            <a:chOff x="6394450" y="1441450"/>
            <a:chExt cx="2079625" cy="4575175"/>
          </a:xfrm>
        </p:grpSpPr>
        <p:sp>
          <p:nvSpPr>
            <p:cNvPr id="6" name="object 6"/>
            <p:cNvSpPr/>
            <p:nvPr/>
          </p:nvSpPr>
          <p:spPr>
            <a:xfrm>
              <a:off x="6400800" y="1447800"/>
              <a:ext cx="2066925" cy="45624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394450" y="1441450"/>
              <a:ext cx="2079625" cy="4575175"/>
            </a:xfrm>
            <a:custGeom>
              <a:avLst/>
              <a:gdLst/>
              <a:ahLst/>
              <a:cxnLst/>
              <a:rect l="l" t="t" r="r" b="b"/>
              <a:pathLst>
                <a:path w="2079625" h="4575175">
                  <a:moveTo>
                    <a:pt x="0" y="4575175"/>
                  </a:moveTo>
                  <a:lnTo>
                    <a:pt x="2079625" y="4575175"/>
                  </a:lnTo>
                  <a:lnTo>
                    <a:pt x="2079625" y="0"/>
                  </a:lnTo>
                  <a:lnTo>
                    <a:pt x="0" y="0"/>
                  </a:lnTo>
                  <a:lnTo>
                    <a:pt x="0" y="4575175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9" name="object 9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4540" y="1273809"/>
            <a:ext cx="4650105" cy="42259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5425" marR="88265" indent="-22542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5425" algn="l"/>
              </a:tabLst>
            </a:pPr>
            <a:r>
              <a:rPr sz="2300" dirty="0">
                <a:latin typeface="Arial"/>
                <a:cs typeface="Arial"/>
              </a:rPr>
              <a:t>The main base chemicals used</a:t>
            </a:r>
            <a:r>
              <a:rPr sz="2300" spc="-18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in  </a:t>
            </a:r>
            <a:r>
              <a:rPr sz="2300" spc="5" dirty="0">
                <a:latin typeface="Arial"/>
                <a:cs typeface="Arial"/>
              </a:rPr>
              <a:t>DCP </a:t>
            </a:r>
            <a:r>
              <a:rPr sz="2300" dirty="0">
                <a:latin typeface="Arial"/>
                <a:cs typeface="Arial"/>
              </a:rPr>
              <a:t>extinguishers are sodium  bicarbonate and potassium  bicarbonate.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9870" marR="5080" indent="-229870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870" algn="l"/>
              </a:tabLst>
            </a:pPr>
            <a:r>
              <a:rPr sz="2300" spc="5" dirty="0">
                <a:latin typeface="Arial"/>
                <a:cs typeface="Arial"/>
              </a:rPr>
              <a:t>DCP </a:t>
            </a:r>
            <a:r>
              <a:rPr sz="2300" dirty="0">
                <a:latin typeface="Arial"/>
                <a:cs typeface="Arial"/>
              </a:rPr>
              <a:t>extinguishers puts out fire</a:t>
            </a:r>
            <a:r>
              <a:rPr sz="2300" spc="-21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by  coating the fuel surface with  chemical</a:t>
            </a:r>
            <a:r>
              <a:rPr sz="2300" spc="-45" dirty="0">
                <a:latin typeface="Arial"/>
                <a:cs typeface="Arial"/>
              </a:rPr>
              <a:t> </a:t>
            </a:r>
            <a:r>
              <a:rPr sz="2300" spc="-20" dirty="0">
                <a:latin typeface="Arial"/>
                <a:cs typeface="Arial"/>
              </a:rPr>
              <a:t>powder.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5425" marR="313690" indent="-225425">
              <a:lnSpc>
                <a:spcPct val="99000"/>
              </a:lnSpc>
              <a:buClr>
                <a:srgbClr val="C00000"/>
              </a:buClr>
              <a:buSzPct val="132608"/>
              <a:buChar char="•"/>
              <a:tabLst>
                <a:tab pos="225425" algn="l"/>
              </a:tabLst>
            </a:pPr>
            <a:r>
              <a:rPr sz="2300" dirty="0">
                <a:latin typeface="Arial"/>
                <a:cs typeface="Arial"/>
              </a:rPr>
              <a:t>This separates the fuel from</a:t>
            </a:r>
            <a:r>
              <a:rPr sz="2300" spc="-16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oxygen in the air and prevent  vapor</a:t>
            </a:r>
            <a:r>
              <a:rPr sz="2300" spc="-2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formation.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580390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Dry Chemical Powder(DCP)</a:t>
            </a:r>
            <a:r>
              <a:rPr sz="2500" spc="-1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Extinguisher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473700" y="1358900"/>
            <a:ext cx="3082925" cy="4587875"/>
            <a:chOff x="5473700" y="1358900"/>
            <a:chExt cx="3082925" cy="4587875"/>
          </a:xfrm>
        </p:grpSpPr>
        <p:sp>
          <p:nvSpPr>
            <p:cNvPr id="6" name="object 6"/>
            <p:cNvSpPr/>
            <p:nvPr/>
          </p:nvSpPr>
          <p:spPr>
            <a:xfrm>
              <a:off x="5486400" y="1371600"/>
              <a:ext cx="3057525" cy="45624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0050" y="1365250"/>
              <a:ext cx="3070225" cy="4575175"/>
            </a:xfrm>
            <a:custGeom>
              <a:avLst/>
              <a:gdLst/>
              <a:ahLst/>
              <a:cxnLst/>
              <a:rect l="l" t="t" r="r" b="b"/>
              <a:pathLst>
                <a:path w="3070225" h="4575175">
                  <a:moveTo>
                    <a:pt x="0" y="4575175"/>
                  </a:moveTo>
                  <a:lnTo>
                    <a:pt x="3070225" y="4575175"/>
                  </a:lnTo>
                  <a:lnTo>
                    <a:pt x="3070225" y="0"/>
                  </a:lnTo>
                  <a:lnTo>
                    <a:pt x="0" y="0"/>
                  </a:lnTo>
                  <a:lnTo>
                    <a:pt x="0" y="4575175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9" name="object 9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4540" y="1395730"/>
            <a:ext cx="4570095" cy="24942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5425" marR="365125" indent="-22542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5425" algn="l"/>
              </a:tabLst>
            </a:pPr>
            <a:r>
              <a:rPr sz="2300" dirty="0">
                <a:latin typeface="Arial"/>
                <a:cs typeface="Arial"/>
              </a:rPr>
              <a:t>The powder also interrupts the  chemical chain reaction of</a:t>
            </a:r>
            <a:r>
              <a:rPr sz="2300" spc="-16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C00000"/>
              </a:buClr>
              <a:buFont typeface="Arial"/>
              <a:buChar char="•"/>
            </a:pPr>
            <a:endParaRPr sz="2350">
              <a:latin typeface="Arial"/>
              <a:cs typeface="Arial"/>
            </a:endParaRPr>
          </a:p>
          <a:p>
            <a:pPr marL="225425" marR="5080" indent="-225425">
              <a:lnSpc>
                <a:spcPct val="101299"/>
              </a:lnSpc>
              <a:buClr>
                <a:srgbClr val="C00000"/>
              </a:buClr>
              <a:buSzPct val="132608"/>
              <a:buChar char="•"/>
              <a:tabLst>
                <a:tab pos="225425" algn="l"/>
              </a:tabLst>
            </a:pPr>
            <a:r>
              <a:rPr sz="2300" dirty="0">
                <a:latin typeface="Arial"/>
                <a:cs typeface="Arial"/>
              </a:rPr>
              <a:t>The disadvantage is that it</a:t>
            </a:r>
            <a:r>
              <a:rPr sz="2300" spc="-15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leaves  residue particularly making it  </a:t>
            </a:r>
            <a:r>
              <a:rPr sz="2300" spc="-5" dirty="0">
                <a:latin typeface="Arial"/>
                <a:cs typeface="Arial"/>
              </a:rPr>
              <a:t>difficult </a:t>
            </a:r>
            <a:r>
              <a:rPr sz="2300" dirty="0">
                <a:latin typeface="Arial"/>
                <a:cs typeface="Arial"/>
              </a:rPr>
              <a:t>to clean up in case of  sensitive</a:t>
            </a:r>
            <a:r>
              <a:rPr sz="2300" spc="-4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equipment.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580390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Dry Chemical Powder(DCP)</a:t>
            </a:r>
            <a:r>
              <a:rPr sz="2500" spc="-1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Extinguisher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473700" y="1358900"/>
            <a:ext cx="3082925" cy="4587875"/>
            <a:chOff x="5473700" y="1358900"/>
            <a:chExt cx="3082925" cy="4587875"/>
          </a:xfrm>
        </p:grpSpPr>
        <p:sp>
          <p:nvSpPr>
            <p:cNvPr id="6" name="object 6"/>
            <p:cNvSpPr/>
            <p:nvPr/>
          </p:nvSpPr>
          <p:spPr>
            <a:xfrm>
              <a:off x="5486400" y="1371600"/>
              <a:ext cx="3057525" cy="45624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0050" y="1365250"/>
              <a:ext cx="3070225" cy="4575175"/>
            </a:xfrm>
            <a:custGeom>
              <a:avLst/>
              <a:gdLst/>
              <a:ahLst/>
              <a:cxnLst/>
              <a:rect l="l" t="t" r="r" b="b"/>
              <a:pathLst>
                <a:path w="3070225" h="4575175">
                  <a:moveTo>
                    <a:pt x="0" y="4575175"/>
                  </a:moveTo>
                  <a:lnTo>
                    <a:pt x="3070225" y="4575175"/>
                  </a:lnTo>
                  <a:lnTo>
                    <a:pt x="3070225" y="0"/>
                  </a:lnTo>
                  <a:lnTo>
                    <a:pt x="0" y="0"/>
                  </a:lnTo>
                  <a:lnTo>
                    <a:pt x="0" y="4575175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9" name="object 9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243330"/>
            <a:ext cx="7360284" cy="3181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235" marR="5080" indent="-22923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Special extinguishing agents are used for</a:t>
            </a:r>
            <a:r>
              <a:rPr sz="2300" spc="-22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extinguishing  metallic</a:t>
            </a:r>
            <a:r>
              <a:rPr sz="2300" spc="-4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fires.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9235" marR="18415" indent="-2292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  <a:tab pos="3421379" algn="l"/>
              </a:tabLst>
            </a:pPr>
            <a:r>
              <a:rPr sz="2300" dirty="0">
                <a:latin typeface="Arial"/>
                <a:cs typeface="Arial"/>
              </a:rPr>
              <a:t>Dry</a:t>
            </a:r>
            <a:r>
              <a:rPr sz="2300" spc="-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powders</a:t>
            </a:r>
            <a:r>
              <a:rPr sz="2300" spc="-3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extinguish	</a:t>
            </a:r>
            <a:r>
              <a:rPr sz="2300" spc="-5" dirty="0">
                <a:latin typeface="Arial"/>
                <a:cs typeface="Arial"/>
              </a:rPr>
              <a:t>the </a:t>
            </a:r>
            <a:r>
              <a:rPr sz="2300" dirty="0">
                <a:latin typeface="Arial"/>
                <a:cs typeface="Arial"/>
              </a:rPr>
              <a:t>fire by forming a crust on  metal surface excluding air and also absorbs heat</a:t>
            </a:r>
            <a:r>
              <a:rPr sz="2300" spc="-26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from  the metal</a:t>
            </a:r>
            <a:r>
              <a:rPr sz="2300" spc="-4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surface.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9235" marR="438784" indent="-229235">
              <a:lnSpc>
                <a:spcPct val="100000"/>
              </a:lnSpc>
              <a:spcBef>
                <a:spcPts val="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E.g., Blended sodium chloride based dry </a:t>
            </a:r>
            <a:r>
              <a:rPr sz="2300" spc="-20" dirty="0">
                <a:latin typeface="Arial"/>
                <a:cs typeface="Arial"/>
              </a:rPr>
              <a:t>powder,  </a:t>
            </a:r>
            <a:r>
              <a:rPr sz="2300" dirty="0">
                <a:latin typeface="Arial"/>
                <a:cs typeface="Arial"/>
              </a:rPr>
              <a:t>ternary eutectic chloride(TEC) </a:t>
            </a:r>
            <a:r>
              <a:rPr sz="2300" spc="-20" dirty="0">
                <a:latin typeface="Arial"/>
                <a:cs typeface="Arial"/>
              </a:rPr>
              <a:t>powder, </a:t>
            </a:r>
            <a:r>
              <a:rPr sz="2300" dirty="0">
                <a:latin typeface="Arial"/>
                <a:cs typeface="Arial"/>
              </a:rPr>
              <a:t>graphite</a:t>
            </a:r>
            <a:r>
              <a:rPr sz="2300" spc="-20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etc.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463931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Special Dry Powder</a:t>
            </a:r>
            <a:r>
              <a:rPr sz="2500" spc="-40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Extinguisher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0240" y="1319530"/>
            <a:ext cx="7647305" cy="28308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1465" marR="964565" indent="-241300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62890" algn="l"/>
              </a:tabLst>
            </a:pPr>
            <a:r>
              <a:rPr sz="2300" dirty="0">
                <a:latin typeface="Arial"/>
                <a:cs typeface="Arial"/>
              </a:rPr>
              <a:t>The extinguishing media is expelled from the  extinguisher by carbon dioxide gas contained in</a:t>
            </a:r>
            <a:r>
              <a:rPr sz="2300" spc="-26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a  cartridge inside the</a:t>
            </a:r>
            <a:r>
              <a:rPr sz="2300" spc="-110" dirty="0">
                <a:latin typeface="Arial"/>
                <a:cs typeface="Arial"/>
              </a:rPr>
              <a:t> </a:t>
            </a:r>
            <a:r>
              <a:rPr sz="2300" spc="-10" dirty="0">
                <a:latin typeface="Arial"/>
                <a:cs typeface="Arial"/>
              </a:rPr>
              <a:t>extinguisher.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91465" marR="43180" indent="-241300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67335" algn="l"/>
              </a:tabLst>
            </a:pPr>
            <a:r>
              <a:rPr sz="2300" spc="5" dirty="0">
                <a:latin typeface="Arial"/>
                <a:cs typeface="Arial"/>
              </a:rPr>
              <a:t>CO</a:t>
            </a:r>
            <a:r>
              <a:rPr sz="2250" spc="7" baseline="-20370" dirty="0">
                <a:latin typeface="Arial"/>
                <a:cs typeface="Arial"/>
              </a:rPr>
              <a:t>2 </a:t>
            </a:r>
            <a:r>
              <a:rPr sz="2300" dirty="0">
                <a:latin typeface="Arial"/>
                <a:cs typeface="Arial"/>
              </a:rPr>
              <a:t>extinguisher contains liquefied carbon dioxide. The  gas present in </a:t>
            </a:r>
            <a:r>
              <a:rPr sz="2300" spc="-5" dirty="0">
                <a:latin typeface="Arial"/>
                <a:cs typeface="Arial"/>
              </a:rPr>
              <a:t>the </a:t>
            </a:r>
            <a:r>
              <a:rPr sz="2300" dirty="0">
                <a:latin typeface="Arial"/>
                <a:cs typeface="Arial"/>
              </a:rPr>
              <a:t>vapour space </a:t>
            </a:r>
            <a:r>
              <a:rPr sz="2300" spc="-5" dirty="0">
                <a:latin typeface="Arial"/>
                <a:cs typeface="Arial"/>
              </a:rPr>
              <a:t>above </a:t>
            </a:r>
            <a:r>
              <a:rPr sz="2300" dirty="0">
                <a:latin typeface="Arial"/>
                <a:cs typeface="Arial"/>
              </a:rPr>
              <a:t>the liquefied</a:t>
            </a:r>
            <a:r>
              <a:rPr sz="2300" spc="-220" dirty="0">
                <a:latin typeface="Arial"/>
                <a:cs typeface="Arial"/>
              </a:rPr>
              <a:t> </a:t>
            </a:r>
            <a:r>
              <a:rPr sz="2300" spc="15" dirty="0">
                <a:latin typeface="Arial"/>
                <a:cs typeface="Arial"/>
              </a:rPr>
              <a:t>CO</a:t>
            </a:r>
            <a:r>
              <a:rPr sz="2250" spc="22" baseline="-20370" dirty="0">
                <a:latin typeface="Arial"/>
                <a:cs typeface="Arial"/>
              </a:rPr>
              <a:t>2 </a:t>
            </a:r>
            <a:r>
              <a:rPr sz="1500" spc="1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itself acts as the propellant. So no separate cartridge is  used in </a:t>
            </a:r>
            <a:r>
              <a:rPr sz="2300" spc="5" dirty="0">
                <a:latin typeface="Arial"/>
                <a:cs typeface="Arial"/>
              </a:rPr>
              <a:t>CO</a:t>
            </a:r>
            <a:r>
              <a:rPr sz="2250" spc="7" baseline="-20370" dirty="0">
                <a:latin typeface="Arial"/>
                <a:cs typeface="Arial"/>
              </a:rPr>
              <a:t>2</a:t>
            </a:r>
            <a:r>
              <a:rPr sz="2250" spc="592" baseline="-20370" dirty="0">
                <a:latin typeface="Arial"/>
                <a:cs typeface="Arial"/>
              </a:rPr>
              <a:t> </a:t>
            </a:r>
            <a:r>
              <a:rPr sz="2300" spc="-10" dirty="0">
                <a:latin typeface="Arial"/>
                <a:cs typeface="Arial"/>
              </a:rPr>
              <a:t>extinguisher.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488886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Propellant for extinguishing</a:t>
            </a:r>
            <a:r>
              <a:rPr sz="2500" spc="-10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media.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319530"/>
            <a:ext cx="2270760" cy="727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235" marR="5080" indent="-22923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Pull/remove</a:t>
            </a:r>
            <a:r>
              <a:rPr sz="2300" spc="-11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locking</a:t>
            </a:r>
            <a:r>
              <a:rPr sz="2300" spc="-5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clip.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8340" y="2371470"/>
            <a:ext cx="2950210" cy="727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2085" marR="5080" indent="-160020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13995" algn="l"/>
              </a:tabLst>
            </a:pPr>
            <a:r>
              <a:rPr sz="2300" dirty="0">
                <a:latin typeface="Arial"/>
                <a:cs typeface="Arial"/>
              </a:rPr>
              <a:t>Aim the nozzle at</a:t>
            </a:r>
            <a:r>
              <a:rPr sz="2300" spc="-15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base of the</a:t>
            </a:r>
            <a:r>
              <a:rPr sz="2300" spc="-7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3422980"/>
            <a:ext cx="2190750" cy="727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8600" indent="-21653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Press the</a:t>
            </a:r>
            <a:r>
              <a:rPr sz="2300" spc="-10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knob</a:t>
            </a:r>
            <a:endParaRPr sz="2300">
              <a:latin typeface="Arial"/>
              <a:cs typeface="Arial"/>
            </a:endParaRPr>
          </a:p>
          <a:p>
            <a:pPr marL="253365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down.</a:t>
            </a:r>
            <a:endParaRPr sz="23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8340" y="4474845"/>
            <a:ext cx="3210560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0" indent="-216535">
              <a:lnSpc>
                <a:spcPct val="100000"/>
              </a:lnSpc>
              <a:spcBef>
                <a:spcPts val="100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  <a:tab pos="2546350" algn="l"/>
              </a:tabLst>
            </a:pPr>
            <a:r>
              <a:rPr sz="2300" dirty="0">
                <a:latin typeface="Arial"/>
                <a:cs typeface="Arial"/>
              </a:rPr>
              <a:t>Starting</a:t>
            </a:r>
            <a:r>
              <a:rPr sz="2300" spc="-2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from</a:t>
            </a:r>
            <a:r>
              <a:rPr sz="2300" spc="-2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	edge</a:t>
            </a:r>
            <a:endParaRPr sz="23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29436" y="4825365"/>
            <a:ext cx="2948940" cy="107061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5080">
              <a:lnSpc>
                <a:spcPct val="99000"/>
              </a:lnSpc>
              <a:spcBef>
                <a:spcPts val="130"/>
              </a:spcBef>
              <a:tabLst>
                <a:tab pos="1018540" algn="l"/>
              </a:tabLst>
            </a:pPr>
            <a:r>
              <a:rPr sz="2300" dirty="0">
                <a:latin typeface="Arial"/>
                <a:cs typeface="Arial"/>
              </a:rPr>
              <a:t>of </a:t>
            </a:r>
            <a:r>
              <a:rPr sz="2300" spc="-5" dirty="0">
                <a:latin typeface="Arial"/>
                <a:cs typeface="Arial"/>
              </a:rPr>
              <a:t>the </a:t>
            </a:r>
            <a:r>
              <a:rPr sz="2300" dirty="0">
                <a:latin typeface="Arial"/>
                <a:cs typeface="Arial"/>
              </a:rPr>
              <a:t>fire sweep the  nozzle	</a:t>
            </a:r>
            <a:r>
              <a:rPr sz="2300" spc="-5" dirty="0">
                <a:latin typeface="Arial"/>
                <a:cs typeface="Arial"/>
              </a:rPr>
              <a:t>from </a:t>
            </a:r>
            <a:r>
              <a:rPr sz="2300" dirty="0">
                <a:latin typeface="Arial"/>
                <a:cs typeface="Arial"/>
              </a:rPr>
              <a:t>side to  side advancing</a:t>
            </a:r>
            <a:r>
              <a:rPr sz="2300" spc="-90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ahead.</a:t>
            </a:r>
            <a:endParaRPr sz="23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3338829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931670" algn="l"/>
              </a:tabLst>
            </a:pPr>
            <a:r>
              <a:rPr sz="2500" spc="-5" dirty="0">
                <a:solidFill>
                  <a:srgbClr val="C00000"/>
                </a:solidFill>
              </a:rPr>
              <a:t>Extinguisher	Operation</a:t>
            </a:r>
            <a:endParaRPr sz="2500"/>
          </a:p>
        </p:txBody>
      </p:sp>
      <p:grpSp>
        <p:nvGrpSpPr>
          <p:cNvPr id="9" name="object 9"/>
          <p:cNvGrpSpPr/>
          <p:nvPr/>
        </p:nvGrpSpPr>
        <p:grpSpPr>
          <a:xfrm>
            <a:off x="3873500" y="1206500"/>
            <a:ext cx="4902200" cy="5311775"/>
            <a:chOff x="3873500" y="1206500"/>
            <a:chExt cx="4902200" cy="5311775"/>
          </a:xfrm>
        </p:grpSpPr>
        <p:sp>
          <p:nvSpPr>
            <p:cNvPr id="10" name="object 10"/>
            <p:cNvSpPr/>
            <p:nvPr/>
          </p:nvSpPr>
          <p:spPr>
            <a:xfrm>
              <a:off x="3886200" y="1219200"/>
              <a:ext cx="3057525" cy="52863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879850" y="1212850"/>
              <a:ext cx="3070225" cy="5299075"/>
            </a:xfrm>
            <a:custGeom>
              <a:avLst/>
              <a:gdLst/>
              <a:ahLst/>
              <a:cxnLst/>
              <a:rect l="l" t="t" r="r" b="b"/>
              <a:pathLst>
                <a:path w="3070225" h="5299075">
                  <a:moveTo>
                    <a:pt x="0" y="5299075"/>
                  </a:moveTo>
                  <a:lnTo>
                    <a:pt x="3070225" y="5299075"/>
                  </a:lnTo>
                  <a:lnTo>
                    <a:pt x="3070225" y="0"/>
                  </a:lnTo>
                  <a:lnTo>
                    <a:pt x="0" y="0"/>
                  </a:lnTo>
                  <a:lnTo>
                    <a:pt x="0" y="5299075"/>
                  </a:lnTo>
                  <a:close/>
                </a:path>
              </a:pathLst>
            </a:custGeom>
            <a:ln w="127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495800" y="1544573"/>
              <a:ext cx="3048000" cy="3162300"/>
            </a:xfrm>
            <a:custGeom>
              <a:avLst/>
              <a:gdLst/>
              <a:ahLst/>
              <a:cxnLst/>
              <a:rect l="l" t="t" r="r" b="b"/>
              <a:pathLst>
                <a:path w="3048000" h="3162300">
                  <a:moveTo>
                    <a:pt x="66675" y="3092577"/>
                  </a:moveTo>
                  <a:lnTo>
                    <a:pt x="0" y="3092450"/>
                  </a:lnTo>
                  <a:lnTo>
                    <a:pt x="0" y="3114675"/>
                  </a:lnTo>
                  <a:lnTo>
                    <a:pt x="66675" y="3114802"/>
                  </a:lnTo>
                  <a:lnTo>
                    <a:pt x="66675" y="3092577"/>
                  </a:lnTo>
                  <a:close/>
                </a:path>
                <a:path w="3048000" h="3162300">
                  <a:moveTo>
                    <a:pt x="155575" y="3092577"/>
                  </a:moveTo>
                  <a:lnTo>
                    <a:pt x="88900" y="3092577"/>
                  </a:lnTo>
                  <a:lnTo>
                    <a:pt x="88900" y="3114802"/>
                  </a:lnTo>
                  <a:lnTo>
                    <a:pt x="155575" y="3114802"/>
                  </a:lnTo>
                  <a:lnTo>
                    <a:pt x="155575" y="3092577"/>
                  </a:lnTo>
                  <a:close/>
                </a:path>
                <a:path w="3048000" h="3162300">
                  <a:moveTo>
                    <a:pt x="244475" y="3092704"/>
                  </a:moveTo>
                  <a:lnTo>
                    <a:pt x="177800" y="3092577"/>
                  </a:lnTo>
                  <a:lnTo>
                    <a:pt x="177800" y="3114802"/>
                  </a:lnTo>
                  <a:lnTo>
                    <a:pt x="244475" y="3114929"/>
                  </a:lnTo>
                  <a:lnTo>
                    <a:pt x="244475" y="3092704"/>
                  </a:lnTo>
                  <a:close/>
                </a:path>
                <a:path w="3048000" h="3162300">
                  <a:moveTo>
                    <a:pt x="333375" y="3092704"/>
                  </a:moveTo>
                  <a:lnTo>
                    <a:pt x="266700" y="3092704"/>
                  </a:lnTo>
                  <a:lnTo>
                    <a:pt x="266700" y="3114929"/>
                  </a:lnTo>
                  <a:lnTo>
                    <a:pt x="333375" y="3114929"/>
                  </a:lnTo>
                  <a:lnTo>
                    <a:pt x="333375" y="3092704"/>
                  </a:lnTo>
                  <a:close/>
                </a:path>
                <a:path w="3048000" h="3162300">
                  <a:moveTo>
                    <a:pt x="422275" y="3092831"/>
                  </a:moveTo>
                  <a:lnTo>
                    <a:pt x="355600" y="3092704"/>
                  </a:lnTo>
                  <a:lnTo>
                    <a:pt x="355600" y="3114929"/>
                  </a:lnTo>
                  <a:lnTo>
                    <a:pt x="422275" y="3114929"/>
                  </a:lnTo>
                  <a:lnTo>
                    <a:pt x="422275" y="3092831"/>
                  </a:lnTo>
                  <a:close/>
                </a:path>
                <a:path w="3048000" h="3162300">
                  <a:moveTo>
                    <a:pt x="511175" y="3092831"/>
                  </a:moveTo>
                  <a:lnTo>
                    <a:pt x="444500" y="3092831"/>
                  </a:lnTo>
                  <a:lnTo>
                    <a:pt x="444500" y="3115056"/>
                  </a:lnTo>
                  <a:lnTo>
                    <a:pt x="511175" y="3115056"/>
                  </a:lnTo>
                  <a:lnTo>
                    <a:pt x="511175" y="3092831"/>
                  </a:lnTo>
                  <a:close/>
                </a:path>
                <a:path w="3048000" h="3162300">
                  <a:moveTo>
                    <a:pt x="600075" y="3092831"/>
                  </a:moveTo>
                  <a:lnTo>
                    <a:pt x="533400" y="3092831"/>
                  </a:lnTo>
                  <a:lnTo>
                    <a:pt x="533400" y="3115056"/>
                  </a:lnTo>
                  <a:lnTo>
                    <a:pt x="600075" y="3115056"/>
                  </a:lnTo>
                  <a:lnTo>
                    <a:pt x="600075" y="3092831"/>
                  </a:lnTo>
                  <a:close/>
                </a:path>
                <a:path w="3048000" h="3162300">
                  <a:moveTo>
                    <a:pt x="688975" y="3092958"/>
                  </a:moveTo>
                  <a:lnTo>
                    <a:pt x="622300" y="3092831"/>
                  </a:lnTo>
                  <a:lnTo>
                    <a:pt x="622300" y="3115056"/>
                  </a:lnTo>
                  <a:lnTo>
                    <a:pt x="688975" y="3115183"/>
                  </a:lnTo>
                  <a:lnTo>
                    <a:pt x="688975" y="3092958"/>
                  </a:lnTo>
                  <a:close/>
                </a:path>
                <a:path w="3048000" h="3162300">
                  <a:moveTo>
                    <a:pt x="777875" y="3092958"/>
                  </a:moveTo>
                  <a:lnTo>
                    <a:pt x="711200" y="3092958"/>
                  </a:lnTo>
                  <a:lnTo>
                    <a:pt x="711200" y="3115183"/>
                  </a:lnTo>
                  <a:lnTo>
                    <a:pt x="777875" y="3115183"/>
                  </a:lnTo>
                  <a:lnTo>
                    <a:pt x="777875" y="3092958"/>
                  </a:lnTo>
                  <a:close/>
                </a:path>
                <a:path w="3048000" h="3162300">
                  <a:moveTo>
                    <a:pt x="866775" y="3093085"/>
                  </a:moveTo>
                  <a:lnTo>
                    <a:pt x="800100" y="3092958"/>
                  </a:lnTo>
                  <a:lnTo>
                    <a:pt x="800100" y="3115183"/>
                  </a:lnTo>
                  <a:lnTo>
                    <a:pt x="866775" y="3115310"/>
                  </a:lnTo>
                  <a:lnTo>
                    <a:pt x="866775" y="3093085"/>
                  </a:lnTo>
                  <a:close/>
                </a:path>
                <a:path w="3048000" h="3162300">
                  <a:moveTo>
                    <a:pt x="955675" y="3093085"/>
                  </a:moveTo>
                  <a:lnTo>
                    <a:pt x="889000" y="3093085"/>
                  </a:lnTo>
                  <a:lnTo>
                    <a:pt x="889000" y="3115310"/>
                  </a:lnTo>
                  <a:lnTo>
                    <a:pt x="955675" y="3115310"/>
                  </a:lnTo>
                  <a:lnTo>
                    <a:pt x="955675" y="3093085"/>
                  </a:lnTo>
                  <a:close/>
                </a:path>
                <a:path w="3048000" h="3162300">
                  <a:moveTo>
                    <a:pt x="1044575" y="3093085"/>
                  </a:moveTo>
                  <a:lnTo>
                    <a:pt x="977900" y="3093085"/>
                  </a:lnTo>
                  <a:lnTo>
                    <a:pt x="977900" y="3115310"/>
                  </a:lnTo>
                  <a:lnTo>
                    <a:pt x="1044575" y="3115310"/>
                  </a:lnTo>
                  <a:lnTo>
                    <a:pt x="1044575" y="3093085"/>
                  </a:lnTo>
                  <a:close/>
                </a:path>
                <a:path w="3048000" h="3162300">
                  <a:moveTo>
                    <a:pt x="1133475" y="3093212"/>
                  </a:moveTo>
                  <a:lnTo>
                    <a:pt x="1066800" y="3093212"/>
                  </a:lnTo>
                  <a:lnTo>
                    <a:pt x="1066800" y="3115437"/>
                  </a:lnTo>
                  <a:lnTo>
                    <a:pt x="1133475" y="3115437"/>
                  </a:lnTo>
                  <a:lnTo>
                    <a:pt x="1133475" y="3093212"/>
                  </a:lnTo>
                  <a:close/>
                </a:path>
                <a:path w="3048000" h="3162300">
                  <a:moveTo>
                    <a:pt x="1222375" y="3093212"/>
                  </a:moveTo>
                  <a:lnTo>
                    <a:pt x="1155700" y="3093212"/>
                  </a:lnTo>
                  <a:lnTo>
                    <a:pt x="1155700" y="3115437"/>
                  </a:lnTo>
                  <a:lnTo>
                    <a:pt x="1222375" y="3115437"/>
                  </a:lnTo>
                  <a:lnTo>
                    <a:pt x="1222375" y="3093212"/>
                  </a:lnTo>
                  <a:close/>
                </a:path>
                <a:path w="3048000" h="3162300">
                  <a:moveTo>
                    <a:pt x="1311275" y="3093339"/>
                  </a:moveTo>
                  <a:lnTo>
                    <a:pt x="1244600" y="3093212"/>
                  </a:lnTo>
                  <a:lnTo>
                    <a:pt x="1244600" y="3115437"/>
                  </a:lnTo>
                  <a:lnTo>
                    <a:pt x="1311275" y="3115564"/>
                  </a:lnTo>
                  <a:lnTo>
                    <a:pt x="1311275" y="3093339"/>
                  </a:lnTo>
                  <a:close/>
                </a:path>
                <a:path w="3048000" h="3162300">
                  <a:moveTo>
                    <a:pt x="1362075" y="273177"/>
                  </a:moveTo>
                  <a:lnTo>
                    <a:pt x="1295400" y="273050"/>
                  </a:lnTo>
                  <a:lnTo>
                    <a:pt x="1295400" y="295275"/>
                  </a:lnTo>
                  <a:lnTo>
                    <a:pt x="1362075" y="295402"/>
                  </a:lnTo>
                  <a:lnTo>
                    <a:pt x="1362075" y="273177"/>
                  </a:lnTo>
                  <a:close/>
                </a:path>
                <a:path w="3048000" h="3162300">
                  <a:moveTo>
                    <a:pt x="1362075" y="44577"/>
                  </a:moveTo>
                  <a:lnTo>
                    <a:pt x="1295400" y="44450"/>
                  </a:lnTo>
                  <a:lnTo>
                    <a:pt x="1295400" y="66675"/>
                  </a:lnTo>
                  <a:lnTo>
                    <a:pt x="1362075" y="66802"/>
                  </a:lnTo>
                  <a:lnTo>
                    <a:pt x="1362075" y="44577"/>
                  </a:lnTo>
                  <a:close/>
                </a:path>
                <a:path w="3048000" h="3162300">
                  <a:moveTo>
                    <a:pt x="1400175" y="3093339"/>
                  </a:moveTo>
                  <a:lnTo>
                    <a:pt x="1333500" y="3093339"/>
                  </a:lnTo>
                  <a:lnTo>
                    <a:pt x="1333500" y="3115564"/>
                  </a:lnTo>
                  <a:lnTo>
                    <a:pt x="1400175" y="3115564"/>
                  </a:lnTo>
                  <a:lnTo>
                    <a:pt x="1400175" y="3093339"/>
                  </a:lnTo>
                  <a:close/>
                </a:path>
                <a:path w="3048000" h="3162300">
                  <a:moveTo>
                    <a:pt x="1450975" y="273304"/>
                  </a:moveTo>
                  <a:lnTo>
                    <a:pt x="1384300" y="273177"/>
                  </a:lnTo>
                  <a:lnTo>
                    <a:pt x="1384300" y="295402"/>
                  </a:lnTo>
                  <a:lnTo>
                    <a:pt x="1450975" y="295529"/>
                  </a:lnTo>
                  <a:lnTo>
                    <a:pt x="1450975" y="273304"/>
                  </a:lnTo>
                  <a:close/>
                </a:path>
                <a:path w="3048000" h="3162300">
                  <a:moveTo>
                    <a:pt x="1450975" y="44704"/>
                  </a:moveTo>
                  <a:lnTo>
                    <a:pt x="1384300" y="44577"/>
                  </a:lnTo>
                  <a:lnTo>
                    <a:pt x="1384300" y="66802"/>
                  </a:lnTo>
                  <a:lnTo>
                    <a:pt x="1450975" y="66929"/>
                  </a:lnTo>
                  <a:lnTo>
                    <a:pt x="1450975" y="44704"/>
                  </a:lnTo>
                  <a:close/>
                </a:path>
                <a:path w="3048000" h="3162300">
                  <a:moveTo>
                    <a:pt x="1489075" y="3093466"/>
                  </a:moveTo>
                  <a:lnTo>
                    <a:pt x="1422400" y="3093339"/>
                  </a:lnTo>
                  <a:lnTo>
                    <a:pt x="1422400" y="3115564"/>
                  </a:lnTo>
                  <a:lnTo>
                    <a:pt x="1489075" y="3115691"/>
                  </a:lnTo>
                  <a:lnTo>
                    <a:pt x="1489075" y="3093466"/>
                  </a:lnTo>
                  <a:close/>
                </a:path>
                <a:path w="3048000" h="3162300">
                  <a:moveTo>
                    <a:pt x="1539875" y="273431"/>
                  </a:moveTo>
                  <a:lnTo>
                    <a:pt x="1473200" y="273304"/>
                  </a:lnTo>
                  <a:lnTo>
                    <a:pt x="1473200" y="295529"/>
                  </a:lnTo>
                  <a:lnTo>
                    <a:pt x="1539875" y="295656"/>
                  </a:lnTo>
                  <a:lnTo>
                    <a:pt x="1539875" y="273431"/>
                  </a:lnTo>
                  <a:close/>
                </a:path>
                <a:path w="3048000" h="3162300">
                  <a:moveTo>
                    <a:pt x="1539875" y="44704"/>
                  </a:moveTo>
                  <a:lnTo>
                    <a:pt x="1473200" y="44704"/>
                  </a:lnTo>
                  <a:lnTo>
                    <a:pt x="1473200" y="66929"/>
                  </a:lnTo>
                  <a:lnTo>
                    <a:pt x="1539875" y="66929"/>
                  </a:lnTo>
                  <a:lnTo>
                    <a:pt x="1539875" y="44704"/>
                  </a:lnTo>
                  <a:close/>
                </a:path>
                <a:path w="3048000" h="3162300">
                  <a:moveTo>
                    <a:pt x="1577975" y="3093466"/>
                  </a:moveTo>
                  <a:lnTo>
                    <a:pt x="1511300" y="3093466"/>
                  </a:lnTo>
                  <a:lnTo>
                    <a:pt x="1511300" y="3115691"/>
                  </a:lnTo>
                  <a:lnTo>
                    <a:pt x="1577975" y="3115691"/>
                  </a:lnTo>
                  <a:lnTo>
                    <a:pt x="1577975" y="3093466"/>
                  </a:lnTo>
                  <a:close/>
                </a:path>
                <a:path w="3048000" h="3162300">
                  <a:moveTo>
                    <a:pt x="1590675" y="2254377"/>
                  </a:moveTo>
                  <a:lnTo>
                    <a:pt x="1524000" y="2254250"/>
                  </a:lnTo>
                  <a:lnTo>
                    <a:pt x="1524000" y="2276475"/>
                  </a:lnTo>
                  <a:lnTo>
                    <a:pt x="1590675" y="2276602"/>
                  </a:lnTo>
                  <a:lnTo>
                    <a:pt x="1590675" y="2254377"/>
                  </a:lnTo>
                  <a:close/>
                </a:path>
                <a:path w="3048000" h="3162300">
                  <a:moveTo>
                    <a:pt x="1628775" y="273431"/>
                  </a:moveTo>
                  <a:lnTo>
                    <a:pt x="1562100" y="273431"/>
                  </a:lnTo>
                  <a:lnTo>
                    <a:pt x="1562100" y="295656"/>
                  </a:lnTo>
                  <a:lnTo>
                    <a:pt x="1628775" y="295656"/>
                  </a:lnTo>
                  <a:lnTo>
                    <a:pt x="1628775" y="273431"/>
                  </a:lnTo>
                  <a:close/>
                </a:path>
                <a:path w="3048000" h="3162300">
                  <a:moveTo>
                    <a:pt x="1628775" y="44831"/>
                  </a:moveTo>
                  <a:lnTo>
                    <a:pt x="1562100" y="44704"/>
                  </a:lnTo>
                  <a:lnTo>
                    <a:pt x="1562100" y="66929"/>
                  </a:lnTo>
                  <a:lnTo>
                    <a:pt x="1628775" y="67056"/>
                  </a:lnTo>
                  <a:lnTo>
                    <a:pt x="1628775" y="44831"/>
                  </a:lnTo>
                  <a:close/>
                </a:path>
                <a:path w="3048000" h="3162300">
                  <a:moveTo>
                    <a:pt x="1666875" y="3093466"/>
                  </a:moveTo>
                  <a:lnTo>
                    <a:pt x="1600200" y="3093466"/>
                  </a:lnTo>
                  <a:lnTo>
                    <a:pt x="1600200" y="3115691"/>
                  </a:lnTo>
                  <a:lnTo>
                    <a:pt x="1666875" y="3115691"/>
                  </a:lnTo>
                  <a:lnTo>
                    <a:pt x="1666875" y="3093466"/>
                  </a:lnTo>
                  <a:close/>
                </a:path>
                <a:path w="3048000" h="3162300">
                  <a:moveTo>
                    <a:pt x="1679575" y="2254504"/>
                  </a:moveTo>
                  <a:lnTo>
                    <a:pt x="1612900" y="2254504"/>
                  </a:lnTo>
                  <a:lnTo>
                    <a:pt x="1612900" y="2276729"/>
                  </a:lnTo>
                  <a:lnTo>
                    <a:pt x="1679575" y="2276729"/>
                  </a:lnTo>
                  <a:lnTo>
                    <a:pt x="1679575" y="2254504"/>
                  </a:lnTo>
                  <a:close/>
                </a:path>
                <a:path w="3048000" h="3162300">
                  <a:moveTo>
                    <a:pt x="1717675" y="273558"/>
                  </a:moveTo>
                  <a:lnTo>
                    <a:pt x="1651000" y="273558"/>
                  </a:lnTo>
                  <a:lnTo>
                    <a:pt x="1651000" y="295783"/>
                  </a:lnTo>
                  <a:lnTo>
                    <a:pt x="1717675" y="295783"/>
                  </a:lnTo>
                  <a:lnTo>
                    <a:pt x="1717675" y="273558"/>
                  </a:lnTo>
                  <a:close/>
                </a:path>
                <a:path w="3048000" h="3162300">
                  <a:moveTo>
                    <a:pt x="1717675" y="44958"/>
                  </a:moveTo>
                  <a:lnTo>
                    <a:pt x="1651000" y="44831"/>
                  </a:lnTo>
                  <a:lnTo>
                    <a:pt x="1651000" y="67056"/>
                  </a:lnTo>
                  <a:lnTo>
                    <a:pt x="1717675" y="67183"/>
                  </a:lnTo>
                  <a:lnTo>
                    <a:pt x="1717675" y="44958"/>
                  </a:lnTo>
                  <a:close/>
                </a:path>
                <a:path w="3048000" h="3162300">
                  <a:moveTo>
                    <a:pt x="1755775" y="3093593"/>
                  </a:moveTo>
                  <a:lnTo>
                    <a:pt x="1689100" y="3093593"/>
                  </a:lnTo>
                  <a:lnTo>
                    <a:pt x="1689100" y="3115818"/>
                  </a:lnTo>
                  <a:lnTo>
                    <a:pt x="1755775" y="3115818"/>
                  </a:lnTo>
                  <a:lnTo>
                    <a:pt x="1755775" y="3093593"/>
                  </a:lnTo>
                  <a:close/>
                </a:path>
                <a:path w="3048000" h="3162300">
                  <a:moveTo>
                    <a:pt x="1768475" y="2254631"/>
                  </a:moveTo>
                  <a:lnTo>
                    <a:pt x="1701800" y="2254631"/>
                  </a:lnTo>
                  <a:lnTo>
                    <a:pt x="1701800" y="2276856"/>
                  </a:lnTo>
                  <a:lnTo>
                    <a:pt x="1768475" y="2276856"/>
                  </a:lnTo>
                  <a:lnTo>
                    <a:pt x="1768475" y="2254631"/>
                  </a:lnTo>
                  <a:close/>
                </a:path>
                <a:path w="3048000" h="3162300">
                  <a:moveTo>
                    <a:pt x="1806575" y="273685"/>
                  </a:moveTo>
                  <a:lnTo>
                    <a:pt x="1739900" y="273558"/>
                  </a:lnTo>
                  <a:lnTo>
                    <a:pt x="1739900" y="295783"/>
                  </a:lnTo>
                  <a:lnTo>
                    <a:pt x="1806575" y="295910"/>
                  </a:lnTo>
                  <a:lnTo>
                    <a:pt x="1806575" y="273685"/>
                  </a:lnTo>
                  <a:close/>
                </a:path>
                <a:path w="3048000" h="3162300">
                  <a:moveTo>
                    <a:pt x="1806575" y="44958"/>
                  </a:moveTo>
                  <a:lnTo>
                    <a:pt x="1739900" y="44958"/>
                  </a:lnTo>
                  <a:lnTo>
                    <a:pt x="1739900" y="67183"/>
                  </a:lnTo>
                  <a:lnTo>
                    <a:pt x="1806575" y="67183"/>
                  </a:lnTo>
                  <a:lnTo>
                    <a:pt x="1806575" y="44958"/>
                  </a:lnTo>
                  <a:close/>
                </a:path>
                <a:path w="3048000" h="3162300">
                  <a:moveTo>
                    <a:pt x="1844675" y="3093593"/>
                  </a:moveTo>
                  <a:lnTo>
                    <a:pt x="1778000" y="3093593"/>
                  </a:lnTo>
                  <a:lnTo>
                    <a:pt x="1778000" y="3115818"/>
                  </a:lnTo>
                  <a:lnTo>
                    <a:pt x="1844675" y="3115818"/>
                  </a:lnTo>
                  <a:lnTo>
                    <a:pt x="1844675" y="3093593"/>
                  </a:lnTo>
                  <a:close/>
                </a:path>
                <a:path w="3048000" h="3162300">
                  <a:moveTo>
                    <a:pt x="1857375" y="2254758"/>
                  </a:moveTo>
                  <a:lnTo>
                    <a:pt x="1790700" y="2254758"/>
                  </a:lnTo>
                  <a:lnTo>
                    <a:pt x="1790700" y="2276983"/>
                  </a:lnTo>
                  <a:lnTo>
                    <a:pt x="1857375" y="2276983"/>
                  </a:lnTo>
                  <a:lnTo>
                    <a:pt x="1857375" y="2254758"/>
                  </a:lnTo>
                  <a:close/>
                </a:path>
                <a:path w="3048000" h="3162300">
                  <a:moveTo>
                    <a:pt x="1895475" y="273812"/>
                  </a:moveTo>
                  <a:lnTo>
                    <a:pt x="1828800" y="273685"/>
                  </a:lnTo>
                  <a:lnTo>
                    <a:pt x="1828800" y="295910"/>
                  </a:lnTo>
                  <a:lnTo>
                    <a:pt x="1895475" y="296037"/>
                  </a:lnTo>
                  <a:lnTo>
                    <a:pt x="1895475" y="273812"/>
                  </a:lnTo>
                  <a:close/>
                </a:path>
                <a:path w="3048000" h="3162300">
                  <a:moveTo>
                    <a:pt x="1895475" y="45085"/>
                  </a:moveTo>
                  <a:lnTo>
                    <a:pt x="1828800" y="44958"/>
                  </a:lnTo>
                  <a:lnTo>
                    <a:pt x="1828800" y="67183"/>
                  </a:lnTo>
                  <a:lnTo>
                    <a:pt x="1895475" y="67310"/>
                  </a:lnTo>
                  <a:lnTo>
                    <a:pt x="1895475" y="45085"/>
                  </a:lnTo>
                  <a:close/>
                </a:path>
                <a:path w="3048000" h="3162300">
                  <a:moveTo>
                    <a:pt x="1933575" y="3093720"/>
                  </a:moveTo>
                  <a:lnTo>
                    <a:pt x="1866900" y="3093593"/>
                  </a:lnTo>
                  <a:lnTo>
                    <a:pt x="1866900" y="3115818"/>
                  </a:lnTo>
                  <a:lnTo>
                    <a:pt x="1933575" y="3115945"/>
                  </a:lnTo>
                  <a:lnTo>
                    <a:pt x="1933575" y="3093720"/>
                  </a:lnTo>
                  <a:close/>
                </a:path>
                <a:path w="3048000" h="3162300">
                  <a:moveTo>
                    <a:pt x="1946275" y="2254885"/>
                  </a:moveTo>
                  <a:lnTo>
                    <a:pt x="1879600" y="2254885"/>
                  </a:lnTo>
                  <a:lnTo>
                    <a:pt x="1879600" y="2277110"/>
                  </a:lnTo>
                  <a:lnTo>
                    <a:pt x="1946275" y="2277110"/>
                  </a:lnTo>
                  <a:lnTo>
                    <a:pt x="1946275" y="2254885"/>
                  </a:lnTo>
                  <a:close/>
                </a:path>
                <a:path w="3048000" h="3162300">
                  <a:moveTo>
                    <a:pt x="1984375" y="273812"/>
                  </a:moveTo>
                  <a:lnTo>
                    <a:pt x="1917700" y="273812"/>
                  </a:lnTo>
                  <a:lnTo>
                    <a:pt x="1917700" y="296037"/>
                  </a:lnTo>
                  <a:lnTo>
                    <a:pt x="1984375" y="296037"/>
                  </a:lnTo>
                  <a:lnTo>
                    <a:pt x="1984375" y="273812"/>
                  </a:lnTo>
                  <a:close/>
                </a:path>
                <a:path w="3048000" h="3162300">
                  <a:moveTo>
                    <a:pt x="1984375" y="45085"/>
                  </a:moveTo>
                  <a:lnTo>
                    <a:pt x="1917700" y="45085"/>
                  </a:lnTo>
                  <a:lnTo>
                    <a:pt x="1917700" y="67310"/>
                  </a:lnTo>
                  <a:lnTo>
                    <a:pt x="1984375" y="67310"/>
                  </a:lnTo>
                  <a:lnTo>
                    <a:pt x="1984375" y="45085"/>
                  </a:lnTo>
                  <a:close/>
                </a:path>
                <a:path w="3048000" h="3162300">
                  <a:moveTo>
                    <a:pt x="2022475" y="3093720"/>
                  </a:moveTo>
                  <a:lnTo>
                    <a:pt x="1955800" y="3093720"/>
                  </a:lnTo>
                  <a:lnTo>
                    <a:pt x="1955800" y="3115945"/>
                  </a:lnTo>
                  <a:lnTo>
                    <a:pt x="2022475" y="3115945"/>
                  </a:lnTo>
                  <a:lnTo>
                    <a:pt x="2022475" y="3093720"/>
                  </a:lnTo>
                  <a:close/>
                </a:path>
                <a:path w="3048000" h="3162300">
                  <a:moveTo>
                    <a:pt x="2035175" y="2255012"/>
                  </a:moveTo>
                  <a:lnTo>
                    <a:pt x="1968500" y="2255012"/>
                  </a:lnTo>
                  <a:lnTo>
                    <a:pt x="1968500" y="2277237"/>
                  </a:lnTo>
                  <a:lnTo>
                    <a:pt x="2035175" y="2277237"/>
                  </a:lnTo>
                  <a:lnTo>
                    <a:pt x="2035175" y="2255012"/>
                  </a:lnTo>
                  <a:close/>
                </a:path>
                <a:path w="3048000" h="3162300">
                  <a:moveTo>
                    <a:pt x="2073275" y="273939"/>
                  </a:moveTo>
                  <a:lnTo>
                    <a:pt x="2006600" y="273939"/>
                  </a:lnTo>
                  <a:lnTo>
                    <a:pt x="2006600" y="296164"/>
                  </a:lnTo>
                  <a:lnTo>
                    <a:pt x="2073275" y="296164"/>
                  </a:lnTo>
                  <a:lnTo>
                    <a:pt x="2073275" y="273939"/>
                  </a:lnTo>
                  <a:close/>
                </a:path>
                <a:path w="3048000" h="3162300">
                  <a:moveTo>
                    <a:pt x="2073275" y="45212"/>
                  </a:moveTo>
                  <a:lnTo>
                    <a:pt x="2006600" y="45212"/>
                  </a:lnTo>
                  <a:lnTo>
                    <a:pt x="2006600" y="67437"/>
                  </a:lnTo>
                  <a:lnTo>
                    <a:pt x="2073275" y="67437"/>
                  </a:lnTo>
                  <a:lnTo>
                    <a:pt x="2073275" y="45212"/>
                  </a:lnTo>
                  <a:close/>
                </a:path>
                <a:path w="3048000" h="3162300">
                  <a:moveTo>
                    <a:pt x="2111375" y="3093847"/>
                  </a:moveTo>
                  <a:lnTo>
                    <a:pt x="2044700" y="3093720"/>
                  </a:lnTo>
                  <a:lnTo>
                    <a:pt x="2044700" y="3115945"/>
                  </a:lnTo>
                  <a:lnTo>
                    <a:pt x="2111375" y="3116072"/>
                  </a:lnTo>
                  <a:lnTo>
                    <a:pt x="2111375" y="3093847"/>
                  </a:lnTo>
                  <a:close/>
                </a:path>
                <a:path w="3048000" h="3162300">
                  <a:moveTo>
                    <a:pt x="2124075" y="2255266"/>
                  </a:moveTo>
                  <a:lnTo>
                    <a:pt x="2057400" y="2255139"/>
                  </a:lnTo>
                  <a:lnTo>
                    <a:pt x="2057400" y="2277364"/>
                  </a:lnTo>
                  <a:lnTo>
                    <a:pt x="2124075" y="2277491"/>
                  </a:lnTo>
                  <a:lnTo>
                    <a:pt x="2124075" y="2255266"/>
                  </a:lnTo>
                  <a:close/>
                </a:path>
                <a:path w="3048000" h="3162300">
                  <a:moveTo>
                    <a:pt x="2162175" y="274066"/>
                  </a:moveTo>
                  <a:lnTo>
                    <a:pt x="2095500" y="273939"/>
                  </a:lnTo>
                  <a:lnTo>
                    <a:pt x="2095500" y="296164"/>
                  </a:lnTo>
                  <a:lnTo>
                    <a:pt x="2162175" y="296291"/>
                  </a:lnTo>
                  <a:lnTo>
                    <a:pt x="2162175" y="274066"/>
                  </a:lnTo>
                  <a:close/>
                </a:path>
                <a:path w="3048000" h="3162300">
                  <a:moveTo>
                    <a:pt x="2162175" y="45339"/>
                  </a:moveTo>
                  <a:lnTo>
                    <a:pt x="2095500" y="45212"/>
                  </a:lnTo>
                  <a:lnTo>
                    <a:pt x="2095500" y="67437"/>
                  </a:lnTo>
                  <a:lnTo>
                    <a:pt x="2162175" y="67564"/>
                  </a:lnTo>
                  <a:lnTo>
                    <a:pt x="2162175" y="45339"/>
                  </a:lnTo>
                  <a:close/>
                </a:path>
                <a:path w="3048000" h="3162300">
                  <a:moveTo>
                    <a:pt x="2200275" y="3093847"/>
                  </a:moveTo>
                  <a:lnTo>
                    <a:pt x="2133600" y="3093847"/>
                  </a:lnTo>
                  <a:lnTo>
                    <a:pt x="2133600" y="3116072"/>
                  </a:lnTo>
                  <a:lnTo>
                    <a:pt x="2200275" y="3116072"/>
                  </a:lnTo>
                  <a:lnTo>
                    <a:pt x="2200275" y="3093847"/>
                  </a:lnTo>
                  <a:close/>
                </a:path>
                <a:path w="3048000" h="3162300">
                  <a:moveTo>
                    <a:pt x="2212975" y="2255393"/>
                  </a:moveTo>
                  <a:lnTo>
                    <a:pt x="2146300" y="2255266"/>
                  </a:lnTo>
                  <a:lnTo>
                    <a:pt x="2146300" y="2277491"/>
                  </a:lnTo>
                  <a:lnTo>
                    <a:pt x="2212975" y="2277618"/>
                  </a:lnTo>
                  <a:lnTo>
                    <a:pt x="2212975" y="2255393"/>
                  </a:lnTo>
                  <a:close/>
                </a:path>
                <a:path w="3048000" h="3162300">
                  <a:moveTo>
                    <a:pt x="2251075" y="274193"/>
                  </a:moveTo>
                  <a:lnTo>
                    <a:pt x="2184400" y="274066"/>
                  </a:lnTo>
                  <a:lnTo>
                    <a:pt x="2184400" y="296291"/>
                  </a:lnTo>
                  <a:lnTo>
                    <a:pt x="2251075" y="296418"/>
                  </a:lnTo>
                  <a:lnTo>
                    <a:pt x="2251075" y="274193"/>
                  </a:lnTo>
                  <a:close/>
                </a:path>
                <a:path w="3048000" h="3162300">
                  <a:moveTo>
                    <a:pt x="2251075" y="45339"/>
                  </a:moveTo>
                  <a:lnTo>
                    <a:pt x="2184400" y="45339"/>
                  </a:lnTo>
                  <a:lnTo>
                    <a:pt x="2184400" y="67564"/>
                  </a:lnTo>
                  <a:lnTo>
                    <a:pt x="2251075" y="67564"/>
                  </a:lnTo>
                  <a:lnTo>
                    <a:pt x="2251075" y="45339"/>
                  </a:lnTo>
                  <a:close/>
                </a:path>
                <a:path w="3048000" h="3162300">
                  <a:moveTo>
                    <a:pt x="2289175" y="3093974"/>
                  </a:moveTo>
                  <a:lnTo>
                    <a:pt x="2222500" y="3093847"/>
                  </a:lnTo>
                  <a:lnTo>
                    <a:pt x="2222500" y="3116072"/>
                  </a:lnTo>
                  <a:lnTo>
                    <a:pt x="2289175" y="3116072"/>
                  </a:lnTo>
                  <a:lnTo>
                    <a:pt x="2289175" y="3093974"/>
                  </a:lnTo>
                  <a:close/>
                </a:path>
                <a:path w="3048000" h="3162300">
                  <a:moveTo>
                    <a:pt x="2301875" y="2255520"/>
                  </a:moveTo>
                  <a:lnTo>
                    <a:pt x="2235200" y="2255393"/>
                  </a:lnTo>
                  <a:lnTo>
                    <a:pt x="2235200" y="2277618"/>
                  </a:lnTo>
                  <a:lnTo>
                    <a:pt x="2301875" y="2277745"/>
                  </a:lnTo>
                  <a:lnTo>
                    <a:pt x="2301875" y="2255520"/>
                  </a:lnTo>
                  <a:close/>
                </a:path>
                <a:path w="3048000" h="3162300">
                  <a:moveTo>
                    <a:pt x="2339975" y="274320"/>
                  </a:moveTo>
                  <a:lnTo>
                    <a:pt x="2273300" y="274193"/>
                  </a:lnTo>
                  <a:lnTo>
                    <a:pt x="2273300" y="296418"/>
                  </a:lnTo>
                  <a:lnTo>
                    <a:pt x="2339975" y="296545"/>
                  </a:lnTo>
                  <a:lnTo>
                    <a:pt x="2339975" y="274320"/>
                  </a:lnTo>
                  <a:close/>
                </a:path>
                <a:path w="3048000" h="3162300">
                  <a:moveTo>
                    <a:pt x="2339975" y="45466"/>
                  </a:moveTo>
                  <a:lnTo>
                    <a:pt x="2273300" y="45339"/>
                  </a:lnTo>
                  <a:lnTo>
                    <a:pt x="2273300" y="67564"/>
                  </a:lnTo>
                  <a:lnTo>
                    <a:pt x="2339975" y="67691"/>
                  </a:lnTo>
                  <a:lnTo>
                    <a:pt x="2339975" y="45466"/>
                  </a:lnTo>
                  <a:close/>
                </a:path>
                <a:path w="3048000" h="3162300">
                  <a:moveTo>
                    <a:pt x="2378075" y="3093974"/>
                  </a:moveTo>
                  <a:lnTo>
                    <a:pt x="2311400" y="3093974"/>
                  </a:lnTo>
                  <a:lnTo>
                    <a:pt x="2311400" y="3116199"/>
                  </a:lnTo>
                  <a:lnTo>
                    <a:pt x="2378075" y="3116199"/>
                  </a:lnTo>
                  <a:lnTo>
                    <a:pt x="2378075" y="3093974"/>
                  </a:lnTo>
                  <a:close/>
                </a:path>
                <a:path w="3048000" h="3162300">
                  <a:moveTo>
                    <a:pt x="2390775" y="2255647"/>
                  </a:moveTo>
                  <a:lnTo>
                    <a:pt x="2324100" y="2255520"/>
                  </a:lnTo>
                  <a:lnTo>
                    <a:pt x="2324100" y="2277745"/>
                  </a:lnTo>
                  <a:lnTo>
                    <a:pt x="2390775" y="2277872"/>
                  </a:lnTo>
                  <a:lnTo>
                    <a:pt x="2390775" y="2255647"/>
                  </a:lnTo>
                  <a:close/>
                </a:path>
                <a:path w="3048000" h="3162300">
                  <a:moveTo>
                    <a:pt x="2428875" y="274320"/>
                  </a:moveTo>
                  <a:lnTo>
                    <a:pt x="2362200" y="274320"/>
                  </a:lnTo>
                  <a:lnTo>
                    <a:pt x="2362200" y="296545"/>
                  </a:lnTo>
                  <a:lnTo>
                    <a:pt x="2428875" y="296545"/>
                  </a:lnTo>
                  <a:lnTo>
                    <a:pt x="2428875" y="274320"/>
                  </a:lnTo>
                  <a:close/>
                </a:path>
                <a:path w="3048000" h="3162300">
                  <a:moveTo>
                    <a:pt x="2428875" y="45593"/>
                  </a:moveTo>
                  <a:lnTo>
                    <a:pt x="2362200" y="45466"/>
                  </a:lnTo>
                  <a:lnTo>
                    <a:pt x="2362200" y="67691"/>
                  </a:lnTo>
                  <a:lnTo>
                    <a:pt x="2428875" y="67818"/>
                  </a:lnTo>
                  <a:lnTo>
                    <a:pt x="2428875" y="45593"/>
                  </a:lnTo>
                  <a:close/>
                </a:path>
                <a:path w="3048000" h="3162300">
                  <a:moveTo>
                    <a:pt x="2466975" y="3093974"/>
                  </a:moveTo>
                  <a:lnTo>
                    <a:pt x="2400300" y="3093974"/>
                  </a:lnTo>
                  <a:lnTo>
                    <a:pt x="2400300" y="3116199"/>
                  </a:lnTo>
                  <a:lnTo>
                    <a:pt x="2466975" y="3116199"/>
                  </a:lnTo>
                  <a:lnTo>
                    <a:pt x="2466975" y="3093974"/>
                  </a:lnTo>
                  <a:close/>
                </a:path>
                <a:path w="3048000" h="3162300">
                  <a:moveTo>
                    <a:pt x="2479675" y="2255774"/>
                  </a:moveTo>
                  <a:lnTo>
                    <a:pt x="2413000" y="2255647"/>
                  </a:lnTo>
                  <a:lnTo>
                    <a:pt x="2413000" y="2277872"/>
                  </a:lnTo>
                  <a:lnTo>
                    <a:pt x="2479675" y="2277999"/>
                  </a:lnTo>
                  <a:lnTo>
                    <a:pt x="2479675" y="2255774"/>
                  </a:lnTo>
                  <a:close/>
                </a:path>
                <a:path w="3048000" h="3162300">
                  <a:moveTo>
                    <a:pt x="2517775" y="274447"/>
                  </a:moveTo>
                  <a:lnTo>
                    <a:pt x="2451100" y="274320"/>
                  </a:lnTo>
                  <a:lnTo>
                    <a:pt x="2451100" y="296545"/>
                  </a:lnTo>
                  <a:lnTo>
                    <a:pt x="2517775" y="296672"/>
                  </a:lnTo>
                  <a:lnTo>
                    <a:pt x="2517775" y="274447"/>
                  </a:lnTo>
                  <a:close/>
                </a:path>
                <a:path w="3048000" h="3162300">
                  <a:moveTo>
                    <a:pt x="2517775" y="45593"/>
                  </a:moveTo>
                  <a:lnTo>
                    <a:pt x="2451100" y="45593"/>
                  </a:lnTo>
                  <a:lnTo>
                    <a:pt x="2451100" y="67818"/>
                  </a:lnTo>
                  <a:lnTo>
                    <a:pt x="2517775" y="67818"/>
                  </a:lnTo>
                  <a:lnTo>
                    <a:pt x="2517775" y="45593"/>
                  </a:lnTo>
                  <a:close/>
                </a:path>
                <a:path w="3048000" h="3162300">
                  <a:moveTo>
                    <a:pt x="2571673" y="3116326"/>
                  </a:moveTo>
                  <a:lnTo>
                    <a:pt x="2555875" y="3116326"/>
                  </a:lnTo>
                  <a:lnTo>
                    <a:pt x="2527592" y="3116326"/>
                  </a:lnTo>
                  <a:lnTo>
                    <a:pt x="2486914" y="3139948"/>
                  </a:lnTo>
                  <a:lnTo>
                    <a:pt x="2481707" y="3143123"/>
                  </a:lnTo>
                  <a:lnTo>
                    <a:pt x="2479929" y="3149854"/>
                  </a:lnTo>
                  <a:lnTo>
                    <a:pt x="2486025" y="3160522"/>
                  </a:lnTo>
                  <a:lnTo>
                    <a:pt x="2492883" y="3162300"/>
                  </a:lnTo>
                  <a:lnTo>
                    <a:pt x="2498217" y="3159252"/>
                  </a:lnTo>
                  <a:lnTo>
                    <a:pt x="2571673" y="3116326"/>
                  </a:lnTo>
                  <a:close/>
                </a:path>
                <a:path w="3048000" h="3162300">
                  <a:moveTo>
                    <a:pt x="2590800" y="3105150"/>
                  </a:moveTo>
                  <a:lnTo>
                    <a:pt x="2574493" y="3095625"/>
                  </a:lnTo>
                  <a:lnTo>
                    <a:pt x="2498217" y="3051048"/>
                  </a:lnTo>
                  <a:lnTo>
                    <a:pt x="2492883" y="3048000"/>
                  </a:lnTo>
                  <a:lnTo>
                    <a:pt x="2486152" y="3049778"/>
                  </a:lnTo>
                  <a:lnTo>
                    <a:pt x="2482977" y="3055112"/>
                  </a:lnTo>
                  <a:lnTo>
                    <a:pt x="2479929" y="3060446"/>
                  </a:lnTo>
                  <a:lnTo>
                    <a:pt x="2481707" y="3067177"/>
                  </a:lnTo>
                  <a:lnTo>
                    <a:pt x="2487041" y="3070352"/>
                  </a:lnTo>
                  <a:lnTo>
                    <a:pt x="2527655" y="3094050"/>
                  </a:lnTo>
                  <a:lnTo>
                    <a:pt x="2489200" y="3093974"/>
                  </a:lnTo>
                  <a:lnTo>
                    <a:pt x="2489200" y="3116199"/>
                  </a:lnTo>
                  <a:lnTo>
                    <a:pt x="2527681" y="3116275"/>
                  </a:lnTo>
                  <a:lnTo>
                    <a:pt x="2555875" y="3116326"/>
                  </a:lnTo>
                  <a:lnTo>
                    <a:pt x="2571762" y="3116275"/>
                  </a:lnTo>
                  <a:lnTo>
                    <a:pt x="2574277" y="3114802"/>
                  </a:lnTo>
                  <a:lnTo>
                    <a:pt x="2590800" y="3105150"/>
                  </a:lnTo>
                  <a:close/>
                </a:path>
                <a:path w="3048000" h="3162300">
                  <a:moveTo>
                    <a:pt x="2590800" y="2266950"/>
                  </a:moveTo>
                  <a:lnTo>
                    <a:pt x="2498217" y="2212848"/>
                  </a:lnTo>
                  <a:lnTo>
                    <a:pt x="2493010" y="2209673"/>
                  </a:lnTo>
                  <a:lnTo>
                    <a:pt x="2486152" y="2211451"/>
                  </a:lnTo>
                  <a:lnTo>
                    <a:pt x="2483104" y="2216785"/>
                  </a:lnTo>
                  <a:lnTo>
                    <a:pt x="2479929" y="2222119"/>
                  </a:lnTo>
                  <a:lnTo>
                    <a:pt x="2481707" y="2228850"/>
                  </a:lnTo>
                  <a:lnTo>
                    <a:pt x="2487041" y="2232025"/>
                  </a:lnTo>
                  <a:lnTo>
                    <a:pt x="2527719" y="2255824"/>
                  </a:lnTo>
                  <a:lnTo>
                    <a:pt x="2501900" y="2255774"/>
                  </a:lnTo>
                  <a:lnTo>
                    <a:pt x="2501900" y="2277999"/>
                  </a:lnTo>
                  <a:lnTo>
                    <a:pt x="2527719" y="2278049"/>
                  </a:lnTo>
                  <a:lnTo>
                    <a:pt x="2481580" y="2304796"/>
                  </a:lnTo>
                  <a:lnTo>
                    <a:pt x="2479802" y="2311654"/>
                  </a:lnTo>
                  <a:lnTo>
                    <a:pt x="2482977" y="2316861"/>
                  </a:lnTo>
                  <a:lnTo>
                    <a:pt x="2486025" y="2322195"/>
                  </a:lnTo>
                  <a:lnTo>
                    <a:pt x="2492756" y="2323973"/>
                  </a:lnTo>
                  <a:lnTo>
                    <a:pt x="2498090" y="2320925"/>
                  </a:lnTo>
                  <a:lnTo>
                    <a:pt x="2571597" y="2278126"/>
                  </a:lnTo>
                  <a:lnTo>
                    <a:pt x="2590800" y="2266950"/>
                  </a:lnTo>
                  <a:close/>
                </a:path>
                <a:path w="3048000" h="3162300">
                  <a:moveTo>
                    <a:pt x="2606675" y="274574"/>
                  </a:moveTo>
                  <a:lnTo>
                    <a:pt x="2540000" y="274447"/>
                  </a:lnTo>
                  <a:lnTo>
                    <a:pt x="2540000" y="296672"/>
                  </a:lnTo>
                  <a:lnTo>
                    <a:pt x="2606675" y="296799"/>
                  </a:lnTo>
                  <a:lnTo>
                    <a:pt x="2606675" y="274574"/>
                  </a:lnTo>
                  <a:close/>
                </a:path>
                <a:path w="3048000" h="3162300">
                  <a:moveTo>
                    <a:pt x="2606675" y="45720"/>
                  </a:moveTo>
                  <a:lnTo>
                    <a:pt x="2540000" y="45593"/>
                  </a:lnTo>
                  <a:lnTo>
                    <a:pt x="2540000" y="67818"/>
                  </a:lnTo>
                  <a:lnTo>
                    <a:pt x="2606675" y="67945"/>
                  </a:lnTo>
                  <a:lnTo>
                    <a:pt x="2606675" y="45720"/>
                  </a:lnTo>
                  <a:close/>
                </a:path>
                <a:path w="3048000" h="3162300">
                  <a:moveTo>
                    <a:pt x="2695575" y="45720"/>
                  </a:moveTo>
                  <a:lnTo>
                    <a:pt x="2628900" y="45720"/>
                  </a:lnTo>
                  <a:lnTo>
                    <a:pt x="2628900" y="67945"/>
                  </a:lnTo>
                  <a:lnTo>
                    <a:pt x="2695575" y="67945"/>
                  </a:lnTo>
                  <a:lnTo>
                    <a:pt x="2695575" y="45720"/>
                  </a:lnTo>
                  <a:close/>
                </a:path>
                <a:path w="3048000" h="3162300">
                  <a:moveTo>
                    <a:pt x="2723997" y="296926"/>
                  </a:moveTo>
                  <a:lnTo>
                    <a:pt x="2721229" y="296926"/>
                  </a:lnTo>
                  <a:lnTo>
                    <a:pt x="2717800" y="296926"/>
                  </a:lnTo>
                  <a:lnTo>
                    <a:pt x="2695575" y="296926"/>
                  </a:lnTo>
                  <a:lnTo>
                    <a:pt x="2679992" y="296926"/>
                  </a:lnTo>
                  <a:lnTo>
                    <a:pt x="2634107" y="323596"/>
                  </a:lnTo>
                  <a:lnTo>
                    <a:pt x="2632202" y="330454"/>
                  </a:lnTo>
                  <a:lnTo>
                    <a:pt x="2635377" y="335788"/>
                  </a:lnTo>
                  <a:lnTo>
                    <a:pt x="2638425" y="340995"/>
                  </a:lnTo>
                  <a:lnTo>
                    <a:pt x="2645283" y="342900"/>
                  </a:lnTo>
                  <a:lnTo>
                    <a:pt x="2650490" y="339725"/>
                  </a:lnTo>
                  <a:lnTo>
                    <a:pt x="2723997" y="296926"/>
                  </a:lnTo>
                  <a:close/>
                </a:path>
                <a:path w="3048000" h="3162300">
                  <a:moveTo>
                    <a:pt x="2743200" y="285750"/>
                  </a:moveTo>
                  <a:lnTo>
                    <a:pt x="2724289" y="274701"/>
                  </a:lnTo>
                  <a:lnTo>
                    <a:pt x="2699181" y="260032"/>
                  </a:lnTo>
                  <a:lnTo>
                    <a:pt x="2699181" y="285788"/>
                  </a:lnTo>
                  <a:lnTo>
                    <a:pt x="2695575" y="287883"/>
                  </a:lnTo>
                  <a:lnTo>
                    <a:pt x="2695575" y="283667"/>
                  </a:lnTo>
                  <a:lnTo>
                    <a:pt x="2699181" y="285788"/>
                  </a:lnTo>
                  <a:lnTo>
                    <a:pt x="2699181" y="260032"/>
                  </a:lnTo>
                  <a:lnTo>
                    <a:pt x="2645410" y="228600"/>
                  </a:lnTo>
                  <a:lnTo>
                    <a:pt x="2638552" y="230378"/>
                  </a:lnTo>
                  <a:lnTo>
                    <a:pt x="2635504" y="235585"/>
                  </a:lnTo>
                  <a:lnTo>
                    <a:pt x="2632329" y="240919"/>
                  </a:lnTo>
                  <a:lnTo>
                    <a:pt x="2634107" y="247777"/>
                  </a:lnTo>
                  <a:lnTo>
                    <a:pt x="2639441" y="250825"/>
                  </a:lnTo>
                  <a:lnTo>
                    <a:pt x="2680195" y="274675"/>
                  </a:lnTo>
                  <a:lnTo>
                    <a:pt x="2628900" y="274574"/>
                  </a:lnTo>
                  <a:lnTo>
                    <a:pt x="2628900" y="296799"/>
                  </a:lnTo>
                  <a:lnTo>
                    <a:pt x="2680043" y="296900"/>
                  </a:lnTo>
                  <a:lnTo>
                    <a:pt x="2695575" y="296926"/>
                  </a:lnTo>
                  <a:lnTo>
                    <a:pt x="2717800" y="296913"/>
                  </a:lnTo>
                  <a:lnTo>
                    <a:pt x="2721229" y="296913"/>
                  </a:lnTo>
                  <a:lnTo>
                    <a:pt x="2724048" y="296900"/>
                  </a:lnTo>
                  <a:lnTo>
                    <a:pt x="2743200" y="285750"/>
                  </a:lnTo>
                  <a:close/>
                </a:path>
                <a:path w="3048000" h="3162300">
                  <a:moveTo>
                    <a:pt x="2784475" y="45847"/>
                  </a:moveTo>
                  <a:lnTo>
                    <a:pt x="2717800" y="45847"/>
                  </a:lnTo>
                  <a:lnTo>
                    <a:pt x="2717800" y="68072"/>
                  </a:lnTo>
                  <a:lnTo>
                    <a:pt x="2784475" y="68072"/>
                  </a:lnTo>
                  <a:lnTo>
                    <a:pt x="2784475" y="45847"/>
                  </a:lnTo>
                  <a:close/>
                </a:path>
                <a:path w="3048000" h="3162300">
                  <a:moveTo>
                    <a:pt x="2873375" y="45974"/>
                  </a:moveTo>
                  <a:lnTo>
                    <a:pt x="2806700" y="45847"/>
                  </a:lnTo>
                  <a:lnTo>
                    <a:pt x="2806700" y="68072"/>
                  </a:lnTo>
                  <a:lnTo>
                    <a:pt x="2873375" y="68199"/>
                  </a:lnTo>
                  <a:lnTo>
                    <a:pt x="2873375" y="45974"/>
                  </a:lnTo>
                  <a:close/>
                </a:path>
                <a:path w="3048000" h="3162300">
                  <a:moveTo>
                    <a:pt x="2962275" y="45974"/>
                  </a:moveTo>
                  <a:lnTo>
                    <a:pt x="2895600" y="45974"/>
                  </a:lnTo>
                  <a:lnTo>
                    <a:pt x="2895600" y="68199"/>
                  </a:lnTo>
                  <a:lnTo>
                    <a:pt x="2962275" y="68199"/>
                  </a:lnTo>
                  <a:lnTo>
                    <a:pt x="2962275" y="45974"/>
                  </a:lnTo>
                  <a:close/>
                </a:path>
                <a:path w="3048000" h="3162300">
                  <a:moveTo>
                    <a:pt x="3048000" y="57150"/>
                  </a:moveTo>
                  <a:lnTo>
                    <a:pt x="3029089" y="46101"/>
                  </a:lnTo>
                  <a:lnTo>
                    <a:pt x="2955417" y="3048"/>
                  </a:lnTo>
                  <a:lnTo>
                    <a:pt x="2950083" y="0"/>
                  </a:lnTo>
                  <a:lnTo>
                    <a:pt x="2943352" y="1778"/>
                  </a:lnTo>
                  <a:lnTo>
                    <a:pt x="2940304" y="7112"/>
                  </a:lnTo>
                  <a:lnTo>
                    <a:pt x="2937129" y="12319"/>
                  </a:lnTo>
                  <a:lnTo>
                    <a:pt x="2938907" y="19177"/>
                  </a:lnTo>
                  <a:lnTo>
                    <a:pt x="2944241" y="22225"/>
                  </a:lnTo>
                  <a:lnTo>
                    <a:pt x="2985033" y="46101"/>
                  </a:lnTo>
                  <a:lnTo>
                    <a:pt x="2984500" y="46101"/>
                  </a:lnTo>
                  <a:lnTo>
                    <a:pt x="2984500" y="68326"/>
                  </a:lnTo>
                  <a:lnTo>
                    <a:pt x="2984792" y="68326"/>
                  </a:lnTo>
                  <a:lnTo>
                    <a:pt x="3003981" y="57188"/>
                  </a:lnTo>
                  <a:lnTo>
                    <a:pt x="2938907" y="94996"/>
                  </a:lnTo>
                  <a:lnTo>
                    <a:pt x="2937002" y="101854"/>
                  </a:lnTo>
                  <a:lnTo>
                    <a:pt x="2940177" y="107188"/>
                  </a:lnTo>
                  <a:lnTo>
                    <a:pt x="2943225" y="112522"/>
                  </a:lnTo>
                  <a:lnTo>
                    <a:pt x="2950083" y="114300"/>
                  </a:lnTo>
                  <a:lnTo>
                    <a:pt x="2955290" y="111125"/>
                  </a:lnTo>
                  <a:lnTo>
                    <a:pt x="3028797" y="68326"/>
                  </a:lnTo>
                  <a:lnTo>
                    <a:pt x="3048000" y="5715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239000" y="1447800"/>
              <a:ext cx="1524000" cy="533400"/>
            </a:xfrm>
            <a:custGeom>
              <a:avLst/>
              <a:gdLst/>
              <a:ahLst/>
              <a:cxnLst/>
              <a:rect l="l" t="t" r="r" b="b"/>
              <a:pathLst>
                <a:path w="1524000" h="533400">
                  <a:moveTo>
                    <a:pt x="304800" y="228600"/>
                  </a:moveTo>
                  <a:lnTo>
                    <a:pt x="1524000" y="228600"/>
                  </a:lnTo>
                  <a:lnTo>
                    <a:pt x="1524000" y="0"/>
                  </a:lnTo>
                  <a:lnTo>
                    <a:pt x="304800" y="0"/>
                  </a:lnTo>
                  <a:lnTo>
                    <a:pt x="304800" y="228600"/>
                  </a:lnTo>
                  <a:close/>
                </a:path>
                <a:path w="1524000" h="533400">
                  <a:moveTo>
                    <a:pt x="0" y="533400"/>
                  </a:moveTo>
                  <a:lnTo>
                    <a:pt x="1524000" y="533400"/>
                  </a:lnTo>
                  <a:lnTo>
                    <a:pt x="1524000" y="304800"/>
                  </a:lnTo>
                  <a:lnTo>
                    <a:pt x="0" y="304800"/>
                  </a:lnTo>
                  <a:lnTo>
                    <a:pt x="0" y="53340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7394193" y="1375917"/>
            <a:ext cx="121666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81330">
              <a:lnSpc>
                <a:spcPct val="1111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Knob  Locking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clip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086600" y="4572000"/>
            <a:ext cx="1676400" cy="304800"/>
          </a:xfrm>
          <a:custGeom>
            <a:avLst/>
            <a:gdLst/>
            <a:ahLst/>
            <a:cxnLst/>
            <a:rect l="l" t="t" r="r" b="b"/>
            <a:pathLst>
              <a:path w="1676400" h="304800">
                <a:moveTo>
                  <a:pt x="0" y="304800"/>
                </a:moveTo>
                <a:lnTo>
                  <a:pt x="1676400" y="304800"/>
                </a:lnTo>
                <a:lnTo>
                  <a:pt x="16764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247890" y="4432172"/>
            <a:ext cx="13557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7345" marR="5080" indent="-3352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Air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aspirating  nozzle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086600" y="3581400"/>
            <a:ext cx="1905000" cy="457200"/>
          </a:xfrm>
          <a:custGeom>
            <a:avLst/>
            <a:gdLst/>
            <a:ahLst/>
            <a:cxnLst/>
            <a:rect l="l" t="t" r="r" b="b"/>
            <a:pathLst>
              <a:path w="1905000" h="457200">
                <a:moveTo>
                  <a:pt x="0" y="457200"/>
                </a:moveTo>
                <a:lnTo>
                  <a:pt x="1905000" y="457200"/>
                </a:lnTo>
                <a:lnTo>
                  <a:pt x="1905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183881" y="3517468"/>
            <a:ext cx="171259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54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Can </a:t>
            </a:r>
            <a:r>
              <a:rPr sz="1800" dirty="0">
                <a:latin typeface="Arial"/>
                <a:cs typeface="Arial"/>
              </a:rPr>
              <a:t>be </a:t>
            </a:r>
            <a:r>
              <a:rPr sz="1800" spc="-5" dirty="0">
                <a:latin typeface="Arial"/>
                <a:cs typeface="Arial"/>
              </a:rPr>
              <a:t>used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for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Class </a:t>
            </a:r>
            <a:r>
              <a:rPr sz="1800" dirty="0">
                <a:latin typeface="Arial"/>
                <a:cs typeface="Arial"/>
              </a:rPr>
              <a:t>A &amp; B</a:t>
            </a:r>
            <a:r>
              <a:rPr sz="1800" spc="-28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fires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20" name="object 20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395730"/>
            <a:ext cx="7856855" cy="24809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235" marR="5080" indent="-22923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When using AFFF on a container of burning liquid the</a:t>
            </a:r>
            <a:r>
              <a:rPr sz="2300" spc="-40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foam  must be directed towards the back or side wall of </a:t>
            </a:r>
            <a:r>
              <a:rPr sz="2300" spc="-5" dirty="0">
                <a:latin typeface="Arial"/>
                <a:cs typeface="Arial"/>
              </a:rPr>
              <a:t>the  </a:t>
            </a:r>
            <a:r>
              <a:rPr sz="2300" dirty="0">
                <a:latin typeface="Arial"/>
                <a:cs typeface="Arial"/>
              </a:rPr>
              <a:t>container and allowed to spread </a:t>
            </a:r>
            <a:r>
              <a:rPr sz="2300" spc="-5" dirty="0">
                <a:latin typeface="Arial"/>
                <a:cs typeface="Arial"/>
              </a:rPr>
              <a:t>over </a:t>
            </a:r>
            <a:r>
              <a:rPr sz="2300" dirty="0">
                <a:latin typeface="Arial"/>
                <a:cs typeface="Arial"/>
              </a:rPr>
              <a:t>the</a:t>
            </a:r>
            <a:r>
              <a:rPr sz="2300" spc="-20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surface.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9235" marR="935355" indent="-2292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Where the fire is in a liquid spill the foam must be  allowed to drop slightly ahead of </a:t>
            </a:r>
            <a:r>
              <a:rPr sz="2300" spc="-5" dirty="0">
                <a:latin typeface="Arial"/>
                <a:cs typeface="Arial"/>
              </a:rPr>
              <a:t>the </a:t>
            </a:r>
            <a:r>
              <a:rPr sz="2300" dirty="0">
                <a:latin typeface="Arial"/>
                <a:cs typeface="Arial"/>
              </a:rPr>
              <a:t>fire and</a:t>
            </a:r>
            <a:r>
              <a:rPr sz="2300" spc="-229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moved  forward with a side to side movement of the</a:t>
            </a:r>
            <a:r>
              <a:rPr sz="2300" spc="-20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nozzle.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483933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Operating Foam type</a:t>
            </a:r>
            <a:r>
              <a:rPr sz="2500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Extinguisher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267200" y="1447800"/>
            <a:ext cx="4584700" cy="4191000"/>
            <a:chOff x="4267200" y="1447800"/>
            <a:chExt cx="4584700" cy="4191000"/>
          </a:xfrm>
        </p:grpSpPr>
        <p:sp>
          <p:nvSpPr>
            <p:cNvPr id="3" name="object 3"/>
            <p:cNvSpPr/>
            <p:nvPr/>
          </p:nvSpPr>
          <p:spPr>
            <a:xfrm>
              <a:off x="4267200" y="1447800"/>
              <a:ext cx="3276600" cy="4191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696200" y="1544447"/>
              <a:ext cx="762000" cy="114300"/>
            </a:xfrm>
            <a:custGeom>
              <a:avLst/>
              <a:gdLst/>
              <a:ahLst/>
              <a:cxnLst/>
              <a:rect l="l" t="t" r="r" b="b"/>
              <a:pathLst>
                <a:path w="762000" h="114300">
                  <a:moveTo>
                    <a:pt x="0" y="44576"/>
                  </a:moveTo>
                  <a:lnTo>
                    <a:pt x="0" y="66801"/>
                  </a:lnTo>
                  <a:lnTo>
                    <a:pt x="66675" y="67055"/>
                  </a:lnTo>
                  <a:lnTo>
                    <a:pt x="66675" y="44830"/>
                  </a:lnTo>
                  <a:lnTo>
                    <a:pt x="0" y="44576"/>
                  </a:lnTo>
                  <a:close/>
                </a:path>
                <a:path w="762000" h="114300">
                  <a:moveTo>
                    <a:pt x="88900" y="44830"/>
                  </a:moveTo>
                  <a:lnTo>
                    <a:pt x="88900" y="67055"/>
                  </a:lnTo>
                  <a:lnTo>
                    <a:pt x="155575" y="67182"/>
                  </a:lnTo>
                  <a:lnTo>
                    <a:pt x="155575" y="44957"/>
                  </a:lnTo>
                  <a:lnTo>
                    <a:pt x="88900" y="44830"/>
                  </a:lnTo>
                  <a:close/>
                </a:path>
                <a:path w="762000" h="114300">
                  <a:moveTo>
                    <a:pt x="177800" y="44957"/>
                  </a:moveTo>
                  <a:lnTo>
                    <a:pt x="177800" y="67182"/>
                  </a:lnTo>
                  <a:lnTo>
                    <a:pt x="244475" y="67437"/>
                  </a:lnTo>
                  <a:lnTo>
                    <a:pt x="244475" y="45212"/>
                  </a:lnTo>
                  <a:lnTo>
                    <a:pt x="177800" y="44957"/>
                  </a:lnTo>
                  <a:close/>
                </a:path>
                <a:path w="762000" h="114300">
                  <a:moveTo>
                    <a:pt x="266700" y="45212"/>
                  </a:moveTo>
                  <a:lnTo>
                    <a:pt x="266700" y="67437"/>
                  </a:lnTo>
                  <a:lnTo>
                    <a:pt x="333375" y="67563"/>
                  </a:lnTo>
                  <a:lnTo>
                    <a:pt x="333375" y="45338"/>
                  </a:lnTo>
                  <a:lnTo>
                    <a:pt x="266700" y="45212"/>
                  </a:lnTo>
                  <a:close/>
                </a:path>
                <a:path w="762000" h="114300">
                  <a:moveTo>
                    <a:pt x="355600" y="45338"/>
                  </a:moveTo>
                  <a:lnTo>
                    <a:pt x="355600" y="67563"/>
                  </a:lnTo>
                  <a:lnTo>
                    <a:pt x="422275" y="67690"/>
                  </a:lnTo>
                  <a:lnTo>
                    <a:pt x="422275" y="45465"/>
                  </a:lnTo>
                  <a:lnTo>
                    <a:pt x="355600" y="45338"/>
                  </a:lnTo>
                  <a:close/>
                </a:path>
                <a:path w="762000" h="114300">
                  <a:moveTo>
                    <a:pt x="444500" y="45592"/>
                  </a:moveTo>
                  <a:lnTo>
                    <a:pt x="444500" y="67817"/>
                  </a:lnTo>
                  <a:lnTo>
                    <a:pt x="511175" y="67944"/>
                  </a:lnTo>
                  <a:lnTo>
                    <a:pt x="511175" y="45719"/>
                  </a:lnTo>
                  <a:lnTo>
                    <a:pt x="444500" y="45592"/>
                  </a:lnTo>
                  <a:close/>
                </a:path>
                <a:path w="762000" h="114300">
                  <a:moveTo>
                    <a:pt x="533400" y="45719"/>
                  </a:moveTo>
                  <a:lnTo>
                    <a:pt x="533400" y="67944"/>
                  </a:lnTo>
                  <a:lnTo>
                    <a:pt x="600075" y="68072"/>
                  </a:lnTo>
                  <a:lnTo>
                    <a:pt x="600075" y="45847"/>
                  </a:lnTo>
                  <a:lnTo>
                    <a:pt x="533400" y="45719"/>
                  </a:lnTo>
                  <a:close/>
                </a:path>
                <a:path w="762000" h="114300">
                  <a:moveTo>
                    <a:pt x="711200" y="61121"/>
                  </a:moveTo>
                  <a:lnTo>
                    <a:pt x="652779" y="94995"/>
                  </a:lnTo>
                  <a:lnTo>
                    <a:pt x="651001" y="101853"/>
                  </a:lnTo>
                  <a:lnTo>
                    <a:pt x="654050" y="107187"/>
                  </a:lnTo>
                  <a:lnTo>
                    <a:pt x="657225" y="112522"/>
                  </a:lnTo>
                  <a:lnTo>
                    <a:pt x="663955" y="114300"/>
                  </a:lnTo>
                  <a:lnTo>
                    <a:pt x="669290" y="111251"/>
                  </a:lnTo>
                  <a:lnTo>
                    <a:pt x="742803" y="68452"/>
                  </a:lnTo>
                  <a:lnTo>
                    <a:pt x="711200" y="68325"/>
                  </a:lnTo>
                  <a:lnTo>
                    <a:pt x="711200" y="61121"/>
                  </a:lnTo>
                  <a:close/>
                </a:path>
                <a:path w="762000" h="114300">
                  <a:moveTo>
                    <a:pt x="717852" y="57257"/>
                  </a:moveTo>
                  <a:lnTo>
                    <a:pt x="711200" y="61121"/>
                  </a:lnTo>
                  <a:lnTo>
                    <a:pt x="711200" y="68325"/>
                  </a:lnTo>
                  <a:lnTo>
                    <a:pt x="740028" y="68452"/>
                  </a:lnTo>
                  <a:lnTo>
                    <a:pt x="740028" y="66928"/>
                  </a:lnTo>
                  <a:lnTo>
                    <a:pt x="734314" y="66928"/>
                  </a:lnTo>
                  <a:lnTo>
                    <a:pt x="717852" y="57257"/>
                  </a:lnTo>
                  <a:close/>
                </a:path>
                <a:path w="762000" h="114300">
                  <a:moveTo>
                    <a:pt x="742945" y="46100"/>
                  </a:moveTo>
                  <a:lnTo>
                    <a:pt x="711200" y="46100"/>
                  </a:lnTo>
                  <a:lnTo>
                    <a:pt x="740028" y="46227"/>
                  </a:lnTo>
                  <a:lnTo>
                    <a:pt x="740028" y="68452"/>
                  </a:lnTo>
                  <a:lnTo>
                    <a:pt x="742803" y="68452"/>
                  </a:lnTo>
                  <a:lnTo>
                    <a:pt x="762000" y="57276"/>
                  </a:lnTo>
                  <a:lnTo>
                    <a:pt x="742945" y="46100"/>
                  </a:lnTo>
                  <a:close/>
                </a:path>
                <a:path w="762000" h="114300">
                  <a:moveTo>
                    <a:pt x="622300" y="45974"/>
                  </a:moveTo>
                  <a:lnTo>
                    <a:pt x="622300" y="68199"/>
                  </a:lnTo>
                  <a:lnTo>
                    <a:pt x="688975" y="68325"/>
                  </a:lnTo>
                  <a:lnTo>
                    <a:pt x="688975" y="46100"/>
                  </a:lnTo>
                  <a:lnTo>
                    <a:pt x="622300" y="45974"/>
                  </a:lnTo>
                  <a:close/>
                </a:path>
                <a:path w="762000" h="114300">
                  <a:moveTo>
                    <a:pt x="734441" y="47625"/>
                  </a:moveTo>
                  <a:lnTo>
                    <a:pt x="717852" y="57257"/>
                  </a:lnTo>
                  <a:lnTo>
                    <a:pt x="734314" y="66928"/>
                  </a:lnTo>
                  <a:lnTo>
                    <a:pt x="734441" y="47625"/>
                  </a:lnTo>
                  <a:close/>
                </a:path>
                <a:path w="762000" h="114300">
                  <a:moveTo>
                    <a:pt x="740028" y="47625"/>
                  </a:moveTo>
                  <a:lnTo>
                    <a:pt x="734441" y="47625"/>
                  </a:lnTo>
                  <a:lnTo>
                    <a:pt x="734314" y="66928"/>
                  </a:lnTo>
                  <a:lnTo>
                    <a:pt x="740028" y="66928"/>
                  </a:lnTo>
                  <a:lnTo>
                    <a:pt x="740028" y="47625"/>
                  </a:lnTo>
                  <a:close/>
                </a:path>
                <a:path w="762000" h="114300">
                  <a:moveTo>
                    <a:pt x="711200" y="53349"/>
                  </a:moveTo>
                  <a:lnTo>
                    <a:pt x="711200" y="61121"/>
                  </a:lnTo>
                  <a:lnTo>
                    <a:pt x="717852" y="57257"/>
                  </a:lnTo>
                  <a:lnTo>
                    <a:pt x="711200" y="53349"/>
                  </a:lnTo>
                  <a:close/>
                </a:path>
                <a:path w="762000" h="114300">
                  <a:moveTo>
                    <a:pt x="711200" y="46100"/>
                  </a:moveTo>
                  <a:lnTo>
                    <a:pt x="711200" y="53349"/>
                  </a:lnTo>
                  <a:lnTo>
                    <a:pt x="717852" y="57257"/>
                  </a:lnTo>
                  <a:lnTo>
                    <a:pt x="734441" y="47625"/>
                  </a:lnTo>
                  <a:lnTo>
                    <a:pt x="740028" y="47625"/>
                  </a:lnTo>
                  <a:lnTo>
                    <a:pt x="740028" y="46227"/>
                  </a:lnTo>
                  <a:lnTo>
                    <a:pt x="711200" y="46100"/>
                  </a:lnTo>
                  <a:close/>
                </a:path>
                <a:path w="762000" h="114300">
                  <a:moveTo>
                    <a:pt x="664209" y="0"/>
                  </a:moveTo>
                  <a:lnTo>
                    <a:pt x="657351" y="1777"/>
                  </a:lnTo>
                  <a:lnTo>
                    <a:pt x="654303" y="7112"/>
                  </a:lnTo>
                  <a:lnTo>
                    <a:pt x="651255" y="12318"/>
                  </a:lnTo>
                  <a:lnTo>
                    <a:pt x="653033" y="19176"/>
                  </a:lnTo>
                  <a:lnTo>
                    <a:pt x="711200" y="53349"/>
                  </a:lnTo>
                  <a:lnTo>
                    <a:pt x="711200" y="46100"/>
                  </a:lnTo>
                  <a:lnTo>
                    <a:pt x="742945" y="46100"/>
                  </a:lnTo>
                  <a:lnTo>
                    <a:pt x="669544" y="3048"/>
                  </a:lnTo>
                  <a:lnTo>
                    <a:pt x="664209" y="0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010400" y="1544447"/>
              <a:ext cx="838200" cy="114300"/>
            </a:xfrm>
            <a:custGeom>
              <a:avLst/>
              <a:gdLst/>
              <a:ahLst/>
              <a:cxnLst/>
              <a:rect l="l" t="t" r="r" b="b"/>
              <a:pathLst>
                <a:path w="838200" h="114300">
                  <a:moveTo>
                    <a:pt x="0" y="44576"/>
                  </a:moveTo>
                  <a:lnTo>
                    <a:pt x="0" y="66801"/>
                  </a:lnTo>
                  <a:lnTo>
                    <a:pt x="66675" y="66928"/>
                  </a:lnTo>
                  <a:lnTo>
                    <a:pt x="66675" y="44703"/>
                  </a:lnTo>
                  <a:lnTo>
                    <a:pt x="0" y="44576"/>
                  </a:lnTo>
                  <a:close/>
                </a:path>
                <a:path w="838200" h="114300">
                  <a:moveTo>
                    <a:pt x="88900" y="44830"/>
                  </a:moveTo>
                  <a:lnTo>
                    <a:pt x="88900" y="67055"/>
                  </a:lnTo>
                  <a:lnTo>
                    <a:pt x="155575" y="67182"/>
                  </a:lnTo>
                  <a:lnTo>
                    <a:pt x="155575" y="44957"/>
                  </a:lnTo>
                  <a:lnTo>
                    <a:pt x="88900" y="44830"/>
                  </a:lnTo>
                  <a:close/>
                </a:path>
                <a:path w="838200" h="114300">
                  <a:moveTo>
                    <a:pt x="177800" y="44957"/>
                  </a:moveTo>
                  <a:lnTo>
                    <a:pt x="177800" y="67182"/>
                  </a:lnTo>
                  <a:lnTo>
                    <a:pt x="244475" y="67310"/>
                  </a:lnTo>
                  <a:lnTo>
                    <a:pt x="244475" y="45085"/>
                  </a:lnTo>
                  <a:lnTo>
                    <a:pt x="177800" y="44957"/>
                  </a:lnTo>
                  <a:close/>
                </a:path>
                <a:path w="838200" h="114300">
                  <a:moveTo>
                    <a:pt x="266700" y="45085"/>
                  </a:moveTo>
                  <a:lnTo>
                    <a:pt x="266700" y="67310"/>
                  </a:lnTo>
                  <a:lnTo>
                    <a:pt x="333375" y="67437"/>
                  </a:lnTo>
                  <a:lnTo>
                    <a:pt x="333375" y="45212"/>
                  </a:lnTo>
                  <a:lnTo>
                    <a:pt x="266700" y="45085"/>
                  </a:lnTo>
                  <a:close/>
                </a:path>
                <a:path w="838200" h="114300">
                  <a:moveTo>
                    <a:pt x="355600" y="45338"/>
                  </a:moveTo>
                  <a:lnTo>
                    <a:pt x="355600" y="67563"/>
                  </a:lnTo>
                  <a:lnTo>
                    <a:pt x="422275" y="67690"/>
                  </a:lnTo>
                  <a:lnTo>
                    <a:pt x="422275" y="45465"/>
                  </a:lnTo>
                  <a:lnTo>
                    <a:pt x="355600" y="45338"/>
                  </a:lnTo>
                  <a:close/>
                </a:path>
                <a:path w="838200" h="114300">
                  <a:moveTo>
                    <a:pt x="444500" y="45465"/>
                  </a:moveTo>
                  <a:lnTo>
                    <a:pt x="444500" y="67690"/>
                  </a:lnTo>
                  <a:lnTo>
                    <a:pt x="511175" y="67817"/>
                  </a:lnTo>
                  <a:lnTo>
                    <a:pt x="511175" y="45592"/>
                  </a:lnTo>
                  <a:lnTo>
                    <a:pt x="444500" y="45465"/>
                  </a:lnTo>
                  <a:close/>
                </a:path>
                <a:path w="838200" h="114300">
                  <a:moveTo>
                    <a:pt x="533400" y="45592"/>
                  </a:moveTo>
                  <a:lnTo>
                    <a:pt x="533400" y="67817"/>
                  </a:lnTo>
                  <a:lnTo>
                    <a:pt x="600075" y="67944"/>
                  </a:lnTo>
                  <a:lnTo>
                    <a:pt x="600075" y="45719"/>
                  </a:lnTo>
                  <a:lnTo>
                    <a:pt x="533400" y="45592"/>
                  </a:lnTo>
                  <a:close/>
                </a:path>
                <a:path w="838200" h="114300">
                  <a:moveTo>
                    <a:pt x="622300" y="45847"/>
                  </a:moveTo>
                  <a:lnTo>
                    <a:pt x="622300" y="68072"/>
                  </a:lnTo>
                  <a:lnTo>
                    <a:pt x="688975" y="68199"/>
                  </a:lnTo>
                  <a:lnTo>
                    <a:pt x="688975" y="45974"/>
                  </a:lnTo>
                  <a:lnTo>
                    <a:pt x="622300" y="45847"/>
                  </a:lnTo>
                  <a:close/>
                </a:path>
                <a:path w="838200" h="114300">
                  <a:moveTo>
                    <a:pt x="794116" y="57320"/>
                  </a:moveTo>
                  <a:lnTo>
                    <a:pt x="777875" y="66724"/>
                  </a:lnTo>
                  <a:lnTo>
                    <a:pt x="777875" y="68325"/>
                  </a:lnTo>
                  <a:lnTo>
                    <a:pt x="775109" y="68325"/>
                  </a:lnTo>
                  <a:lnTo>
                    <a:pt x="734314" y="91948"/>
                  </a:lnTo>
                  <a:lnTo>
                    <a:pt x="728979" y="95123"/>
                  </a:lnTo>
                  <a:lnTo>
                    <a:pt x="727201" y="101853"/>
                  </a:lnTo>
                  <a:lnTo>
                    <a:pt x="730250" y="107187"/>
                  </a:lnTo>
                  <a:lnTo>
                    <a:pt x="733425" y="112522"/>
                  </a:lnTo>
                  <a:lnTo>
                    <a:pt x="740155" y="114300"/>
                  </a:lnTo>
                  <a:lnTo>
                    <a:pt x="745490" y="111251"/>
                  </a:lnTo>
                  <a:lnTo>
                    <a:pt x="819003" y="68452"/>
                  </a:lnTo>
                  <a:lnTo>
                    <a:pt x="777875" y="68325"/>
                  </a:lnTo>
                  <a:lnTo>
                    <a:pt x="800100" y="68320"/>
                  </a:lnTo>
                  <a:lnTo>
                    <a:pt x="800100" y="60826"/>
                  </a:lnTo>
                  <a:lnTo>
                    <a:pt x="794116" y="57320"/>
                  </a:lnTo>
                  <a:close/>
                </a:path>
                <a:path w="838200" h="114300">
                  <a:moveTo>
                    <a:pt x="800100" y="60826"/>
                  </a:moveTo>
                  <a:lnTo>
                    <a:pt x="800100" y="68325"/>
                  </a:lnTo>
                  <a:lnTo>
                    <a:pt x="816228" y="68452"/>
                  </a:lnTo>
                  <a:lnTo>
                    <a:pt x="816228" y="66928"/>
                  </a:lnTo>
                  <a:lnTo>
                    <a:pt x="810514" y="66928"/>
                  </a:lnTo>
                  <a:lnTo>
                    <a:pt x="800100" y="60826"/>
                  </a:lnTo>
                  <a:close/>
                </a:path>
                <a:path w="838200" h="114300">
                  <a:moveTo>
                    <a:pt x="819101" y="46100"/>
                  </a:moveTo>
                  <a:lnTo>
                    <a:pt x="800100" y="46100"/>
                  </a:lnTo>
                  <a:lnTo>
                    <a:pt x="816228" y="46227"/>
                  </a:lnTo>
                  <a:lnTo>
                    <a:pt x="816228" y="68452"/>
                  </a:lnTo>
                  <a:lnTo>
                    <a:pt x="819003" y="68452"/>
                  </a:lnTo>
                  <a:lnTo>
                    <a:pt x="838200" y="57276"/>
                  </a:lnTo>
                  <a:lnTo>
                    <a:pt x="819101" y="46100"/>
                  </a:lnTo>
                  <a:close/>
                </a:path>
                <a:path w="838200" h="114300">
                  <a:moveTo>
                    <a:pt x="777875" y="66724"/>
                  </a:moveTo>
                  <a:lnTo>
                    <a:pt x="775118" y="68320"/>
                  </a:lnTo>
                  <a:lnTo>
                    <a:pt x="777875" y="68325"/>
                  </a:lnTo>
                  <a:lnTo>
                    <a:pt x="777875" y="66724"/>
                  </a:lnTo>
                  <a:close/>
                </a:path>
                <a:path w="838200" h="114300">
                  <a:moveTo>
                    <a:pt x="711200" y="45974"/>
                  </a:moveTo>
                  <a:lnTo>
                    <a:pt x="711200" y="68199"/>
                  </a:lnTo>
                  <a:lnTo>
                    <a:pt x="775118" y="68320"/>
                  </a:lnTo>
                  <a:lnTo>
                    <a:pt x="777875" y="66724"/>
                  </a:lnTo>
                  <a:lnTo>
                    <a:pt x="777787" y="47751"/>
                  </a:lnTo>
                  <a:lnTo>
                    <a:pt x="774960" y="46095"/>
                  </a:lnTo>
                  <a:lnTo>
                    <a:pt x="711200" y="45974"/>
                  </a:lnTo>
                  <a:close/>
                </a:path>
                <a:path w="838200" h="114300">
                  <a:moveTo>
                    <a:pt x="810641" y="47751"/>
                  </a:moveTo>
                  <a:lnTo>
                    <a:pt x="800100" y="53855"/>
                  </a:lnTo>
                  <a:lnTo>
                    <a:pt x="800100" y="60826"/>
                  </a:lnTo>
                  <a:lnTo>
                    <a:pt x="810514" y="66928"/>
                  </a:lnTo>
                  <a:lnTo>
                    <a:pt x="810641" y="47751"/>
                  </a:lnTo>
                  <a:close/>
                </a:path>
                <a:path w="838200" h="114300">
                  <a:moveTo>
                    <a:pt x="816228" y="47751"/>
                  </a:moveTo>
                  <a:lnTo>
                    <a:pt x="810641" y="47751"/>
                  </a:lnTo>
                  <a:lnTo>
                    <a:pt x="810514" y="66928"/>
                  </a:lnTo>
                  <a:lnTo>
                    <a:pt x="816228" y="66928"/>
                  </a:lnTo>
                  <a:lnTo>
                    <a:pt x="816228" y="47751"/>
                  </a:lnTo>
                  <a:close/>
                </a:path>
                <a:path w="838200" h="114300">
                  <a:moveTo>
                    <a:pt x="800100" y="53855"/>
                  </a:moveTo>
                  <a:lnTo>
                    <a:pt x="794116" y="57320"/>
                  </a:lnTo>
                  <a:lnTo>
                    <a:pt x="800100" y="60826"/>
                  </a:lnTo>
                  <a:lnTo>
                    <a:pt x="800100" y="53855"/>
                  </a:lnTo>
                  <a:close/>
                </a:path>
                <a:path w="838200" h="114300">
                  <a:moveTo>
                    <a:pt x="740409" y="0"/>
                  </a:moveTo>
                  <a:lnTo>
                    <a:pt x="733551" y="1777"/>
                  </a:lnTo>
                  <a:lnTo>
                    <a:pt x="730503" y="7112"/>
                  </a:lnTo>
                  <a:lnTo>
                    <a:pt x="727328" y="12318"/>
                  </a:lnTo>
                  <a:lnTo>
                    <a:pt x="729106" y="19176"/>
                  </a:lnTo>
                  <a:lnTo>
                    <a:pt x="774960" y="46095"/>
                  </a:lnTo>
                  <a:lnTo>
                    <a:pt x="777875" y="46100"/>
                  </a:lnTo>
                  <a:lnTo>
                    <a:pt x="777875" y="47803"/>
                  </a:lnTo>
                  <a:lnTo>
                    <a:pt x="794116" y="57320"/>
                  </a:lnTo>
                  <a:lnTo>
                    <a:pt x="800100" y="53855"/>
                  </a:lnTo>
                  <a:lnTo>
                    <a:pt x="800100" y="46100"/>
                  </a:lnTo>
                  <a:lnTo>
                    <a:pt x="819101" y="46100"/>
                  </a:lnTo>
                  <a:lnTo>
                    <a:pt x="745744" y="3175"/>
                  </a:lnTo>
                  <a:lnTo>
                    <a:pt x="740409" y="0"/>
                  </a:lnTo>
                  <a:close/>
                </a:path>
                <a:path w="838200" h="114300">
                  <a:moveTo>
                    <a:pt x="800100" y="46100"/>
                  </a:moveTo>
                  <a:lnTo>
                    <a:pt x="800100" y="53855"/>
                  </a:lnTo>
                  <a:lnTo>
                    <a:pt x="810641" y="47751"/>
                  </a:lnTo>
                  <a:lnTo>
                    <a:pt x="816228" y="47751"/>
                  </a:lnTo>
                  <a:lnTo>
                    <a:pt x="816228" y="46227"/>
                  </a:lnTo>
                  <a:lnTo>
                    <a:pt x="800100" y="46100"/>
                  </a:lnTo>
                  <a:close/>
                </a:path>
                <a:path w="838200" h="114300">
                  <a:moveTo>
                    <a:pt x="774960" y="46095"/>
                  </a:moveTo>
                  <a:lnTo>
                    <a:pt x="777875" y="47803"/>
                  </a:lnTo>
                  <a:lnTo>
                    <a:pt x="777875" y="46100"/>
                  </a:lnTo>
                  <a:lnTo>
                    <a:pt x="774960" y="46095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924800" y="1524000"/>
              <a:ext cx="914400" cy="228600"/>
            </a:xfrm>
            <a:custGeom>
              <a:avLst/>
              <a:gdLst/>
              <a:ahLst/>
              <a:cxnLst/>
              <a:rect l="l" t="t" r="r" b="b"/>
              <a:pathLst>
                <a:path w="914400" h="228600">
                  <a:moveTo>
                    <a:pt x="914400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914400" y="228600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924800" y="1524000"/>
              <a:ext cx="914400" cy="228600"/>
            </a:xfrm>
            <a:custGeom>
              <a:avLst/>
              <a:gdLst/>
              <a:ahLst/>
              <a:cxnLst/>
              <a:rect l="l" t="t" r="r" b="b"/>
              <a:pathLst>
                <a:path w="914400" h="228600">
                  <a:moveTo>
                    <a:pt x="0" y="228600"/>
                  </a:moveTo>
                  <a:lnTo>
                    <a:pt x="914400" y="228600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22860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88340" y="1319530"/>
            <a:ext cx="2270760" cy="727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235" marR="5080" indent="-22923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Pull/remove</a:t>
            </a:r>
            <a:r>
              <a:rPr sz="2300" spc="-11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locking</a:t>
            </a:r>
            <a:r>
              <a:rPr sz="2300" spc="-5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pin.</a:t>
            </a:r>
            <a:endParaRPr sz="23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8340" y="2371470"/>
            <a:ext cx="3210560" cy="35242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2085" marR="264795" indent="-160020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13995" algn="l"/>
              </a:tabLst>
            </a:pPr>
            <a:r>
              <a:rPr sz="2300" dirty="0">
                <a:latin typeface="Arial"/>
                <a:cs typeface="Arial"/>
              </a:rPr>
              <a:t>Aim the nozzle at</a:t>
            </a:r>
            <a:r>
              <a:rPr sz="2300" spc="-15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base of the</a:t>
            </a:r>
            <a:r>
              <a:rPr sz="2300" spc="-7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Press the</a:t>
            </a:r>
            <a:r>
              <a:rPr sz="2300" spc="-5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lever</a:t>
            </a:r>
            <a:endParaRPr sz="2300">
              <a:latin typeface="Arial"/>
              <a:cs typeface="Arial"/>
            </a:endParaRPr>
          </a:p>
          <a:p>
            <a:pPr marL="253365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down.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400">
              <a:latin typeface="Arial"/>
              <a:cs typeface="Arial"/>
            </a:endParaRPr>
          </a:p>
          <a:p>
            <a:pPr marL="229235" marR="5080" indent="-229235">
              <a:lnSpc>
                <a:spcPct val="993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  <a:tab pos="1259840" algn="l"/>
                <a:tab pos="2546350" algn="l"/>
              </a:tabLst>
            </a:pPr>
            <a:r>
              <a:rPr sz="2300" dirty="0">
                <a:latin typeface="Arial"/>
                <a:cs typeface="Arial"/>
              </a:rPr>
              <a:t>Starting</a:t>
            </a:r>
            <a:r>
              <a:rPr sz="2300" spc="-2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from</a:t>
            </a:r>
            <a:r>
              <a:rPr sz="2300" spc="-2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	edge  of </a:t>
            </a:r>
            <a:r>
              <a:rPr sz="2300" spc="-5" dirty="0">
                <a:latin typeface="Arial"/>
                <a:cs typeface="Arial"/>
              </a:rPr>
              <a:t>the </a:t>
            </a:r>
            <a:r>
              <a:rPr sz="2300" dirty="0">
                <a:latin typeface="Arial"/>
                <a:cs typeface="Arial"/>
              </a:rPr>
              <a:t>fire sweep the  nozzle	</a:t>
            </a:r>
            <a:r>
              <a:rPr sz="2300" spc="-5" dirty="0">
                <a:latin typeface="Arial"/>
                <a:cs typeface="Arial"/>
              </a:rPr>
              <a:t>from </a:t>
            </a:r>
            <a:r>
              <a:rPr sz="2300" dirty="0">
                <a:latin typeface="Arial"/>
                <a:cs typeface="Arial"/>
              </a:rPr>
              <a:t>side to  side advancing</a:t>
            </a:r>
            <a:r>
              <a:rPr sz="2300" spc="-80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ahead.</a:t>
            </a:r>
            <a:endParaRPr sz="23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325056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Extinguisher</a:t>
            </a:r>
            <a:r>
              <a:rPr sz="2500" spc="-40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Operation</a:t>
            </a:r>
            <a:endParaRPr sz="2500"/>
          </a:p>
        </p:txBody>
      </p:sp>
      <p:sp>
        <p:nvSpPr>
          <p:cNvPr id="12" name="object 12"/>
          <p:cNvSpPr txBox="1"/>
          <p:nvPr/>
        </p:nvSpPr>
        <p:spPr>
          <a:xfrm>
            <a:off x="8084566" y="1482597"/>
            <a:ext cx="5962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Lev</a:t>
            </a:r>
            <a:r>
              <a:rPr sz="1800" spc="-15" dirty="0">
                <a:latin typeface="Arial"/>
                <a:cs typeface="Arial"/>
              </a:rPr>
              <a:t>e</a:t>
            </a:r>
            <a:r>
              <a:rPr sz="1800" dirty="0">
                <a:latin typeface="Arial"/>
                <a:cs typeface="Arial"/>
              </a:rPr>
              <a:t>r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047990" y="2092274"/>
            <a:ext cx="74930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H</a:t>
            </a:r>
            <a:r>
              <a:rPr sz="1800" spc="-10" dirty="0">
                <a:latin typeface="Arial"/>
                <a:cs typeface="Arial"/>
              </a:rPr>
              <a:t>a</a:t>
            </a:r>
            <a:r>
              <a:rPr sz="1800" dirty="0">
                <a:latin typeface="Arial"/>
                <a:cs typeface="Arial"/>
              </a:rPr>
              <a:t>n</a:t>
            </a:r>
            <a:r>
              <a:rPr sz="1800" spc="-10" dirty="0">
                <a:latin typeface="Arial"/>
                <a:cs typeface="Arial"/>
              </a:rPr>
              <a:t>d</a:t>
            </a:r>
            <a:r>
              <a:rPr sz="1800" dirty="0">
                <a:latin typeface="Arial"/>
                <a:cs typeface="Arial"/>
              </a:rPr>
              <a:t>le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15" name="object 15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/>
          <p:nvPr/>
        </p:nvSpPr>
        <p:spPr>
          <a:xfrm>
            <a:off x="7086600" y="2154047"/>
            <a:ext cx="838200" cy="114300"/>
          </a:xfrm>
          <a:custGeom>
            <a:avLst/>
            <a:gdLst/>
            <a:ahLst/>
            <a:cxnLst/>
            <a:rect l="l" t="t" r="r" b="b"/>
            <a:pathLst>
              <a:path w="838200" h="114300">
                <a:moveTo>
                  <a:pt x="0" y="44576"/>
                </a:moveTo>
                <a:lnTo>
                  <a:pt x="0" y="66801"/>
                </a:lnTo>
                <a:lnTo>
                  <a:pt x="66675" y="66928"/>
                </a:lnTo>
                <a:lnTo>
                  <a:pt x="66675" y="44703"/>
                </a:lnTo>
                <a:lnTo>
                  <a:pt x="0" y="44576"/>
                </a:lnTo>
                <a:close/>
              </a:path>
              <a:path w="838200" h="114300">
                <a:moveTo>
                  <a:pt x="88900" y="44830"/>
                </a:moveTo>
                <a:lnTo>
                  <a:pt x="88900" y="67055"/>
                </a:lnTo>
                <a:lnTo>
                  <a:pt x="155575" y="67182"/>
                </a:lnTo>
                <a:lnTo>
                  <a:pt x="155575" y="44957"/>
                </a:lnTo>
                <a:lnTo>
                  <a:pt x="88900" y="44830"/>
                </a:lnTo>
                <a:close/>
              </a:path>
              <a:path w="838200" h="114300">
                <a:moveTo>
                  <a:pt x="177800" y="44957"/>
                </a:moveTo>
                <a:lnTo>
                  <a:pt x="177800" y="67182"/>
                </a:lnTo>
                <a:lnTo>
                  <a:pt x="244475" y="67310"/>
                </a:lnTo>
                <a:lnTo>
                  <a:pt x="244475" y="45085"/>
                </a:lnTo>
                <a:lnTo>
                  <a:pt x="177800" y="44957"/>
                </a:lnTo>
                <a:close/>
              </a:path>
              <a:path w="838200" h="114300">
                <a:moveTo>
                  <a:pt x="266700" y="45085"/>
                </a:moveTo>
                <a:lnTo>
                  <a:pt x="266700" y="67310"/>
                </a:lnTo>
                <a:lnTo>
                  <a:pt x="333375" y="67437"/>
                </a:lnTo>
                <a:lnTo>
                  <a:pt x="333375" y="45212"/>
                </a:lnTo>
                <a:lnTo>
                  <a:pt x="266700" y="45085"/>
                </a:lnTo>
                <a:close/>
              </a:path>
              <a:path w="838200" h="114300">
                <a:moveTo>
                  <a:pt x="355600" y="45338"/>
                </a:moveTo>
                <a:lnTo>
                  <a:pt x="355600" y="67563"/>
                </a:lnTo>
                <a:lnTo>
                  <a:pt x="422275" y="67690"/>
                </a:lnTo>
                <a:lnTo>
                  <a:pt x="422275" y="45465"/>
                </a:lnTo>
                <a:lnTo>
                  <a:pt x="355600" y="45338"/>
                </a:lnTo>
                <a:close/>
              </a:path>
              <a:path w="838200" h="114300">
                <a:moveTo>
                  <a:pt x="444500" y="45465"/>
                </a:moveTo>
                <a:lnTo>
                  <a:pt x="444500" y="67690"/>
                </a:lnTo>
                <a:lnTo>
                  <a:pt x="511175" y="67817"/>
                </a:lnTo>
                <a:lnTo>
                  <a:pt x="511175" y="45592"/>
                </a:lnTo>
                <a:lnTo>
                  <a:pt x="444500" y="45465"/>
                </a:lnTo>
                <a:close/>
              </a:path>
              <a:path w="838200" h="114300">
                <a:moveTo>
                  <a:pt x="533400" y="45592"/>
                </a:moveTo>
                <a:lnTo>
                  <a:pt x="533400" y="67817"/>
                </a:lnTo>
                <a:lnTo>
                  <a:pt x="600075" y="67944"/>
                </a:lnTo>
                <a:lnTo>
                  <a:pt x="600075" y="45719"/>
                </a:lnTo>
                <a:lnTo>
                  <a:pt x="533400" y="45592"/>
                </a:lnTo>
                <a:close/>
              </a:path>
              <a:path w="838200" h="114300">
                <a:moveTo>
                  <a:pt x="622300" y="45847"/>
                </a:moveTo>
                <a:lnTo>
                  <a:pt x="622300" y="68072"/>
                </a:lnTo>
                <a:lnTo>
                  <a:pt x="688975" y="68199"/>
                </a:lnTo>
                <a:lnTo>
                  <a:pt x="688975" y="45974"/>
                </a:lnTo>
                <a:lnTo>
                  <a:pt x="622300" y="45847"/>
                </a:lnTo>
                <a:close/>
              </a:path>
              <a:path w="838200" h="114300">
                <a:moveTo>
                  <a:pt x="794116" y="57320"/>
                </a:moveTo>
                <a:lnTo>
                  <a:pt x="777875" y="66724"/>
                </a:lnTo>
                <a:lnTo>
                  <a:pt x="777875" y="68325"/>
                </a:lnTo>
                <a:lnTo>
                  <a:pt x="775109" y="68325"/>
                </a:lnTo>
                <a:lnTo>
                  <a:pt x="734314" y="91948"/>
                </a:lnTo>
                <a:lnTo>
                  <a:pt x="728979" y="95123"/>
                </a:lnTo>
                <a:lnTo>
                  <a:pt x="727201" y="101853"/>
                </a:lnTo>
                <a:lnTo>
                  <a:pt x="730250" y="107187"/>
                </a:lnTo>
                <a:lnTo>
                  <a:pt x="733425" y="112522"/>
                </a:lnTo>
                <a:lnTo>
                  <a:pt x="740155" y="114300"/>
                </a:lnTo>
                <a:lnTo>
                  <a:pt x="745490" y="111251"/>
                </a:lnTo>
                <a:lnTo>
                  <a:pt x="819003" y="68452"/>
                </a:lnTo>
                <a:lnTo>
                  <a:pt x="777875" y="68325"/>
                </a:lnTo>
                <a:lnTo>
                  <a:pt x="800100" y="68320"/>
                </a:lnTo>
                <a:lnTo>
                  <a:pt x="800100" y="60826"/>
                </a:lnTo>
                <a:lnTo>
                  <a:pt x="794116" y="57320"/>
                </a:lnTo>
                <a:close/>
              </a:path>
              <a:path w="838200" h="114300">
                <a:moveTo>
                  <a:pt x="800100" y="60826"/>
                </a:moveTo>
                <a:lnTo>
                  <a:pt x="800100" y="68325"/>
                </a:lnTo>
                <a:lnTo>
                  <a:pt x="816228" y="68452"/>
                </a:lnTo>
                <a:lnTo>
                  <a:pt x="816228" y="66928"/>
                </a:lnTo>
                <a:lnTo>
                  <a:pt x="810514" y="66928"/>
                </a:lnTo>
                <a:lnTo>
                  <a:pt x="800100" y="60826"/>
                </a:lnTo>
                <a:close/>
              </a:path>
              <a:path w="838200" h="114300">
                <a:moveTo>
                  <a:pt x="819101" y="46100"/>
                </a:moveTo>
                <a:lnTo>
                  <a:pt x="800100" y="46100"/>
                </a:lnTo>
                <a:lnTo>
                  <a:pt x="816228" y="46227"/>
                </a:lnTo>
                <a:lnTo>
                  <a:pt x="816228" y="68452"/>
                </a:lnTo>
                <a:lnTo>
                  <a:pt x="819003" y="68452"/>
                </a:lnTo>
                <a:lnTo>
                  <a:pt x="838200" y="57276"/>
                </a:lnTo>
                <a:lnTo>
                  <a:pt x="819101" y="46100"/>
                </a:lnTo>
                <a:close/>
              </a:path>
              <a:path w="838200" h="114300">
                <a:moveTo>
                  <a:pt x="777875" y="66724"/>
                </a:moveTo>
                <a:lnTo>
                  <a:pt x="775118" y="68320"/>
                </a:lnTo>
                <a:lnTo>
                  <a:pt x="777875" y="68325"/>
                </a:lnTo>
                <a:lnTo>
                  <a:pt x="777875" y="66724"/>
                </a:lnTo>
                <a:close/>
              </a:path>
              <a:path w="838200" h="114300">
                <a:moveTo>
                  <a:pt x="711200" y="45974"/>
                </a:moveTo>
                <a:lnTo>
                  <a:pt x="711200" y="68199"/>
                </a:lnTo>
                <a:lnTo>
                  <a:pt x="775118" y="68320"/>
                </a:lnTo>
                <a:lnTo>
                  <a:pt x="777875" y="66724"/>
                </a:lnTo>
                <a:lnTo>
                  <a:pt x="777787" y="47751"/>
                </a:lnTo>
                <a:lnTo>
                  <a:pt x="774960" y="46095"/>
                </a:lnTo>
                <a:lnTo>
                  <a:pt x="711200" y="45974"/>
                </a:lnTo>
                <a:close/>
              </a:path>
              <a:path w="838200" h="114300">
                <a:moveTo>
                  <a:pt x="810641" y="47751"/>
                </a:moveTo>
                <a:lnTo>
                  <a:pt x="800100" y="53855"/>
                </a:lnTo>
                <a:lnTo>
                  <a:pt x="800100" y="60826"/>
                </a:lnTo>
                <a:lnTo>
                  <a:pt x="810514" y="66928"/>
                </a:lnTo>
                <a:lnTo>
                  <a:pt x="810641" y="47751"/>
                </a:lnTo>
                <a:close/>
              </a:path>
              <a:path w="838200" h="114300">
                <a:moveTo>
                  <a:pt x="816228" y="47751"/>
                </a:moveTo>
                <a:lnTo>
                  <a:pt x="810641" y="47751"/>
                </a:lnTo>
                <a:lnTo>
                  <a:pt x="810514" y="66928"/>
                </a:lnTo>
                <a:lnTo>
                  <a:pt x="816228" y="66928"/>
                </a:lnTo>
                <a:lnTo>
                  <a:pt x="816228" y="47751"/>
                </a:lnTo>
                <a:close/>
              </a:path>
              <a:path w="838200" h="114300">
                <a:moveTo>
                  <a:pt x="800100" y="53855"/>
                </a:moveTo>
                <a:lnTo>
                  <a:pt x="794116" y="57320"/>
                </a:lnTo>
                <a:lnTo>
                  <a:pt x="800100" y="60826"/>
                </a:lnTo>
                <a:lnTo>
                  <a:pt x="800100" y="53855"/>
                </a:lnTo>
                <a:close/>
              </a:path>
              <a:path w="838200" h="114300">
                <a:moveTo>
                  <a:pt x="740409" y="0"/>
                </a:moveTo>
                <a:lnTo>
                  <a:pt x="733551" y="1777"/>
                </a:lnTo>
                <a:lnTo>
                  <a:pt x="730503" y="7112"/>
                </a:lnTo>
                <a:lnTo>
                  <a:pt x="727328" y="12318"/>
                </a:lnTo>
                <a:lnTo>
                  <a:pt x="729106" y="19176"/>
                </a:lnTo>
                <a:lnTo>
                  <a:pt x="774960" y="46095"/>
                </a:lnTo>
                <a:lnTo>
                  <a:pt x="777875" y="46100"/>
                </a:lnTo>
                <a:lnTo>
                  <a:pt x="777875" y="47803"/>
                </a:lnTo>
                <a:lnTo>
                  <a:pt x="794116" y="57320"/>
                </a:lnTo>
                <a:lnTo>
                  <a:pt x="800100" y="53855"/>
                </a:lnTo>
                <a:lnTo>
                  <a:pt x="800100" y="46100"/>
                </a:lnTo>
                <a:lnTo>
                  <a:pt x="819101" y="46100"/>
                </a:lnTo>
                <a:lnTo>
                  <a:pt x="745744" y="3175"/>
                </a:lnTo>
                <a:lnTo>
                  <a:pt x="740409" y="0"/>
                </a:lnTo>
                <a:close/>
              </a:path>
              <a:path w="838200" h="114300">
                <a:moveTo>
                  <a:pt x="800100" y="46100"/>
                </a:moveTo>
                <a:lnTo>
                  <a:pt x="800100" y="53855"/>
                </a:lnTo>
                <a:lnTo>
                  <a:pt x="810641" y="47751"/>
                </a:lnTo>
                <a:lnTo>
                  <a:pt x="816228" y="47751"/>
                </a:lnTo>
                <a:lnTo>
                  <a:pt x="816228" y="46227"/>
                </a:lnTo>
                <a:lnTo>
                  <a:pt x="800100" y="46100"/>
                </a:lnTo>
                <a:close/>
              </a:path>
              <a:path w="838200" h="114300">
                <a:moveTo>
                  <a:pt x="774960" y="46095"/>
                </a:moveTo>
                <a:lnTo>
                  <a:pt x="777875" y="47803"/>
                </a:lnTo>
                <a:lnTo>
                  <a:pt x="777875" y="46100"/>
                </a:lnTo>
                <a:lnTo>
                  <a:pt x="774960" y="4609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44900" y="1282700"/>
            <a:ext cx="5511800" cy="5054600"/>
            <a:chOff x="3644900" y="1282700"/>
            <a:chExt cx="5511800" cy="5054600"/>
          </a:xfrm>
        </p:grpSpPr>
        <p:sp>
          <p:nvSpPr>
            <p:cNvPr id="3" name="object 3"/>
            <p:cNvSpPr/>
            <p:nvPr/>
          </p:nvSpPr>
          <p:spPr>
            <a:xfrm>
              <a:off x="3657600" y="1295400"/>
              <a:ext cx="3228975" cy="50292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651250" y="1289050"/>
              <a:ext cx="3241675" cy="5041900"/>
            </a:xfrm>
            <a:custGeom>
              <a:avLst/>
              <a:gdLst/>
              <a:ahLst/>
              <a:cxnLst/>
              <a:rect l="l" t="t" r="r" b="b"/>
              <a:pathLst>
                <a:path w="3241675" h="5041900">
                  <a:moveTo>
                    <a:pt x="0" y="5041900"/>
                  </a:moveTo>
                  <a:lnTo>
                    <a:pt x="3241675" y="5041900"/>
                  </a:lnTo>
                  <a:lnTo>
                    <a:pt x="3241675" y="0"/>
                  </a:lnTo>
                  <a:lnTo>
                    <a:pt x="0" y="0"/>
                  </a:lnTo>
                  <a:lnTo>
                    <a:pt x="0" y="504190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886200" y="1315973"/>
              <a:ext cx="3429000" cy="3848100"/>
            </a:xfrm>
            <a:custGeom>
              <a:avLst/>
              <a:gdLst/>
              <a:ahLst/>
              <a:cxnLst/>
              <a:rect l="l" t="t" r="r" b="b"/>
              <a:pathLst>
                <a:path w="3429000" h="3848100">
                  <a:moveTo>
                    <a:pt x="66675" y="3778377"/>
                  </a:moveTo>
                  <a:lnTo>
                    <a:pt x="0" y="3778250"/>
                  </a:lnTo>
                  <a:lnTo>
                    <a:pt x="0" y="3800475"/>
                  </a:lnTo>
                  <a:lnTo>
                    <a:pt x="66675" y="3800602"/>
                  </a:lnTo>
                  <a:lnTo>
                    <a:pt x="66675" y="3778377"/>
                  </a:lnTo>
                  <a:close/>
                </a:path>
                <a:path w="3429000" h="3848100">
                  <a:moveTo>
                    <a:pt x="155575" y="3778377"/>
                  </a:moveTo>
                  <a:lnTo>
                    <a:pt x="88900" y="3778377"/>
                  </a:lnTo>
                  <a:lnTo>
                    <a:pt x="88900" y="3800602"/>
                  </a:lnTo>
                  <a:lnTo>
                    <a:pt x="155575" y="3800602"/>
                  </a:lnTo>
                  <a:lnTo>
                    <a:pt x="155575" y="3778377"/>
                  </a:lnTo>
                  <a:close/>
                </a:path>
                <a:path w="3429000" h="3848100">
                  <a:moveTo>
                    <a:pt x="244475" y="3778377"/>
                  </a:moveTo>
                  <a:lnTo>
                    <a:pt x="177800" y="3778377"/>
                  </a:lnTo>
                  <a:lnTo>
                    <a:pt x="177800" y="3800602"/>
                  </a:lnTo>
                  <a:lnTo>
                    <a:pt x="244475" y="3800602"/>
                  </a:lnTo>
                  <a:lnTo>
                    <a:pt x="244475" y="3778377"/>
                  </a:lnTo>
                  <a:close/>
                </a:path>
                <a:path w="3429000" h="3848100">
                  <a:moveTo>
                    <a:pt x="333375" y="3778504"/>
                  </a:moveTo>
                  <a:lnTo>
                    <a:pt x="266700" y="3778377"/>
                  </a:lnTo>
                  <a:lnTo>
                    <a:pt x="266700" y="3800602"/>
                  </a:lnTo>
                  <a:lnTo>
                    <a:pt x="333375" y="3800729"/>
                  </a:lnTo>
                  <a:lnTo>
                    <a:pt x="333375" y="3778504"/>
                  </a:lnTo>
                  <a:close/>
                </a:path>
                <a:path w="3429000" h="3848100">
                  <a:moveTo>
                    <a:pt x="422275" y="3778504"/>
                  </a:moveTo>
                  <a:lnTo>
                    <a:pt x="355600" y="3778504"/>
                  </a:lnTo>
                  <a:lnTo>
                    <a:pt x="355600" y="3800729"/>
                  </a:lnTo>
                  <a:lnTo>
                    <a:pt x="422275" y="3800729"/>
                  </a:lnTo>
                  <a:lnTo>
                    <a:pt x="422275" y="3778504"/>
                  </a:lnTo>
                  <a:close/>
                </a:path>
                <a:path w="3429000" h="3848100">
                  <a:moveTo>
                    <a:pt x="511175" y="3778504"/>
                  </a:moveTo>
                  <a:lnTo>
                    <a:pt x="444500" y="3778504"/>
                  </a:lnTo>
                  <a:lnTo>
                    <a:pt x="444500" y="3800729"/>
                  </a:lnTo>
                  <a:lnTo>
                    <a:pt x="511175" y="3800729"/>
                  </a:lnTo>
                  <a:lnTo>
                    <a:pt x="511175" y="3778504"/>
                  </a:lnTo>
                  <a:close/>
                </a:path>
                <a:path w="3429000" h="3848100">
                  <a:moveTo>
                    <a:pt x="600075" y="3778631"/>
                  </a:moveTo>
                  <a:lnTo>
                    <a:pt x="533400" y="3778504"/>
                  </a:lnTo>
                  <a:lnTo>
                    <a:pt x="533400" y="3800729"/>
                  </a:lnTo>
                  <a:lnTo>
                    <a:pt x="600075" y="3800856"/>
                  </a:lnTo>
                  <a:lnTo>
                    <a:pt x="600075" y="3778631"/>
                  </a:lnTo>
                  <a:close/>
                </a:path>
                <a:path w="3429000" h="3848100">
                  <a:moveTo>
                    <a:pt x="688975" y="3778631"/>
                  </a:moveTo>
                  <a:lnTo>
                    <a:pt x="622300" y="3778631"/>
                  </a:lnTo>
                  <a:lnTo>
                    <a:pt x="622300" y="3800856"/>
                  </a:lnTo>
                  <a:lnTo>
                    <a:pt x="688975" y="3800856"/>
                  </a:lnTo>
                  <a:lnTo>
                    <a:pt x="688975" y="3778631"/>
                  </a:lnTo>
                  <a:close/>
                </a:path>
                <a:path w="3429000" h="3848100">
                  <a:moveTo>
                    <a:pt x="777875" y="3778631"/>
                  </a:moveTo>
                  <a:lnTo>
                    <a:pt x="711200" y="3778631"/>
                  </a:lnTo>
                  <a:lnTo>
                    <a:pt x="711200" y="3800856"/>
                  </a:lnTo>
                  <a:lnTo>
                    <a:pt x="777875" y="3800856"/>
                  </a:lnTo>
                  <a:lnTo>
                    <a:pt x="777875" y="3778631"/>
                  </a:lnTo>
                  <a:close/>
                </a:path>
                <a:path w="3429000" h="3848100">
                  <a:moveTo>
                    <a:pt x="866775" y="3778758"/>
                  </a:moveTo>
                  <a:lnTo>
                    <a:pt x="800100" y="3778631"/>
                  </a:lnTo>
                  <a:lnTo>
                    <a:pt x="800100" y="3800856"/>
                  </a:lnTo>
                  <a:lnTo>
                    <a:pt x="866775" y="3800983"/>
                  </a:lnTo>
                  <a:lnTo>
                    <a:pt x="866775" y="3778758"/>
                  </a:lnTo>
                  <a:close/>
                </a:path>
                <a:path w="3429000" h="3848100">
                  <a:moveTo>
                    <a:pt x="904875" y="3092577"/>
                  </a:moveTo>
                  <a:lnTo>
                    <a:pt x="838200" y="3092450"/>
                  </a:lnTo>
                  <a:lnTo>
                    <a:pt x="838200" y="3114675"/>
                  </a:lnTo>
                  <a:lnTo>
                    <a:pt x="904875" y="3114802"/>
                  </a:lnTo>
                  <a:lnTo>
                    <a:pt x="904875" y="3092577"/>
                  </a:lnTo>
                  <a:close/>
                </a:path>
                <a:path w="3429000" h="3848100">
                  <a:moveTo>
                    <a:pt x="955675" y="3778758"/>
                  </a:moveTo>
                  <a:lnTo>
                    <a:pt x="889000" y="3778758"/>
                  </a:lnTo>
                  <a:lnTo>
                    <a:pt x="889000" y="3800983"/>
                  </a:lnTo>
                  <a:lnTo>
                    <a:pt x="955675" y="3800983"/>
                  </a:lnTo>
                  <a:lnTo>
                    <a:pt x="955675" y="3778758"/>
                  </a:lnTo>
                  <a:close/>
                </a:path>
                <a:path w="3429000" h="3848100">
                  <a:moveTo>
                    <a:pt x="993775" y="3092577"/>
                  </a:moveTo>
                  <a:lnTo>
                    <a:pt x="927100" y="3092577"/>
                  </a:lnTo>
                  <a:lnTo>
                    <a:pt x="927100" y="3114802"/>
                  </a:lnTo>
                  <a:lnTo>
                    <a:pt x="993775" y="3114802"/>
                  </a:lnTo>
                  <a:lnTo>
                    <a:pt x="993775" y="3092577"/>
                  </a:lnTo>
                  <a:close/>
                </a:path>
                <a:path w="3429000" h="3848100">
                  <a:moveTo>
                    <a:pt x="1044575" y="3778758"/>
                  </a:moveTo>
                  <a:lnTo>
                    <a:pt x="977900" y="3778758"/>
                  </a:lnTo>
                  <a:lnTo>
                    <a:pt x="977900" y="3800983"/>
                  </a:lnTo>
                  <a:lnTo>
                    <a:pt x="1044575" y="3800983"/>
                  </a:lnTo>
                  <a:lnTo>
                    <a:pt x="1044575" y="3778758"/>
                  </a:lnTo>
                  <a:close/>
                </a:path>
                <a:path w="3429000" h="3848100">
                  <a:moveTo>
                    <a:pt x="1082675" y="3092704"/>
                  </a:moveTo>
                  <a:lnTo>
                    <a:pt x="1016000" y="3092577"/>
                  </a:lnTo>
                  <a:lnTo>
                    <a:pt x="1016000" y="3114802"/>
                  </a:lnTo>
                  <a:lnTo>
                    <a:pt x="1082675" y="3114929"/>
                  </a:lnTo>
                  <a:lnTo>
                    <a:pt x="1082675" y="3092704"/>
                  </a:lnTo>
                  <a:close/>
                </a:path>
                <a:path w="3429000" h="3848100">
                  <a:moveTo>
                    <a:pt x="1133475" y="3778885"/>
                  </a:moveTo>
                  <a:lnTo>
                    <a:pt x="1066800" y="3778758"/>
                  </a:lnTo>
                  <a:lnTo>
                    <a:pt x="1066800" y="3800983"/>
                  </a:lnTo>
                  <a:lnTo>
                    <a:pt x="1133475" y="3801110"/>
                  </a:lnTo>
                  <a:lnTo>
                    <a:pt x="1133475" y="3778885"/>
                  </a:lnTo>
                  <a:close/>
                </a:path>
                <a:path w="3429000" h="3848100">
                  <a:moveTo>
                    <a:pt x="1171575" y="3092704"/>
                  </a:moveTo>
                  <a:lnTo>
                    <a:pt x="1104900" y="3092704"/>
                  </a:lnTo>
                  <a:lnTo>
                    <a:pt x="1104900" y="3114929"/>
                  </a:lnTo>
                  <a:lnTo>
                    <a:pt x="1171575" y="3114929"/>
                  </a:lnTo>
                  <a:lnTo>
                    <a:pt x="1171575" y="3092704"/>
                  </a:lnTo>
                  <a:close/>
                </a:path>
                <a:path w="3429000" h="3848100">
                  <a:moveTo>
                    <a:pt x="1222375" y="3778885"/>
                  </a:moveTo>
                  <a:lnTo>
                    <a:pt x="1155700" y="3778885"/>
                  </a:lnTo>
                  <a:lnTo>
                    <a:pt x="1155700" y="3801110"/>
                  </a:lnTo>
                  <a:lnTo>
                    <a:pt x="1222375" y="3801110"/>
                  </a:lnTo>
                  <a:lnTo>
                    <a:pt x="1222375" y="3778885"/>
                  </a:lnTo>
                  <a:close/>
                </a:path>
                <a:path w="3429000" h="3848100">
                  <a:moveTo>
                    <a:pt x="1260475" y="3092831"/>
                  </a:moveTo>
                  <a:lnTo>
                    <a:pt x="1193800" y="3092704"/>
                  </a:lnTo>
                  <a:lnTo>
                    <a:pt x="1193800" y="3114929"/>
                  </a:lnTo>
                  <a:lnTo>
                    <a:pt x="1260475" y="3115056"/>
                  </a:lnTo>
                  <a:lnTo>
                    <a:pt x="1260475" y="3092831"/>
                  </a:lnTo>
                  <a:close/>
                </a:path>
                <a:path w="3429000" h="3848100">
                  <a:moveTo>
                    <a:pt x="1311275" y="3778885"/>
                  </a:moveTo>
                  <a:lnTo>
                    <a:pt x="1244600" y="3778885"/>
                  </a:lnTo>
                  <a:lnTo>
                    <a:pt x="1244600" y="3801110"/>
                  </a:lnTo>
                  <a:lnTo>
                    <a:pt x="1311275" y="3801110"/>
                  </a:lnTo>
                  <a:lnTo>
                    <a:pt x="1311275" y="3778885"/>
                  </a:lnTo>
                  <a:close/>
                </a:path>
                <a:path w="3429000" h="3848100">
                  <a:moveTo>
                    <a:pt x="1349375" y="3092831"/>
                  </a:moveTo>
                  <a:lnTo>
                    <a:pt x="1282700" y="3092831"/>
                  </a:lnTo>
                  <a:lnTo>
                    <a:pt x="1282700" y="3115056"/>
                  </a:lnTo>
                  <a:lnTo>
                    <a:pt x="1349375" y="3115056"/>
                  </a:lnTo>
                  <a:lnTo>
                    <a:pt x="1349375" y="3092831"/>
                  </a:lnTo>
                  <a:close/>
                </a:path>
                <a:path w="3429000" h="3848100">
                  <a:moveTo>
                    <a:pt x="1362075" y="349377"/>
                  </a:moveTo>
                  <a:lnTo>
                    <a:pt x="1295400" y="349250"/>
                  </a:lnTo>
                  <a:lnTo>
                    <a:pt x="1295400" y="371475"/>
                  </a:lnTo>
                  <a:lnTo>
                    <a:pt x="1362075" y="371602"/>
                  </a:lnTo>
                  <a:lnTo>
                    <a:pt x="1362075" y="349377"/>
                  </a:lnTo>
                  <a:close/>
                </a:path>
                <a:path w="3429000" h="3848100">
                  <a:moveTo>
                    <a:pt x="1400175" y="3779012"/>
                  </a:moveTo>
                  <a:lnTo>
                    <a:pt x="1333500" y="3778885"/>
                  </a:lnTo>
                  <a:lnTo>
                    <a:pt x="1333500" y="3801110"/>
                  </a:lnTo>
                  <a:lnTo>
                    <a:pt x="1400175" y="3801237"/>
                  </a:lnTo>
                  <a:lnTo>
                    <a:pt x="1400175" y="3779012"/>
                  </a:lnTo>
                  <a:close/>
                </a:path>
                <a:path w="3429000" h="3848100">
                  <a:moveTo>
                    <a:pt x="1438275" y="3092958"/>
                  </a:moveTo>
                  <a:lnTo>
                    <a:pt x="1371600" y="3092831"/>
                  </a:lnTo>
                  <a:lnTo>
                    <a:pt x="1371600" y="3115056"/>
                  </a:lnTo>
                  <a:lnTo>
                    <a:pt x="1438275" y="3115183"/>
                  </a:lnTo>
                  <a:lnTo>
                    <a:pt x="1438275" y="3092958"/>
                  </a:lnTo>
                  <a:close/>
                </a:path>
                <a:path w="3429000" h="3848100">
                  <a:moveTo>
                    <a:pt x="1450975" y="349377"/>
                  </a:moveTo>
                  <a:lnTo>
                    <a:pt x="1384300" y="349377"/>
                  </a:lnTo>
                  <a:lnTo>
                    <a:pt x="1384300" y="371602"/>
                  </a:lnTo>
                  <a:lnTo>
                    <a:pt x="1450975" y="371602"/>
                  </a:lnTo>
                  <a:lnTo>
                    <a:pt x="1450975" y="349377"/>
                  </a:lnTo>
                  <a:close/>
                </a:path>
                <a:path w="3429000" h="3848100">
                  <a:moveTo>
                    <a:pt x="1489075" y="3779012"/>
                  </a:moveTo>
                  <a:lnTo>
                    <a:pt x="1422400" y="3779012"/>
                  </a:lnTo>
                  <a:lnTo>
                    <a:pt x="1422400" y="3801237"/>
                  </a:lnTo>
                  <a:lnTo>
                    <a:pt x="1489075" y="3801237"/>
                  </a:lnTo>
                  <a:lnTo>
                    <a:pt x="1489075" y="3779012"/>
                  </a:lnTo>
                  <a:close/>
                </a:path>
                <a:path w="3429000" h="3848100">
                  <a:moveTo>
                    <a:pt x="1527175" y="3092958"/>
                  </a:moveTo>
                  <a:lnTo>
                    <a:pt x="1460500" y="3092958"/>
                  </a:lnTo>
                  <a:lnTo>
                    <a:pt x="1460500" y="3115183"/>
                  </a:lnTo>
                  <a:lnTo>
                    <a:pt x="1527175" y="3115183"/>
                  </a:lnTo>
                  <a:lnTo>
                    <a:pt x="1527175" y="3092958"/>
                  </a:lnTo>
                  <a:close/>
                </a:path>
                <a:path w="3429000" h="3848100">
                  <a:moveTo>
                    <a:pt x="1539875" y="349504"/>
                  </a:moveTo>
                  <a:lnTo>
                    <a:pt x="1473200" y="349504"/>
                  </a:lnTo>
                  <a:lnTo>
                    <a:pt x="1473200" y="371729"/>
                  </a:lnTo>
                  <a:lnTo>
                    <a:pt x="1539875" y="371729"/>
                  </a:lnTo>
                  <a:lnTo>
                    <a:pt x="1539875" y="349504"/>
                  </a:lnTo>
                  <a:close/>
                </a:path>
                <a:path w="3429000" h="3848100">
                  <a:moveTo>
                    <a:pt x="1577975" y="3779012"/>
                  </a:moveTo>
                  <a:lnTo>
                    <a:pt x="1511300" y="3779012"/>
                  </a:lnTo>
                  <a:lnTo>
                    <a:pt x="1511300" y="3801237"/>
                  </a:lnTo>
                  <a:lnTo>
                    <a:pt x="1577975" y="3801237"/>
                  </a:lnTo>
                  <a:lnTo>
                    <a:pt x="1577975" y="3779012"/>
                  </a:lnTo>
                  <a:close/>
                </a:path>
                <a:path w="3429000" h="3848100">
                  <a:moveTo>
                    <a:pt x="1616075" y="3092958"/>
                  </a:moveTo>
                  <a:lnTo>
                    <a:pt x="1549400" y="3092958"/>
                  </a:lnTo>
                  <a:lnTo>
                    <a:pt x="1549400" y="3115183"/>
                  </a:lnTo>
                  <a:lnTo>
                    <a:pt x="1616075" y="3115183"/>
                  </a:lnTo>
                  <a:lnTo>
                    <a:pt x="1616075" y="3092958"/>
                  </a:lnTo>
                  <a:close/>
                </a:path>
                <a:path w="3429000" h="3848100">
                  <a:moveTo>
                    <a:pt x="1628775" y="349504"/>
                  </a:moveTo>
                  <a:lnTo>
                    <a:pt x="1562100" y="349504"/>
                  </a:lnTo>
                  <a:lnTo>
                    <a:pt x="1562100" y="371729"/>
                  </a:lnTo>
                  <a:lnTo>
                    <a:pt x="1628775" y="371729"/>
                  </a:lnTo>
                  <a:lnTo>
                    <a:pt x="1628775" y="349504"/>
                  </a:lnTo>
                  <a:close/>
                </a:path>
                <a:path w="3429000" h="3848100">
                  <a:moveTo>
                    <a:pt x="1666875" y="3779139"/>
                  </a:moveTo>
                  <a:lnTo>
                    <a:pt x="1600200" y="3779012"/>
                  </a:lnTo>
                  <a:lnTo>
                    <a:pt x="1600200" y="3801237"/>
                  </a:lnTo>
                  <a:lnTo>
                    <a:pt x="1666875" y="3801364"/>
                  </a:lnTo>
                  <a:lnTo>
                    <a:pt x="1666875" y="3779139"/>
                  </a:lnTo>
                  <a:close/>
                </a:path>
                <a:path w="3429000" h="3848100">
                  <a:moveTo>
                    <a:pt x="1666875" y="44577"/>
                  </a:moveTo>
                  <a:lnTo>
                    <a:pt x="1600200" y="44450"/>
                  </a:lnTo>
                  <a:lnTo>
                    <a:pt x="1600200" y="66675"/>
                  </a:lnTo>
                  <a:lnTo>
                    <a:pt x="1666875" y="66802"/>
                  </a:lnTo>
                  <a:lnTo>
                    <a:pt x="1666875" y="44577"/>
                  </a:lnTo>
                  <a:close/>
                </a:path>
                <a:path w="3429000" h="3848100">
                  <a:moveTo>
                    <a:pt x="1704975" y="3093085"/>
                  </a:moveTo>
                  <a:lnTo>
                    <a:pt x="1638300" y="3093085"/>
                  </a:lnTo>
                  <a:lnTo>
                    <a:pt x="1638300" y="3115310"/>
                  </a:lnTo>
                  <a:lnTo>
                    <a:pt x="1704975" y="3115310"/>
                  </a:lnTo>
                  <a:lnTo>
                    <a:pt x="1704975" y="3093085"/>
                  </a:lnTo>
                  <a:close/>
                </a:path>
                <a:path w="3429000" h="3848100">
                  <a:moveTo>
                    <a:pt x="1717675" y="349631"/>
                  </a:moveTo>
                  <a:lnTo>
                    <a:pt x="1651000" y="349631"/>
                  </a:lnTo>
                  <a:lnTo>
                    <a:pt x="1651000" y="371856"/>
                  </a:lnTo>
                  <a:lnTo>
                    <a:pt x="1717675" y="371856"/>
                  </a:lnTo>
                  <a:lnTo>
                    <a:pt x="1717675" y="349631"/>
                  </a:lnTo>
                  <a:close/>
                </a:path>
                <a:path w="3429000" h="3848100">
                  <a:moveTo>
                    <a:pt x="1755775" y="3779139"/>
                  </a:moveTo>
                  <a:lnTo>
                    <a:pt x="1689100" y="3779139"/>
                  </a:lnTo>
                  <a:lnTo>
                    <a:pt x="1689100" y="3801364"/>
                  </a:lnTo>
                  <a:lnTo>
                    <a:pt x="1755775" y="3801364"/>
                  </a:lnTo>
                  <a:lnTo>
                    <a:pt x="1755775" y="3779139"/>
                  </a:lnTo>
                  <a:close/>
                </a:path>
                <a:path w="3429000" h="3848100">
                  <a:moveTo>
                    <a:pt x="1755775" y="44704"/>
                  </a:moveTo>
                  <a:lnTo>
                    <a:pt x="1689100" y="44577"/>
                  </a:lnTo>
                  <a:lnTo>
                    <a:pt x="1689100" y="66802"/>
                  </a:lnTo>
                  <a:lnTo>
                    <a:pt x="1755775" y="66929"/>
                  </a:lnTo>
                  <a:lnTo>
                    <a:pt x="1755775" y="44704"/>
                  </a:lnTo>
                  <a:close/>
                </a:path>
                <a:path w="3429000" h="3848100">
                  <a:moveTo>
                    <a:pt x="1793875" y="3093085"/>
                  </a:moveTo>
                  <a:lnTo>
                    <a:pt x="1727200" y="3093085"/>
                  </a:lnTo>
                  <a:lnTo>
                    <a:pt x="1727200" y="3115310"/>
                  </a:lnTo>
                  <a:lnTo>
                    <a:pt x="1793875" y="3115310"/>
                  </a:lnTo>
                  <a:lnTo>
                    <a:pt x="1793875" y="3093085"/>
                  </a:lnTo>
                  <a:close/>
                </a:path>
                <a:path w="3429000" h="3848100">
                  <a:moveTo>
                    <a:pt x="1806575" y="349631"/>
                  </a:moveTo>
                  <a:lnTo>
                    <a:pt x="1739900" y="349631"/>
                  </a:lnTo>
                  <a:lnTo>
                    <a:pt x="1739900" y="371856"/>
                  </a:lnTo>
                  <a:lnTo>
                    <a:pt x="1806575" y="371856"/>
                  </a:lnTo>
                  <a:lnTo>
                    <a:pt x="1806575" y="349631"/>
                  </a:lnTo>
                  <a:close/>
                </a:path>
                <a:path w="3429000" h="3848100">
                  <a:moveTo>
                    <a:pt x="1844675" y="3779139"/>
                  </a:moveTo>
                  <a:lnTo>
                    <a:pt x="1778000" y="3779139"/>
                  </a:lnTo>
                  <a:lnTo>
                    <a:pt x="1778000" y="3801364"/>
                  </a:lnTo>
                  <a:lnTo>
                    <a:pt x="1844675" y="3801364"/>
                  </a:lnTo>
                  <a:lnTo>
                    <a:pt x="1844675" y="3779139"/>
                  </a:lnTo>
                  <a:close/>
                </a:path>
                <a:path w="3429000" h="3848100">
                  <a:moveTo>
                    <a:pt x="1844675" y="44704"/>
                  </a:moveTo>
                  <a:lnTo>
                    <a:pt x="1778000" y="44704"/>
                  </a:lnTo>
                  <a:lnTo>
                    <a:pt x="1778000" y="66929"/>
                  </a:lnTo>
                  <a:lnTo>
                    <a:pt x="1844675" y="66929"/>
                  </a:lnTo>
                  <a:lnTo>
                    <a:pt x="1844675" y="44704"/>
                  </a:lnTo>
                  <a:close/>
                </a:path>
                <a:path w="3429000" h="3848100">
                  <a:moveTo>
                    <a:pt x="1882775" y="3093212"/>
                  </a:moveTo>
                  <a:lnTo>
                    <a:pt x="1816100" y="3093085"/>
                  </a:lnTo>
                  <a:lnTo>
                    <a:pt x="1816100" y="3115310"/>
                  </a:lnTo>
                  <a:lnTo>
                    <a:pt x="1882775" y="3115437"/>
                  </a:lnTo>
                  <a:lnTo>
                    <a:pt x="1882775" y="3093212"/>
                  </a:lnTo>
                  <a:close/>
                </a:path>
                <a:path w="3429000" h="3848100">
                  <a:moveTo>
                    <a:pt x="1895475" y="349758"/>
                  </a:moveTo>
                  <a:lnTo>
                    <a:pt x="1828800" y="349758"/>
                  </a:lnTo>
                  <a:lnTo>
                    <a:pt x="1828800" y="371983"/>
                  </a:lnTo>
                  <a:lnTo>
                    <a:pt x="1895475" y="371983"/>
                  </a:lnTo>
                  <a:lnTo>
                    <a:pt x="1895475" y="349758"/>
                  </a:lnTo>
                  <a:close/>
                </a:path>
                <a:path w="3429000" h="3848100">
                  <a:moveTo>
                    <a:pt x="1933575" y="3779266"/>
                  </a:moveTo>
                  <a:lnTo>
                    <a:pt x="1866900" y="3779139"/>
                  </a:lnTo>
                  <a:lnTo>
                    <a:pt x="1866900" y="3801364"/>
                  </a:lnTo>
                  <a:lnTo>
                    <a:pt x="1933575" y="3801491"/>
                  </a:lnTo>
                  <a:lnTo>
                    <a:pt x="1933575" y="3779266"/>
                  </a:lnTo>
                  <a:close/>
                </a:path>
                <a:path w="3429000" h="3848100">
                  <a:moveTo>
                    <a:pt x="1933575" y="44831"/>
                  </a:moveTo>
                  <a:lnTo>
                    <a:pt x="1866900" y="44704"/>
                  </a:lnTo>
                  <a:lnTo>
                    <a:pt x="1866900" y="66929"/>
                  </a:lnTo>
                  <a:lnTo>
                    <a:pt x="1933575" y="67056"/>
                  </a:lnTo>
                  <a:lnTo>
                    <a:pt x="1933575" y="44831"/>
                  </a:lnTo>
                  <a:close/>
                </a:path>
                <a:path w="3429000" h="3848100">
                  <a:moveTo>
                    <a:pt x="1971675" y="3093212"/>
                  </a:moveTo>
                  <a:lnTo>
                    <a:pt x="1905000" y="3093212"/>
                  </a:lnTo>
                  <a:lnTo>
                    <a:pt x="1905000" y="3115437"/>
                  </a:lnTo>
                  <a:lnTo>
                    <a:pt x="1971675" y="3115437"/>
                  </a:lnTo>
                  <a:lnTo>
                    <a:pt x="1971675" y="3093212"/>
                  </a:lnTo>
                  <a:close/>
                </a:path>
                <a:path w="3429000" h="3848100">
                  <a:moveTo>
                    <a:pt x="1984375" y="349885"/>
                  </a:moveTo>
                  <a:lnTo>
                    <a:pt x="1917700" y="349758"/>
                  </a:lnTo>
                  <a:lnTo>
                    <a:pt x="1917700" y="371983"/>
                  </a:lnTo>
                  <a:lnTo>
                    <a:pt x="1984375" y="372110"/>
                  </a:lnTo>
                  <a:lnTo>
                    <a:pt x="1984375" y="349885"/>
                  </a:lnTo>
                  <a:close/>
                </a:path>
                <a:path w="3429000" h="3848100">
                  <a:moveTo>
                    <a:pt x="2022475" y="3779266"/>
                  </a:moveTo>
                  <a:lnTo>
                    <a:pt x="1955800" y="3779266"/>
                  </a:lnTo>
                  <a:lnTo>
                    <a:pt x="1955800" y="3801491"/>
                  </a:lnTo>
                  <a:lnTo>
                    <a:pt x="2022475" y="3801491"/>
                  </a:lnTo>
                  <a:lnTo>
                    <a:pt x="2022475" y="3779266"/>
                  </a:lnTo>
                  <a:close/>
                </a:path>
                <a:path w="3429000" h="3848100">
                  <a:moveTo>
                    <a:pt x="2022475" y="44958"/>
                  </a:moveTo>
                  <a:lnTo>
                    <a:pt x="1955800" y="44831"/>
                  </a:lnTo>
                  <a:lnTo>
                    <a:pt x="1955800" y="67056"/>
                  </a:lnTo>
                  <a:lnTo>
                    <a:pt x="2022475" y="67183"/>
                  </a:lnTo>
                  <a:lnTo>
                    <a:pt x="2022475" y="44958"/>
                  </a:lnTo>
                  <a:close/>
                </a:path>
                <a:path w="3429000" h="3848100">
                  <a:moveTo>
                    <a:pt x="2060575" y="3093339"/>
                  </a:moveTo>
                  <a:lnTo>
                    <a:pt x="1993900" y="3093212"/>
                  </a:lnTo>
                  <a:lnTo>
                    <a:pt x="1993900" y="3115437"/>
                  </a:lnTo>
                  <a:lnTo>
                    <a:pt x="2060575" y="3115564"/>
                  </a:lnTo>
                  <a:lnTo>
                    <a:pt x="2060575" y="3093339"/>
                  </a:lnTo>
                  <a:close/>
                </a:path>
                <a:path w="3429000" h="3848100">
                  <a:moveTo>
                    <a:pt x="2073275" y="349885"/>
                  </a:moveTo>
                  <a:lnTo>
                    <a:pt x="2006600" y="349885"/>
                  </a:lnTo>
                  <a:lnTo>
                    <a:pt x="2006600" y="372110"/>
                  </a:lnTo>
                  <a:lnTo>
                    <a:pt x="2073275" y="372110"/>
                  </a:lnTo>
                  <a:lnTo>
                    <a:pt x="2073275" y="349885"/>
                  </a:lnTo>
                  <a:close/>
                </a:path>
                <a:path w="3429000" h="3848100">
                  <a:moveTo>
                    <a:pt x="2111375" y="3779266"/>
                  </a:moveTo>
                  <a:lnTo>
                    <a:pt x="2044700" y="3779266"/>
                  </a:lnTo>
                  <a:lnTo>
                    <a:pt x="2044700" y="3801491"/>
                  </a:lnTo>
                  <a:lnTo>
                    <a:pt x="2111375" y="3801491"/>
                  </a:lnTo>
                  <a:lnTo>
                    <a:pt x="2111375" y="3779266"/>
                  </a:lnTo>
                  <a:close/>
                </a:path>
                <a:path w="3429000" h="3848100">
                  <a:moveTo>
                    <a:pt x="2111375" y="44958"/>
                  </a:moveTo>
                  <a:lnTo>
                    <a:pt x="2044700" y="44958"/>
                  </a:lnTo>
                  <a:lnTo>
                    <a:pt x="2044700" y="67183"/>
                  </a:lnTo>
                  <a:lnTo>
                    <a:pt x="2111375" y="67183"/>
                  </a:lnTo>
                  <a:lnTo>
                    <a:pt x="2111375" y="44958"/>
                  </a:lnTo>
                  <a:close/>
                </a:path>
                <a:path w="3429000" h="3848100">
                  <a:moveTo>
                    <a:pt x="2149475" y="3093339"/>
                  </a:moveTo>
                  <a:lnTo>
                    <a:pt x="2082800" y="3093339"/>
                  </a:lnTo>
                  <a:lnTo>
                    <a:pt x="2082800" y="3115564"/>
                  </a:lnTo>
                  <a:lnTo>
                    <a:pt x="2149475" y="3115564"/>
                  </a:lnTo>
                  <a:lnTo>
                    <a:pt x="2149475" y="3093339"/>
                  </a:lnTo>
                  <a:close/>
                </a:path>
                <a:path w="3429000" h="3848100">
                  <a:moveTo>
                    <a:pt x="2162175" y="350012"/>
                  </a:moveTo>
                  <a:lnTo>
                    <a:pt x="2095500" y="349885"/>
                  </a:lnTo>
                  <a:lnTo>
                    <a:pt x="2095500" y="372110"/>
                  </a:lnTo>
                  <a:lnTo>
                    <a:pt x="2162175" y="372237"/>
                  </a:lnTo>
                  <a:lnTo>
                    <a:pt x="2162175" y="350012"/>
                  </a:lnTo>
                  <a:close/>
                </a:path>
                <a:path w="3429000" h="3848100">
                  <a:moveTo>
                    <a:pt x="2200275" y="3779393"/>
                  </a:moveTo>
                  <a:lnTo>
                    <a:pt x="2133600" y="3779266"/>
                  </a:lnTo>
                  <a:lnTo>
                    <a:pt x="2133600" y="3801491"/>
                  </a:lnTo>
                  <a:lnTo>
                    <a:pt x="2200275" y="3801618"/>
                  </a:lnTo>
                  <a:lnTo>
                    <a:pt x="2200275" y="3779393"/>
                  </a:lnTo>
                  <a:close/>
                </a:path>
                <a:path w="3429000" h="3848100">
                  <a:moveTo>
                    <a:pt x="2200275" y="45085"/>
                  </a:moveTo>
                  <a:lnTo>
                    <a:pt x="2133600" y="44958"/>
                  </a:lnTo>
                  <a:lnTo>
                    <a:pt x="2133600" y="67183"/>
                  </a:lnTo>
                  <a:lnTo>
                    <a:pt x="2200275" y="67310"/>
                  </a:lnTo>
                  <a:lnTo>
                    <a:pt x="2200275" y="45085"/>
                  </a:lnTo>
                  <a:close/>
                </a:path>
                <a:path w="3429000" h="3848100">
                  <a:moveTo>
                    <a:pt x="2238375" y="3093466"/>
                  </a:moveTo>
                  <a:lnTo>
                    <a:pt x="2171700" y="3093339"/>
                  </a:lnTo>
                  <a:lnTo>
                    <a:pt x="2171700" y="3115564"/>
                  </a:lnTo>
                  <a:lnTo>
                    <a:pt x="2238375" y="3115691"/>
                  </a:lnTo>
                  <a:lnTo>
                    <a:pt x="2238375" y="3093466"/>
                  </a:lnTo>
                  <a:close/>
                </a:path>
                <a:path w="3429000" h="3848100">
                  <a:moveTo>
                    <a:pt x="2251075" y="350012"/>
                  </a:moveTo>
                  <a:lnTo>
                    <a:pt x="2184400" y="350012"/>
                  </a:lnTo>
                  <a:lnTo>
                    <a:pt x="2184400" y="372237"/>
                  </a:lnTo>
                  <a:lnTo>
                    <a:pt x="2251075" y="372237"/>
                  </a:lnTo>
                  <a:lnTo>
                    <a:pt x="2251075" y="350012"/>
                  </a:lnTo>
                  <a:close/>
                </a:path>
                <a:path w="3429000" h="3848100">
                  <a:moveTo>
                    <a:pt x="2289175" y="3779393"/>
                  </a:moveTo>
                  <a:lnTo>
                    <a:pt x="2222500" y="3779393"/>
                  </a:lnTo>
                  <a:lnTo>
                    <a:pt x="2222500" y="3801618"/>
                  </a:lnTo>
                  <a:lnTo>
                    <a:pt x="2289175" y="3801618"/>
                  </a:lnTo>
                  <a:lnTo>
                    <a:pt x="2289175" y="3779393"/>
                  </a:lnTo>
                  <a:close/>
                </a:path>
                <a:path w="3429000" h="3848100">
                  <a:moveTo>
                    <a:pt x="2289175" y="45085"/>
                  </a:moveTo>
                  <a:lnTo>
                    <a:pt x="2222500" y="45085"/>
                  </a:lnTo>
                  <a:lnTo>
                    <a:pt x="2222500" y="67310"/>
                  </a:lnTo>
                  <a:lnTo>
                    <a:pt x="2289175" y="67310"/>
                  </a:lnTo>
                  <a:lnTo>
                    <a:pt x="2289175" y="45085"/>
                  </a:lnTo>
                  <a:close/>
                </a:path>
                <a:path w="3429000" h="3848100">
                  <a:moveTo>
                    <a:pt x="2327275" y="3093466"/>
                  </a:moveTo>
                  <a:lnTo>
                    <a:pt x="2260600" y="3093466"/>
                  </a:lnTo>
                  <a:lnTo>
                    <a:pt x="2260600" y="3115691"/>
                  </a:lnTo>
                  <a:lnTo>
                    <a:pt x="2327275" y="3115691"/>
                  </a:lnTo>
                  <a:lnTo>
                    <a:pt x="2327275" y="3093466"/>
                  </a:lnTo>
                  <a:close/>
                </a:path>
                <a:path w="3429000" h="3848100">
                  <a:moveTo>
                    <a:pt x="2339975" y="350139"/>
                  </a:moveTo>
                  <a:lnTo>
                    <a:pt x="2273300" y="350012"/>
                  </a:lnTo>
                  <a:lnTo>
                    <a:pt x="2273300" y="372237"/>
                  </a:lnTo>
                  <a:lnTo>
                    <a:pt x="2339975" y="372364"/>
                  </a:lnTo>
                  <a:lnTo>
                    <a:pt x="2339975" y="350139"/>
                  </a:lnTo>
                  <a:close/>
                </a:path>
                <a:path w="3429000" h="3848100">
                  <a:moveTo>
                    <a:pt x="2378075" y="3779393"/>
                  </a:moveTo>
                  <a:lnTo>
                    <a:pt x="2311400" y="3779393"/>
                  </a:lnTo>
                  <a:lnTo>
                    <a:pt x="2311400" y="3801618"/>
                  </a:lnTo>
                  <a:lnTo>
                    <a:pt x="2378075" y="3801618"/>
                  </a:lnTo>
                  <a:lnTo>
                    <a:pt x="2378075" y="3779393"/>
                  </a:lnTo>
                  <a:close/>
                </a:path>
                <a:path w="3429000" h="3848100">
                  <a:moveTo>
                    <a:pt x="2378075" y="45212"/>
                  </a:moveTo>
                  <a:lnTo>
                    <a:pt x="2311400" y="45212"/>
                  </a:lnTo>
                  <a:lnTo>
                    <a:pt x="2311400" y="67437"/>
                  </a:lnTo>
                  <a:lnTo>
                    <a:pt x="2378075" y="67437"/>
                  </a:lnTo>
                  <a:lnTo>
                    <a:pt x="2378075" y="45212"/>
                  </a:lnTo>
                  <a:close/>
                </a:path>
                <a:path w="3429000" h="3848100">
                  <a:moveTo>
                    <a:pt x="2416175" y="3093593"/>
                  </a:moveTo>
                  <a:lnTo>
                    <a:pt x="2349500" y="3093466"/>
                  </a:lnTo>
                  <a:lnTo>
                    <a:pt x="2349500" y="3115691"/>
                  </a:lnTo>
                  <a:lnTo>
                    <a:pt x="2416175" y="3115818"/>
                  </a:lnTo>
                  <a:lnTo>
                    <a:pt x="2416175" y="3093593"/>
                  </a:lnTo>
                  <a:close/>
                </a:path>
                <a:path w="3429000" h="3848100">
                  <a:moveTo>
                    <a:pt x="2428875" y="350139"/>
                  </a:moveTo>
                  <a:lnTo>
                    <a:pt x="2362200" y="350139"/>
                  </a:lnTo>
                  <a:lnTo>
                    <a:pt x="2362200" y="372364"/>
                  </a:lnTo>
                  <a:lnTo>
                    <a:pt x="2428875" y="372364"/>
                  </a:lnTo>
                  <a:lnTo>
                    <a:pt x="2428875" y="350139"/>
                  </a:lnTo>
                  <a:close/>
                </a:path>
                <a:path w="3429000" h="3848100">
                  <a:moveTo>
                    <a:pt x="2466975" y="3779520"/>
                  </a:moveTo>
                  <a:lnTo>
                    <a:pt x="2400300" y="3779393"/>
                  </a:lnTo>
                  <a:lnTo>
                    <a:pt x="2400300" y="3801618"/>
                  </a:lnTo>
                  <a:lnTo>
                    <a:pt x="2466975" y="3801745"/>
                  </a:lnTo>
                  <a:lnTo>
                    <a:pt x="2466975" y="3779520"/>
                  </a:lnTo>
                  <a:close/>
                </a:path>
                <a:path w="3429000" h="3848100">
                  <a:moveTo>
                    <a:pt x="2466975" y="45339"/>
                  </a:moveTo>
                  <a:lnTo>
                    <a:pt x="2400300" y="45212"/>
                  </a:lnTo>
                  <a:lnTo>
                    <a:pt x="2400300" y="67437"/>
                  </a:lnTo>
                  <a:lnTo>
                    <a:pt x="2466975" y="67564"/>
                  </a:lnTo>
                  <a:lnTo>
                    <a:pt x="2466975" y="45339"/>
                  </a:lnTo>
                  <a:close/>
                </a:path>
                <a:path w="3429000" h="3848100">
                  <a:moveTo>
                    <a:pt x="2505075" y="3093593"/>
                  </a:moveTo>
                  <a:lnTo>
                    <a:pt x="2438400" y="3093593"/>
                  </a:lnTo>
                  <a:lnTo>
                    <a:pt x="2438400" y="3115818"/>
                  </a:lnTo>
                  <a:lnTo>
                    <a:pt x="2505075" y="3115818"/>
                  </a:lnTo>
                  <a:lnTo>
                    <a:pt x="2505075" y="3093593"/>
                  </a:lnTo>
                  <a:close/>
                </a:path>
                <a:path w="3429000" h="3848100">
                  <a:moveTo>
                    <a:pt x="2517775" y="350266"/>
                  </a:moveTo>
                  <a:lnTo>
                    <a:pt x="2451100" y="350139"/>
                  </a:lnTo>
                  <a:lnTo>
                    <a:pt x="2451100" y="372364"/>
                  </a:lnTo>
                  <a:lnTo>
                    <a:pt x="2517775" y="372491"/>
                  </a:lnTo>
                  <a:lnTo>
                    <a:pt x="2517775" y="350266"/>
                  </a:lnTo>
                  <a:close/>
                </a:path>
                <a:path w="3429000" h="3848100">
                  <a:moveTo>
                    <a:pt x="2555875" y="3779520"/>
                  </a:moveTo>
                  <a:lnTo>
                    <a:pt x="2489200" y="3779520"/>
                  </a:lnTo>
                  <a:lnTo>
                    <a:pt x="2489200" y="3801745"/>
                  </a:lnTo>
                  <a:lnTo>
                    <a:pt x="2555875" y="3801745"/>
                  </a:lnTo>
                  <a:lnTo>
                    <a:pt x="2555875" y="3779520"/>
                  </a:lnTo>
                  <a:close/>
                </a:path>
                <a:path w="3429000" h="3848100">
                  <a:moveTo>
                    <a:pt x="2555875" y="45339"/>
                  </a:moveTo>
                  <a:lnTo>
                    <a:pt x="2489200" y="45339"/>
                  </a:lnTo>
                  <a:lnTo>
                    <a:pt x="2489200" y="67564"/>
                  </a:lnTo>
                  <a:lnTo>
                    <a:pt x="2555875" y="67564"/>
                  </a:lnTo>
                  <a:lnTo>
                    <a:pt x="2555875" y="45339"/>
                  </a:lnTo>
                  <a:close/>
                </a:path>
                <a:path w="3429000" h="3848100">
                  <a:moveTo>
                    <a:pt x="2593975" y="3093593"/>
                  </a:moveTo>
                  <a:lnTo>
                    <a:pt x="2527300" y="3093593"/>
                  </a:lnTo>
                  <a:lnTo>
                    <a:pt x="2527300" y="3115818"/>
                  </a:lnTo>
                  <a:lnTo>
                    <a:pt x="2593975" y="3115818"/>
                  </a:lnTo>
                  <a:lnTo>
                    <a:pt x="2593975" y="3093593"/>
                  </a:lnTo>
                  <a:close/>
                </a:path>
                <a:path w="3429000" h="3848100">
                  <a:moveTo>
                    <a:pt x="2606675" y="350266"/>
                  </a:moveTo>
                  <a:lnTo>
                    <a:pt x="2540000" y="350266"/>
                  </a:lnTo>
                  <a:lnTo>
                    <a:pt x="2540000" y="372491"/>
                  </a:lnTo>
                  <a:lnTo>
                    <a:pt x="2606675" y="372491"/>
                  </a:lnTo>
                  <a:lnTo>
                    <a:pt x="2606675" y="350266"/>
                  </a:lnTo>
                  <a:close/>
                </a:path>
                <a:path w="3429000" h="3848100">
                  <a:moveTo>
                    <a:pt x="2644775" y="3779520"/>
                  </a:moveTo>
                  <a:lnTo>
                    <a:pt x="2578100" y="3779520"/>
                  </a:lnTo>
                  <a:lnTo>
                    <a:pt x="2578100" y="3801745"/>
                  </a:lnTo>
                  <a:lnTo>
                    <a:pt x="2644775" y="3801745"/>
                  </a:lnTo>
                  <a:lnTo>
                    <a:pt x="2644775" y="3779520"/>
                  </a:lnTo>
                  <a:close/>
                </a:path>
                <a:path w="3429000" h="3848100">
                  <a:moveTo>
                    <a:pt x="2644775" y="45466"/>
                  </a:moveTo>
                  <a:lnTo>
                    <a:pt x="2578100" y="45339"/>
                  </a:lnTo>
                  <a:lnTo>
                    <a:pt x="2578100" y="67564"/>
                  </a:lnTo>
                  <a:lnTo>
                    <a:pt x="2644775" y="67691"/>
                  </a:lnTo>
                  <a:lnTo>
                    <a:pt x="2644775" y="45466"/>
                  </a:lnTo>
                  <a:close/>
                </a:path>
                <a:path w="3429000" h="3848100">
                  <a:moveTo>
                    <a:pt x="2682875" y="3093720"/>
                  </a:moveTo>
                  <a:lnTo>
                    <a:pt x="2616200" y="3093720"/>
                  </a:lnTo>
                  <a:lnTo>
                    <a:pt x="2616200" y="3115945"/>
                  </a:lnTo>
                  <a:lnTo>
                    <a:pt x="2682875" y="3115945"/>
                  </a:lnTo>
                  <a:lnTo>
                    <a:pt x="2682875" y="3093720"/>
                  </a:lnTo>
                  <a:close/>
                </a:path>
                <a:path w="3429000" h="3848100">
                  <a:moveTo>
                    <a:pt x="2695575" y="350393"/>
                  </a:moveTo>
                  <a:lnTo>
                    <a:pt x="2628900" y="350266"/>
                  </a:lnTo>
                  <a:lnTo>
                    <a:pt x="2628900" y="372491"/>
                  </a:lnTo>
                  <a:lnTo>
                    <a:pt x="2695575" y="372618"/>
                  </a:lnTo>
                  <a:lnTo>
                    <a:pt x="2695575" y="350393"/>
                  </a:lnTo>
                  <a:close/>
                </a:path>
                <a:path w="3429000" h="3848100">
                  <a:moveTo>
                    <a:pt x="2733675" y="3779647"/>
                  </a:moveTo>
                  <a:lnTo>
                    <a:pt x="2667000" y="3779520"/>
                  </a:lnTo>
                  <a:lnTo>
                    <a:pt x="2667000" y="3801745"/>
                  </a:lnTo>
                  <a:lnTo>
                    <a:pt x="2733675" y="3801872"/>
                  </a:lnTo>
                  <a:lnTo>
                    <a:pt x="2733675" y="3779647"/>
                  </a:lnTo>
                  <a:close/>
                </a:path>
                <a:path w="3429000" h="3848100">
                  <a:moveTo>
                    <a:pt x="2733675" y="45593"/>
                  </a:moveTo>
                  <a:lnTo>
                    <a:pt x="2667000" y="45466"/>
                  </a:lnTo>
                  <a:lnTo>
                    <a:pt x="2667000" y="67691"/>
                  </a:lnTo>
                  <a:lnTo>
                    <a:pt x="2733675" y="67818"/>
                  </a:lnTo>
                  <a:lnTo>
                    <a:pt x="2733675" y="45593"/>
                  </a:lnTo>
                  <a:close/>
                </a:path>
                <a:path w="3429000" h="3848100">
                  <a:moveTo>
                    <a:pt x="2771775" y="3093720"/>
                  </a:moveTo>
                  <a:lnTo>
                    <a:pt x="2705100" y="3093720"/>
                  </a:lnTo>
                  <a:lnTo>
                    <a:pt x="2705100" y="3115945"/>
                  </a:lnTo>
                  <a:lnTo>
                    <a:pt x="2771775" y="3115945"/>
                  </a:lnTo>
                  <a:lnTo>
                    <a:pt x="2771775" y="3093720"/>
                  </a:lnTo>
                  <a:close/>
                </a:path>
                <a:path w="3429000" h="3848100">
                  <a:moveTo>
                    <a:pt x="2784475" y="350393"/>
                  </a:moveTo>
                  <a:lnTo>
                    <a:pt x="2717800" y="350393"/>
                  </a:lnTo>
                  <a:lnTo>
                    <a:pt x="2717800" y="372618"/>
                  </a:lnTo>
                  <a:lnTo>
                    <a:pt x="2784475" y="372618"/>
                  </a:lnTo>
                  <a:lnTo>
                    <a:pt x="2784475" y="350393"/>
                  </a:lnTo>
                  <a:close/>
                </a:path>
                <a:path w="3429000" h="3848100">
                  <a:moveTo>
                    <a:pt x="2822575" y="3779647"/>
                  </a:moveTo>
                  <a:lnTo>
                    <a:pt x="2755900" y="3779647"/>
                  </a:lnTo>
                  <a:lnTo>
                    <a:pt x="2755900" y="3801872"/>
                  </a:lnTo>
                  <a:lnTo>
                    <a:pt x="2822575" y="3801872"/>
                  </a:lnTo>
                  <a:lnTo>
                    <a:pt x="2822575" y="3779647"/>
                  </a:lnTo>
                  <a:close/>
                </a:path>
                <a:path w="3429000" h="3848100">
                  <a:moveTo>
                    <a:pt x="2822575" y="45593"/>
                  </a:moveTo>
                  <a:lnTo>
                    <a:pt x="2755900" y="45593"/>
                  </a:lnTo>
                  <a:lnTo>
                    <a:pt x="2755900" y="67818"/>
                  </a:lnTo>
                  <a:lnTo>
                    <a:pt x="2822575" y="67818"/>
                  </a:lnTo>
                  <a:lnTo>
                    <a:pt x="2822575" y="45593"/>
                  </a:lnTo>
                  <a:close/>
                </a:path>
                <a:path w="3429000" h="3848100">
                  <a:moveTo>
                    <a:pt x="2860675" y="3093847"/>
                  </a:moveTo>
                  <a:lnTo>
                    <a:pt x="2794000" y="3093847"/>
                  </a:lnTo>
                  <a:lnTo>
                    <a:pt x="2794000" y="3116072"/>
                  </a:lnTo>
                  <a:lnTo>
                    <a:pt x="2860675" y="3116072"/>
                  </a:lnTo>
                  <a:lnTo>
                    <a:pt x="2860675" y="3093847"/>
                  </a:lnTo>
                  <a:close/>
                </a:path>
                <a:path w="3429000" h="3848100">
                  <a:moveTo>
                    <a:pt x="2873375" y="350520"/>
                  </a:moveTo>
                  <a:lnTo>
                    <a:pt x="2806700" y="350393"/>
                  </a:lnTo>
                  <a:lnTo>
                    <a:pt x="2806700" y="372618"/>
                  </a:lnTo>
                  <a:lnTo>
                    <a:pt x="2873375" y="372745"/>
                  </a:lnTo>
                  <a:lnTo>
                    <a:pt x="2873375" y="350520"/>
                  </a:lnTo>
                  <a:close/>
                </a:path>
                <a:path w="3429000" h="3848100">
                  <a:moveTo>
                    <a:pt x="2911475" y="3779647"/>
                  </a:moveTo>
                  <a:lnTo>
                    <a:pt x="2844800" y="3779647"/>
                  </a:lnTo>
                  <a:lnTo>
                    <a:pt x="2844800" y="3801872"/>
                  </a:lnTo>
                  <a:lnTo>
                    <a:pt x="2911475" y="3801872"/>
                  </a:lnTo>
                  <a:lnTo>
                    <a:pt x="2911475" y="3779647"/>
                  </a:lnTo>
                  <a:close/>
                </a:path>
                <a:path w="3429000" h="3848100">
                  <a:moveTo>
                    <a:pt x="2911475" y="45720"/>
                  </a:moveTo>
                  <a:lnTo>
                    <a:pt x="2844800" y="45593"/>
                  </a:lnTo>
                  <a:lnTo>
                    <a:pt x="2844800" y="67818"/>
                  </a:lnTo>
                  <a:lnTo>
                    <a:pt x="2911475" y="67945"/>
                  </a:lnTo>
                  <a:lnTo>
                    <a:pt x="2911475" y="45720"/>
                  </a:lnTo>
                  <a:close/>
                </a:path>
                <a:path w="3429000" h="3848100">
                  <a:moveTo>
                    <a:pt x="2949575" y="3093847"/>
                  </a:moveTo>
                  <a:lnTo>
                    <a:pt x="2882900" y="3093847"/>
                  </a:lnTo>
                  <a:lnTo>
                    <a:pt x="2882900" y="3116072"/>
                  </a:lnTo>
                  <a:lnTo>
                    <a:pt x="2949575" y="3116072"/>
                  </a:lnTo>
                  <a:lnTo>
                    <a:pt x="2949575" y="3093847"/>
                  </a:lnTo>
                  <a:close/>
                </a:path>
                <a:path w="3429000" h="3848100">
                  <a:moveTo>
                    <a:pt x="2962275" y="350520"/>
                  </a:moveTo>
                  <a:lnTo>
                    <a:pt x="2895600" y="350520"/>
                  </a:lnTo>
                  <a:lnTo>
                    <a:pt x="2895600" y="372745"/>
                  </a:lnTo>
                  <a:lnTo>
                    <a:pt x="2962275" y="372745"/>
                  </a:lnTo>
                  <a:lnTo>
                    <a:pt x="2962275" y="350520"/>
                  </a:lnTo>
                  <a:close/>
                </a:path>
                <a:path w="3429000" h="3848100">
                  <a:moveTo>
                    <a:pt x="3000375" y="3779774"/>
                  </a:moveTo>
                  <a:lnTo>
                    <a:pt x="2933700" y="3779647"/>
                  </a:lnTo>
                  <a:lnTo>
                    <a:pt x="2933700" y="3801872"/>
                  </a:lnTo>
                  <a:lnTo>
                    <a:pt x="3000375" y="3801999"/>
                  </a:lnTo>
                  <a:lnTo>
                    <a:pt x="3000375" y="3779774"/>
                  </a:lnTo>
                  <a:close/>
                </a:path>
                <a:path w="3429000" h="3848100">
                  <a:moveTo>
                    <a:pt x="3000375" y="45720"/>
                  </a:moveTo>
                  <a:lnTo>
                    <a:pt x="2933700" y="45720"/>
                  </a:lnTo>
                  <a:lnTo>
                    <a:pt x="2933700" y="67945"/>
                  </a:lnTo>
                  <a:lnTo>
                    <a:pt x="3000375" y="67945"/>
                  </a:lnTo>
                  <a:lnTo>
                    <a:pt x="3000375" y="45720"/>
                  </a:lnTo>
                  <a:close/>
                </a:path>
                <a:path w="3429000" h="3848100">
                  <a:moveTo>
                    <a:pt x="3038475" y="3093974"/>
                  </a:moveTo>
                  <a:lnTo>
                    <a:pt x="2971800" y="3093847"/>
                  </a:lnTo>
                  <a:lnTo>
                    <a:pt x="2971800" y="3116072"/>
                  </a:lnTo>
                  <a:lnTo>
                    <a:pt x="3038475" y="3116199"/>
                  </a:lnTo>
                  <a:lnTo>
                    <a:pt x="3038475" y="3093974"/>
                  </a:lnTo>
                  <a:close/>
                </a:path>
                <a:path w="3429000" h="3848100">
                  <a:moveTo>
                    <a:pt x="3051175" y="350647"/>
                  </a:moveTo>
                  <a:lnTo>
                    <a:pt x="2984500" y="350520"/>
                  </a:lnTo>
                  <a:lnTo>
                    <a:pt x="2984500" y="372745"/>
                  </a:lnTo>
                  <a:lnTo>
                    <a:pt x="3051175" y="372872"/>
                  </a:lnTo>
                  <a:lnTo>
                    <a:pt x="3051175" y="350647"/>
                  </a:lnTo>
                  <a:close/>
                </a:path>
                <a:path w="3429000" h="3848100">
                  <a:moveTo>
                    <a:pt x="3089275" y="3779774"/>
                  </a:moveTo>
                  <a:lnTo>
                    <a:pt x="3022600" y="3779774"/>
                  </a:lnTo>
                  <a:lnTo>
                    <a:pt x="3022600" y="3801999"/>
                  </a:lnTo>
                  <a:lnTo>
                    <a:pt x="3089275" y="3801999"/>
                  </a:lnTo>
                  <a:lnTo>
                    <a:pt x="3089275" y="3779774"/>
                  </a:lnTo>
                  <a:close/>
                </a:path>
                <a:path w="3429000" h="3848100">
                  <a:moveTo>
                    <a:pt x="3089275" y="45847"/>
                  </a:moveTo>
                  <a:lnTo>
                    <a:pt x="3022600" y="45847"/>
                  </a:lnTo>
                  <a:lnTo>
                    <a:pt x="3022600" y="68072"/>
                  </a:lnTo>
                  <a:lnTo>
                    <a:pt x="3089275" y="68072"/>
                  </a:lnTo>
                  <a:lnTo>
                    <a:pt x="3089275" y="45847"/>
                  </a:lnTo>
                  <a:close/>
                </a:path>
                <a:path w="3429000" h="3848100">
                  <a:moveTo>
                    <a:pt x="3127375" y="3093974"/>
                  </a:moveTo>
                  <a:lnTo>
                    <a:pt x="3060700" y="3093974"/>
                  </a:lnTo>
                  <a:lnTo>
                    <a:pt x="3060700" y="3116199"/>
                  </a:lnTo>
                  <a:lnTo>
                    <a:pt x="3127375" y="3116199"/>
                  </a:lnTo>
                  <a:lnTo>
                    <a:pt x="3127375" y="3093974"/>
                  </a:lnTo>
                  <a:close/>
                </a:path>
                <a:path w="3429000" h="3848100">
                  <a:moveTo>
                    <a:pt x="3140075" y="350647"/>
                  </a:moveTo>
                  <a:lnTo>
                    <a:pt x="3073400" y="350647"/>
                  </a:lnTo>
                  <a:lnTo>
                    <a:pt x="3073400" y="372872"/>
                  </a:lnTo>
                  <a:lnTo>
                    <a:pt x="3140075" y="372872"/>
                  </a:lnTo>
                  <a:lnTo>
                    <a:pt x="3140075" y="350647"/>
                  </a:lnTo>
                  <a:close/>
                </a:path>
                <a:path w="3429000" h="3848100">
                  <a:moveTo>
                    <a:pt x="3178175" y="3779774"/>
                  </a:moveTo>
                  <a:lnTo>
                    <a:pt x="3111500" y="3779774"/>
                  </a:lnTo>
                  <a:lnTo>
                    <a:pt x="3111500" y="3801999"/>
                  </a:lnTo>
                  <a:lnTo>
                    <a:pt x="3178175" y="3801999"/>
                  </a:lnTo>
                  <a:lnTo>
                    <a:pt x="3178175" y="3779774"/>
                  </a:lnTo>
                  <a:close/>
                </a:path>
                <a:path w="3429000" h="3848100">
                  <a:moveTo>
                    <a:pt x="3178175" y="45974"/>
                  </a:moveTo>
                  <a:lnTo>
                    <a:pt x="3111500" y="45847"/>
                  </a:lnTo>
                  <a:lnTo>
                    <a:pt x="3111500" y="68072"/>
                  </a:lnTo>
                  <a:lnTo>
                    <a:pt x="3178175" y="68199"/>
                  </a:lnTo>
                  <a:lnTo>
                    <a:pt x="3178175" y="45974"/>
                  </a:lnTo>
                  <a:close/>
                </a:path>
                <a:path w="3429000" h="3848100">
                  <a:moveTo>
                    <a:pt x="3228975" y="350774"/>
                  </a:moveTo>
                  <a:lnTo>
                    <a:pt x="3162300" y="350647"/>
                  </a:lnTo>
                  <a:lnTo>
                    <a:pt x="3162300" y="372872"/>
                  </a:lnTo>
                  <a:lnTo>
                    <a:pt x="3228975" y="372999"/>
                  </a:lnTo>
                  <a:lnTo>
                    <a:pt x="3228975" y="350774"/>
                  </a:lnTo>
                  <a:close/>
                </a:path>
                <a:path w="3429000" h="3848100">
                  <a:moveTo>
                    <a:pt x="3267075" y="3779901"/>
                  </a:moveTo>
                  <a:lnTo>
                    <a:pt x="3200400" y="3779774"/>
                  </a:lnTo>
                  <a:lnTo>
                    <a:pt x="3200400" y="3801999"/>
                  </a:lnTo>
                  <a:lnTo>
                    <a:pt x="3267075" y="3802126"/>
                  </a:lnTo>
                  <a:lnTo>
                    <a:pt x="3267075" y="3779901"/>
                  </a:lnTo>
                  <a:close/>
                </a:path>
                <a:path w="3429000" h="3848100">
                  <a:moveTo>
                    <a:pt x="3267075" y="45974"/>
                  </a:moveTo>
                  <a:lnTo>
                    <a:pt x="3200400" y="45974"/>
                  </a:lnTo>
                  <a:lnTo>
                    <a:pt x="3200400" y="68199"/>
                  </a:lnTo>
                  <a:lnTo>
                    <a:pt x="3267075" y="68199"/>
                  </a:lnTo>
                  <a:lnTo>
                    <a:pt x="3267075" y="45974"/>
                  </a:lnTo>
                  <a:close/>
                </a:path>
                <a:path w="3429000" h="3848100">
                  <a:moveTo>
                    <a:pt x="3276600" y="3105150"/>
                  </a:moveTo>
                  <a:lnTo>
                    <a:pt x="3257689" y="3094101"/>
                  </a:lnTo>
                  <a:lnTo>
                    <a:pt x="3232556" y="3079419"/>
                  </a:lnTo>
                  <a:lnTo>
                    <a:pt x="3232556" y="3105200"/>
                  </a:lnTo>
                  <a:lnTo>
                    <a:pt x="3216275" y="3114662"/>
                  </a:lnTo>
                  <a:lnTo>
                    <a:pt x="3216160" y="3095625"/>
                  </a:lnTo>
                  <a:lnTo>
                    <a:pt x="3232556" y="3105200"/>
                  </a:lnTo>
                  <a:lnTo>
                    <a:pt x="3232556" y="3079419"/>
                  </a:lnTo>
                  <a:lnTo>
                    <a:pt x="3184017" y="3051048"/>
                  </a:lnTo>
                  <a:lnTo>
                    <a:pt x="3178683" y="3048000"/>
                  </a:lnTo>
                  <a:lnTo>
                    <a:pt x="3171952" y="3049778"/>
                  </a:lnTo>
                  <a:lnTo>
                    <a:pt x="3168777" y="3055112"/>
                  </a:lnTo>
                  <a:lnTo>
                    <a:pt x="3165729" y="3060446"/>
                  </a:lnTo>
                  <a:lnTo>
                    <a:pt x="3167507" y="3067177"/>
                  </a:lnTo>
                  <a:lnTo>
                    <a:pt x="3172841" y="3070352"/>
                  </a:lnTo>
                  <a:lnTo>
                    <a:pt x="3213544" y="3094101"/>
                  </a:lnTo>
                  <a:lnTo>
                    <a:pt x="3149600" y="3093974"/>
                  </a:lnTo>
                  <a:lnTo>
                    <a:pt x="3149600" y="3116199"/>
                  </a:lnTo>
                  <a:lnTo>
                    <a:pt x="3213392" y="3116326"/>
                  </a:lnTo>
                  <a:lnTo>
                    <a:pt x="3172714" y="3139948"/>
                  </a:lnTo>
                  <a:lnTo>
                    <a:pt x="3167507" y="3143123"/>
                  </a:lnTo>
                  <a:lnTo>
                    <a:pt x="3165729" y="3149854"/>
                  </a:lnTo>
                  <a:lnTo>
                    <a:pt x="3171825" y="3160522"/>
                  </a:lnTo>
                  <a:lnTo>
                    <a:pt x="3178683" y="3162300"/>
                  </a:lnTo>
                  <a:lnTo>
                    <a:pt x="3184017" y="3159252"/>
                  </a:lnTo>
                  <a:lnTo>
                    <a:pt x="3257473" y="3116326"/>
                  </a:lnTo>
                  <a:lnTo>
                    <a:pt x="3276600" y="3105150"/>
                  </a:lnTo>
                  <a:close/>
                </a:path>
                <a:path w="3429000" h="3848100">
                  <a:moveTo>
                    <a:pt x="3317875" y="350774"/>
                  </a:moveTo>
                  <a:lnTo>
                    <a:pt x="3251200" y="350774"/>
                  </a:lnTo>
                  <a:lnTo>
                    <a:pt x="3251200" y="372999"/>
                  </a:lnTo>
                  <a:lnTo>
                    <a:pt x="3317875" y="372999"/>
                  </a:lnTo>
                  <a:lnTo>
                    <a:pt x="3317875" y="350774"/>
                  </a:lnTo>
                  <a:close/>
                </a:path>
                <a:path w="3429000" h="3848100">
                  <a:moveTo>
                    <a:pt x="3352800" y="3790950"/>
                  </a:moveTo>
                  <a:lnTo>
                    <a:pt x="3333839" y="3779901"/>
                  </a:lnTo>
                  <a:lnTo>
                    <a:pt x="3260217" y="3736975"/>
                  </a:lnTo>
                  <a:lnTo>
                    <a:pt x="3254883" y="3733800"/>
                  </a:lnTo>
                  <a:lnTo>
                    <a:pt x="3248152" y="3735578"/>
                  </a:lnTo>
                  <a:lnTo>
                    <a:pt x="3244977" y="3740912"/>
                  </a:lnTo>
                  <a:lnTo>
                    <a:pt x="3241929" y="3746246"/>
                  </a:lnTo>
                  <a:lnTo>
                    <a:pt x="3243707" y="3752977"/>
                  </a:lnTo>
                  <a:lnTo>
                    <a:pt x="3249041" y="3756152"/>
                  </a:lnTo>
                  <a:lnTo>
                    <a:pt x="3289744" y="3779901"/>
                  </a:lnTo>
                  <a:lnTo>
                    <a:pt x="3289300" y="3779901"/>
                  </a:lnTo>
                  <a:lnTo>
                    <a:pt x="3289300" y="3802126"/>
                  </a:lnTo>
                  <a:lnTo>
                    <a:pt x="3289744" y="3802126"/>
                  </a:lnTo>
                  <a:lnTo>
                    <a:pt x="3249041" y="3825875"/>
                  </a:lnTo>
                  <a:lnTo>
                    <a:pt x="3243707" y="3828923"/>
                  </a:lnTo>
                  <a:lnTo>
                    <a:pt x="3241929" y="3835654"/>
                  </a:lnTo>
                  <a:lnTo>
                    <a:pt x="3248025" y="3846322"/>
                  </a:lnTo>
                  <a:lnTo>
                    <a:pt x="3254883" y="3848100"/>
                  </a:lnTo>
                  <a:lnTo>
                    <a:pt x="3260217" y="3845052"/>
                  </a:lnTo>
                  <a:lnTo>
                    <a:pt x="3333673" y="3802126"/>
                  </a:lnTo>
                  <a:lnTo>
                    <a:pt x="3352800" y="3790950"/>
                  </a:lnTo>
                  <a:close/>
                </a:path>
                <a:path w="3429000" h="3848100">
                  <a:moveTo>
                    <a:pt x="3352800" y="57150"/>
                  </a:moveTo>
                  <a:lnTo>
                    <a:pt x="3333889" y="46101"/>
                  </a:lnTo>
                  <a:lnTo>
                    <a:pt x="3260217" y="3048"/>
                  </a:lnTo>
                  <a:lnTo>
                    <a:pt x="3254883" y="0"/>
                  </a:lnTo>
                  <a:lnTo>
                    <a:pt x="3248152" y="1778"/>
                  </a:lnTo>
                  <a:lnTo>
                    <a:pt x="3245104" y="7112"/>
                  </a:lnTo>
                  <a:lnTo>
                    <a:pt x="3241929" y="12319"/>
                  </a:lnTo>
                  <a:lnTo>
                    <a:pt x="3243707" y="19177"/>
                  </a:lnTo>
                  <a:lnTo>
                    <a:pt x="3249041" y="22225"/>
                  </a:lnTo>
                  <a:lnTo>
                    <a:pt x="3289833" y="46101"/>
                  </a:lnTo>
                  <a:lnTo>
                    <a:pt x="3289300" y="46101"/>
                  </a:lnTo>
                  <a:lnTo>
                    <a:pt x="3289300" y="68326"/>
                  </a:lnTo>
                  <a:lnTo>
                    <a:pt x="3289592" y="68326"/>
                  </a:lnTo>
                  <a:lnTo>
                    <a:pt x="3308781" y="57188"/>
                  </a:lnTo>
                  <a:lnTo>
                    <a:pt x="3243707" y="94996"/>
                  </a:lnTo>
                  <a:lnTo>
                    <a:pt x="3241802" y="101854"/>
                  </a:lnTo>
                  <a:lnTo>
                    <a:pt x="3244977" y="107188"/>
                  </a:lnTo>
                  <a:lnTo>
                    <a:pt x="3248025" y="112522"/>
                  </a:lnTo>
                  <a:lnTo>
                    <a:pt x="3254883" y="114300"/>
                  </a:lnTo>
                  <a:lnTo>
                    <a:pt x="3260090" y="111125"/>
                  </a:lnTo>
                  <a:lnTo>
                    <a:pt x="3333597" y="68326"/>
                  </a:lnTo>
                  <a:lnTo>
                    <a:pt x="3352800" y="57150"/>
                  </a:lnTo>
                  <a:close/>
                </a:path>
                <a:path w="3429000" h="3848100">
                  <a:moveTo>
                    <a:pt x="3429000" y="361950"/>
                  </a:moveTo>
                  <a:lnTo>
                    <a:pt x="3336417" y="307848"/>
                  </a:lnTo>
                  <a:lnTo>
                    <a:pt x="3331083" y="304800"/>
                  </a:lnTo>
                  <a:lnTo>
                    <a:pt x="3324352" y="306578"/>
                  </a:lnTo>
                  <a:lnTo>
                    <a:pt x="3321177" y="311912"/>
                  </a:lnTo>
                  <a:lnTo>
                    <a:pt x="3318129" y="317119"/>
                  </a:lnTo>
                  <a:lnTo>
                    <a:pt x="3319907" y="323977"/>
                  </a:lnTo>
                  <a:lnTo>
                    <a:pt x="3325241" y="327025"/>
                  </a:lnTo>
                  <a:lnTo>
                    <a:pt x="3365919" y="350824"/>
                  </a:lnTo>
                  <a:lnTo>
                    <a:pt x="3340100" y="350774"/>
                  </a:lnTo>
                  <a:lnTo>
                    <a:pt x="3340100" y="372999"/>
                  </a:lnTo>
                  <a:lnTo>
                    <a:pt x="3365919" y="373049"/>
                  </a:lnTo>
                  <a:lnTo>
                    <a:pt x="3325114" y="396748"/>
                  </a:lnTo>
                  <a:lnTo>
                    <a:pt x="3319907" y="399923"/>
                  </a:lnTo>
                  <a:lnTo>
                    <a:pt x="3318129" y="406654"/>
                  </a:lnTo>
                  <a:lnTo>
                    <a:pt x="3324225" y="417322"/>
                  </a:lnTo>
                  <a:lnTo>
                    <a:pt x="3331083" y="419100"/>
                  </a:lnTo>
                  <a:lnTo>
                    <a:pt x="3409848" y="373126"/>
                  </a:lnTo>
                  <a:lnTo>
                    <a:pt x="3429000" y="36195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162800" y="4038600"/>
              <a:ext cx="1981200" cy="457200"/>
            </a:xfrm>
            <a:custGeom>
              <a:avLst/>
              <a:gdLst/>
              <a:ahLst/>
              <a:cxnLst/>
              <a:rect l="l" t="t" r="r" b="b"/>
              <a:pathLst>
                <a:path w="1981200" h="457200">
                  <a:moveTo>
                    <a:pt x="0" y="457200"/>
                  </a:moveTo>
                  <a:lnTo>
                    <a:pt x="1981200" y="457200"/>
                  </a:lnTo>
                  <a:lnTo>
                    <a:pt x="19812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88340" y="1243330"/>
            <a:ext cx="1816100" cy="727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235" marR="5080" indent="-22923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Remove</a:t>
            </a:r>
            <a:r>
              <a:rPr sz="2300" spc="-11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locking</a:t>
            </a:r>
            <a:r>
              <a:rPr sz="2300" spc="-8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pin.</a:t>
            </a:r>
            <a:endParaRPr sz="23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88340" y="2295270"/>
            <a:ext cx="2689860" cy="727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2085" marR="5080" indent="-160020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13995" algn="l"/>
              </a:tabLst>
            </a:pPr>
            <a:r>
              <a:rPr sz="2300" dirty="0">
                <a:latin typeface="Arial"/>
                <a:cs typeface="Arial"/>
              </a:rPr>
              <a:t>Aim the horn at</a:t>
            </a:r>
            <a:r>
              <a:rPr sz="2300" spc="-135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the  </a:t>
            </a:r>
            <a:r>
              <a:rPr sz="2300" dirty="0">
                <a:latin typeface="Arial"/>
                <a:cs typeface="Arial"/>
              </a:rPr>
              <a:t>base of the</a:t>
            </a:r>
            <a:r>
              <a:rPr sz="2300" spc="-8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8340" y="3346830"/>
            <a:ext cx="2593340" cy="1078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235" marR="5080" indent="-22923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Open the </a:t>
            </a:r>
            <a:r>
              <a:rPr sz="2300" spc="-5" dirty="0">
                <a:latin typeface="Arial"/>
                <a:cs typeface="Arial"/>
              </a:rPr>
              <a:t>valve</a:t>
            </a:r>
            <a:r>
              <a:rPr sz="2300" spc="-12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by  turning it  anticlockwise.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88340" y="4749165"/>
            <a:ext cx="2865755" cy="1490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9235" marR="5080" indent="-229235">
              <a:lnSpc>
                <a:spcPct val="100000"/>
              </a:lnSpc>
              <a:spcBef>
                <a:spcPts val="100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Sweep the horn  from side to side,  gradually</a:t>
            </a:r>
            <a:r>
              <a:rPr sz="2300" spc="-70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advancing</a:t>
            </a:r>
            <a:endParaRPr sz="2300">
              <a:latin typeface="Arial"/>
              <a:cs typeface="Arial"/>
            </a:endParaRPr>
          </a:p>
          <a:p>
            <a:pPr marL="253365">
              <a:lnSpc>
                <a:spcPct val="100000"/>
              </a:lnSpc>
              <a:spcBef>
                <a:spcPts val="495"/>
              </a:spcBef>
            </a:pPr>
            <a:r>
              <a:rPr sz="2300" dirty="0">
                <a:latin typeface="Arial"/>
                <a:cs typeface="Arial"/>
              </a:rPr>
              <a:t>ahead.</a:t>
            </a:r>
            <a:endParaRPr sz="23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47700" y="532256"/>
            <a:ext cx="4189729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Operating a </a:t>
            </a:r>
            <a:r>
              <a:rPr sz="2500" dirty="0">
                <a:solidFill>
                  <a:srgbClr val="C00000"/>
                </a:solidFill>
              </a:rPr>
              <a:t>CO</a:t>
            </a:r>
            <a:r>
              <a:rPr sz="2475" baseline="-20202" dirty="0">
                <a:solidFill>
                  <a:srgbClr val="C00000"/>
                </a:solidFill>
              </a:rPr>
              <a:t>2</a:t>
            </a:r>
            <a:r>
              <a:rPr sz="2475" spc="37" baseline="-20202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extinguisher</a:t>
            </a:r>
            <a:endParaRPr sz="2500"/>
          </a:p>
        </p:txBody>
      </p:sp>
      <p:sp>
        <p:nvSpPr>
          <p:cNvPr id="13" name="object 13"/>
          <p:cNvSpPr txBox="1"/>
          <p:nvPr/>
        </p:nvSpPr>
        <p:spPr>
          <a:xfrm>
            <a:off x="7412481" y="1071117"/>
            <a:ext cx="1179195" cy="78740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800" spc="-5" dirty="0">
                <a:latin typeface="Arial"/>
                <a:cs typeface="Arial"/>
              </a:rPr>
              <a:t>Locking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pin</a:t>
            </a:r>
            <a:endParaRPr sz="1800">
              <a:latin typeface="Arial"/>
              <a:cs typeface="Arial"/>
            </a:endParaRPr>
          </a:p>
          <a:p>
            <a:pPr marL="388620">
              <a:lnSpc>
                <a:spcPct val="100000"/>
              </a:lnSpc>
              <a:spcBef>
                <a:spcPts val="840"/>
              </a:spcBef>
            </a:pPr>
            <a:r>
              <a:rPr sz="1800" spc="-30" dirty="0">
                <a:latin typeface="Arial"/>
                <a:cs typeface="Arial"/>
              </a:rPr>
              <a:t>Valve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628890" y="4813172"/>
            <a:ext cx="105283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D</a:t>
            </a:r>
            <a:r>
              <a:rPr sz="1800" spc="-15" dirty="0">
                <a:latin typeface="Arial"/>
                <a:cs typeface="Arial"/>
              </a:rPr>
              <a:t>i</a:t>
            </a:r>
            <a:r>
              <a:rPr sz="1800" spc="-5" dirty="0">
                <a:latin typeface="Arial"/>
                <a:cs typeface="Arial"/>
              </a:rPr>
              <a:t>sch</a:t>
            </a:r>
            <a:r>
              <a:rPr sz="1800" spc="-15" dirty="0">
                <a:latin typeface="Arial"/>
                <a:cs typeface="Arial"/>
              </a:rPr>
              <a:t>a</a:t>
            </a:r>
            <a:r>
              <a:rPr sz="1800" spc="-5" dirty="0">
                <a:latin typeface="Arial"/>
                <a:cs typeface="Arial"/>
              </a:rPr>
              <a:t>rge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horn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278369" y="3974972"/>
            <a:ext cx="17506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016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Can </a:t>
            </a:r>
            <a:r>
              <a:rPr sz="1800" spc="-10" dirty="0">
                <a:latin typeface="Arial"/>
                <a:cs typeface="Arial"/>
              </a:rPr>
              <a:t>be </a:t>
            </a:r>
            <a:r>
              <a:rPr sz="1800" spc="-5" dirty="0">
                <a:latin typeface="Arial"/>
                <a:cs typeface="Arial"/>
              </a:rPr>
              <a:t>used </a:t>
            </a:r>
            <a:r>
              <a:rPr sz="1800" dirty="0">
                <a:latin typeface="Arial"/>
                <a:cs typeface="Arial"/>
              </a:rPr>
              <a:t>for  </a:t>
            </a:r>
            <a:r>
              <a:rPr sz="1800" spc="-5" dirty="0">
                <a:latin typeface="Arial"/>
                <a:cs typeface="Arial"/>
              </a:rPr>
              <a:t>Class </a:t>
            </a:r>
            <a:r>
              <a:rPr sz="1800" dirty="0">
                <a:latin typeface="Arial"/>
                <a:cs typeface="Arial"/>
              </a:rPr>
              <a:t>B &amp; </a:t>
            </a:r>
            <a:r>
              <a:rPr sz="1800" spc="-5" dirty="0">
                <a:latin typeface="Arial"/>
                <a:cs typeface="Arial"/>
              </a:rPr>
              <a:t>C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fires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56259" y="947927"/>
            <a:ext cx="8107680" cy="163195"/>
            <a:chOff x="556259" y="947927"/>
            <a:chExt cx="8107680" cy="163195"/>
          </a:xfrm>
        </p:grpSpPr>
        <p:sp>
          <p:nvSpPr>
            <p:cNvPr id="17" name="object 17"/>
            <p:cNvSpPr/>
            <p:nvPr/>
          </p:nvSpPr>
          <p:spPr>
            <a:xfrm>
              <a:off x="556259" y="947927"/>
              <a:ext cx="8107680" cy="1630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243330"/>
            <a:ext cx="7384415" cy="3531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74295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"/>
                <a:cs typeface="Arial"/>
              </a:rPr>
              <a:t>The successful use of a fire extinguisher depends on</a:t>
            </a:r>
            <a:r>
              <a:rPr sz="2300" spc="-26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following</a:t>
            </a:r>
            <a:r>
              <a:rPr sz="2300" spc="-7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conditions: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>
              <a:latin typeface="Arial"/>
              <a:cs typeface="Arial"/>
            </a:endParaRPr>
          </a:p>
          <a:p>
            <a:pPr marL="224790" marR="5080" indent="-224790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4790" algn="l"/>
              </a:tabLst>
            </a:pPr>
            <a:r>
              <a:rPr sz="2300" dirty="0">
                <a:latin typeface="Arial"/>
                <a:cs typeface="Arial"/>
              </a:rPr>
              <a:t>The extinguisher must be easily accessible and in</a:t>
            </a:r>
            <a:r>
              <a:rPr sz="2300" spc="-25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good  working</a:t>
            </a:r>
            <a:r>
              <a:rPr sz="2300" spc="-45" dirty="0">
                <a:latin typeface="Arial"/>
                <a:cs typeface="Arial"/>
              </a:rPr>
              <a:t> </a:t>
            </a:r>
            <a:r>
              <a:rPr sz="2300" spc="-20" dirty="0">
                <a:latin typeface="Arial"/>
                <a:cs typeface="Arial"/>
              </a:rPr>
              <a:t>order.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4154" indent="-212090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4790" algn="l"/>
              </a:tabLst>
            </a:pPr>
            <a:r>
              <a:rPr sz="2300" dirty="0">
                <a:latin typeface="Arial"/>
                <a:cs typeface="Arial"/>
              </a:rPr>
              <a:t>The extinguisher must be the right type for the</a:t>
            </a:r>
            <a:r>
              <a:rPr sz="2300" spc="-24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fire.</a:t>
            </a:r>
            <a:endParaRPr sz="2300">
              <a:latin typeface="Arial"/>
              <a:cs typeface="Arial"/>
            </a:endParaRPr>
          </a:p>
          <a:p>
            <a:pPr marL="224790" marR="24130" indent="-224790">
              <a:lnSpc>
                <a:spcPct val="100000"/>
              </a:lnSpc>
              <a:spcBef>
                <a:spcPts val="2765"/>
              </a:spcBef>
              <a:buClr>
                <a:srgbClr val="C00000"/>
              </a:buClr>
              <a:buSzPct val="132608"/>
              <a:buChar char="•"/>
              <a:tabLst>
                <a:tab pos="224790" algn="l"/>
              </a:tabLst>
            </a:pPr>
            <a:r>
              <a:rPr sz="2300" dirty="0">
                <a:latin typeface="Arial"/>
                <a:cs typeface="Arial"/>
              </a:rPr>
              <a:t>The fire must be discovered in its incipient stage for</a:t>
            </a:r>
            <a:r>
              <a:rPr sz="2300" spc="-26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extinguisher to be</a:t>
            </a:r>
            <a:r>
              <a:rPr sz="2300" spc="-85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effective.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254254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Extinguishing</a:t>
            </a:r>
            <a:r>
              <a:rPr sz="2500" spc="-6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Fire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en-US" sz="2600" b="1" dirty="0">
                <a:solidFill>
                  <a:srgbClr val="C00000"/>
                </a:solidFill>
              </a:rPr>
              <a:t>The Fire </a:t>
            </a:r>
            <a:r>
              <a:rPr lang="en-US" sz="2600" b="1" dirty="0" smtClean="0">
                <a:solidFill>
                  <a:srgbClr val="C00000"/>
                </a:solidFill>
              </a:rPr>
              <a:t>Triangle</a:t>
            </a:r>
            <a:endParaRPr lang="en-US" sz="2600" dirty="0">
              <a:solidFill>
                <a:srgbClr val="C000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3400" y="1219200"/>
            <a:ext cx="8229600" cy="10668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essential elements for combustion are fuel, an oxidizer, and an ignition source. These elements are illustrated by the fire triangle, shown in Figure 6-1.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438400"/>
            <a:ext cx="63627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object 16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7" name="object 17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18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021772"/>
            <a:ext cx="5350510" cy="1288415"/>
          </a:xfrm>
          <a:prstGeom prst="rect">
            <a:avLst/>
          </a:prstGeom>
        </p:spPr>
        <p:txBody>
          <a:bodyPr vert="horz" wrap="square" lIns="0" tIns="203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05"/>
              </a:spcBef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In case of a</a:t>
            </a:r>
            <a:r>
              <a:rPr sz="2300" spc="-7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fire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400">
              <a:latin typeface="Arial"/>
              <a:cs typeface="Arial"/>
            </a:endParaRPr>
          </a:p>
          <a:p>
            <a:pPr marL="213360" indent="-20129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13995" algn="l"/>
              </a:tabLst>
            </a:pPr>
            <a:r>
              <a:rPr sz="2300" dirty="0">
                <a:latin typeface="Arial"/>
                <a:cs typeface="Arial"/>
              </a:rPr>
              <a:t>Actuate the manual fire alarm call</a:t>
            </a:r>
            <a:r>
              <a:rPr sz="2300" spc="-18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point.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8340" y="5161026"/>
            <a:ext cx="7063105" cy="727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2085" marR="5080" indent="-160020">
              <a:lnSpc>
                <a:spcPct val="100000"/>
              </a:lnSpc>
              <a:spcBef>
                <a:spcPts val="100"/>
              </a:spcBef>
              <a:buClr>
                <a:srgbClr val="C00000"/>
              </a:buClr>
              <a:buSzPct val="132608"/>
              <a:buChar char="•"/>
              <a:tabLst>
                <a:tab pos="213995" algn="l"/>
              </a:tabLst>
            </a:pPr>
            <a:r>
              <a:rPr sz="2300" dirty="0">
                <a:latin typeface="Arial"/>
                <a:cs typeface="Arial"/>
              </a:rPr>
              <a:t>Alert personnel nearby so that they can come to</a:t>
            </a:r>
            <a:r>
              <a:rPr sz="2300" spc="-25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your  help/inform security</a:t>
            </a:r>
            <a:r>
              <a:rPr sz="2300" spc="-9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section.</a:t>
            </a:r>
            <a:endParaRPr sz="23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314515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Emergency</a:t>
            </a:r>
            <a:r>
              <a:rPr sz="2500" spc="-5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Response</a:t>
            </a:r>
            <a:endParaRPr sz="2500"/>
          </a:p>
        </p:txBody>
      </p:sp>
      <p:grpSp>
        <p:nvGrpSpPr>
          <p:cNvPr id="6" name="object 6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7" name="object 7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2959100" y="2578100"/>
            <a:ext cx="2616200" cy="2463800"/>
            <a:chOff x="2959100" y="2578100"/>
            <a:chExt cx="2616200" cy="2463800"/>
          </a:xfrm>
        </p:grpSpPr>
        <p:sp>
          <p:nvSpPr>
            <p:cNvPr id="10" name="object 10"/>
            <p:cNvSpPr/>
            <p:nvPr/>
          </p:nvSpPr>
          <p:spPr>
            <a:xfrm>
              <a:off x="2971800" y="2590800"/>
              <a:ext cx="2590800" cy="24384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965450" y="2584450"/>
              <a:ext cx="2603500" cy="2451100"/>
            </a:xfrm>
            <a:custGeom>
              <a:avLst/>
              <a:gdLst/>
              <a:ahLst/>
              <a:cxnLst/>
              <a:rect l="l" t="t" r="r" b="b"/>
              <a:pathLst>
                <a:path w="2603500" h="2451100">
                  <a:moveTo>
                    <a:pt x="0" y="2451100"/>
                  </a:moveTo>
                  <a:lnTo>
                    <a:pt x="2603500" y="2451100"/>
                  </a:lnTo>
                  <a:lnTo>
                    <a:pt x="2603500" y="0"/>
                  </a:lnTo>
                  <a:lnTo>
                    <a:pt x="0" y="0"/>
                  </a:lnTo>
                  <a:lnTo>
                    <a:pt x="0" y="245110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143692"/>
            <a:ext cx="7901305" cy="3372485"/>
          </a:xfrm>
          <a:prstGeom prst="rect">
            <a:avLst/>
          </a:prstGeom>
        </p:spPr>
        <p:txBody>
          <a:bodyPr vert="horz" wrap="square" lIns="0" tIns="203835" rIns="0" bIns="0" rtlCol="0">
            <a:spAutoFit/>
          </a:bodyPr>
          <a:lstStyle/>
          <a:p>
            <a:pPr marL="228600" indent="-216535">
              <a:lnSpc>
                <a:spcPct val="100000"/>
              </a:lnSpc>
              <a:spcBef>
                <a:spcPts val="160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Determine </a:t>
            </a:r>
            <a:r>
              <a:rPr sz="2300" spc="-5" dirty="0">
                <a:latin typeface="Arial"/>
                <a:cs typeface="Arial"/>
              </a:rPr>
              <a:t>what </a:t>
            </a:r>
            <a:r>
              <a:rPr sz="2300" dirty="0">
                <a:latin typeface="Arial"/>
                <a:cs typeface="Arial"/>
              </a:rPr>
              <a:t>is</a:t>
            </a:r>
            <a:r>
              <a:rPr sz="2300" spc="-6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burning.</a:t>
            </a:r>
            <a:endParaRPr sz="23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spcBef>
                <a:spcPts val="276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Use the right type of extinguisher for fighting the</a:t>
            </a:r>
            <a:r>
              <a:rPr sz="2300" spc="-23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fire.</a:t>
            </a:r>
            <a:endParaRPr sz="2300">
              <a:latin typeface="Arial"/>
              <a:cs typeface="Arial"/>
            </a:endParaRPr>
          </a:p>
          <a:p>
            <a:pPr marL="253365" marR="5080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Use the fire extinguisher only if you have attended</a:t>
            </a:r>
            <a:r>
              <a:rPr sz="2300" spc="-23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practical  training.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>
              <a:latin typeface="Arial"/>
              <a:cs typeface="Arial"/>
            </a:endParaRPr>
          </a:p>
          <a:p>
            <a:pPr marL="172085" marR="43180" indent="-160020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13995" algn="l"/>
              </a:tabLst>
            </a:pPr>
            <a:r>
              <a:rPr sz="2300" dirty="0">
                <a:latin typeface="Arial"/>
                <a:cs typeface="Arial"/>
              </a:rPr>
              <a:t>Always position yourself with an </a:t>
            </a:r>
            <a:r>
              <a:rPr sz="2300" spc="-5" dirty="0">
                <a:latin typeface="Arial"/>
                <a:cs typeface="Arial"/>
              </a:rPr>
              <a:t>exit </a:t>
            </a:r>
            <a:r>
              <a:rPr sz="2300" dirty="0">
                <a:latin typeface="Arial"/>
                <a:cs typeface="Arial"/>
              </a:rPr>
              <a:t>or means of escape  behind you before you attempt to use an extinguisher to</a:t>
            </a:r>
            <a:r>
              <a:rPr sz="2300" spc="-29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put  out a</a:t>
            </a:r>
            <a:r>
              <a:rPr sz="2300" spc="-3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314515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Emergency</a:t>
            </a:r>
            <a:r>
              <a:rPr sz="2500" spc="-5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Response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9300" y="1395730"/>
            <a:ext cx="7705090" cy="3531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22300" marR="5080" indent="-610235" algn="just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622935" algn="l"/>
              </a:tabLst>
            </a:pPr>
            <a:r>
              <a:rPr sz="2300" dirty="0">
                <a:latin typeface="Arial"/>
                <a:cs typeface="Arial"/>
              </a:rPr>
              <a:t>If the person who notices the fire feels that it cannot</a:t>
            </a:r>
            <a:r>
              <a:rPr sz="2300" spc="-229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be  tackled by extinguishers, he can directly inform the fire  station without</a:t>
            </a:r>
            <a:r>
              <a:rPr sz="2300" spc="-85" dirty="0">
                <a:latin typeface="Arial"/>
                <a:cs typeface="Arial"/>
              </a:rPr>
              <a:t> </a:t>
            </a:r>
            <a:r>
              <a:rPr sz="2300" spc="-25" dirty="0">
                <a:latin typeface="Arial"/>
                <a:cs typeface="Arial"/>
              </a:rPr>
              <a:t>delay.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622300" marR="928369" indent="-6102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622300" algn="l"/>
                <a:tab pos="622935" algn="l"/>
              </a:tabLst>
            </a:pPr>
            <a:r>
              <a:rPr sz="2300" dirty="0">
                <a:latin typeface="Arial"/>
                <a:cs typeface="Arial"/>
              </a:rPr>
              <a:t>On hearing the alarm evacuate the building</a:t>
            </a:r>
            <a:r>
              <a:rPr sz="2300" spc="-21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and  assemble at the designated assembly</a:t>
            </a:r>
            <a:r>
              <a:rPr sz="2300" spc="-17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point.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622300" marR="246379" indent="-610235" algn="just">
              <a:lnSpc>
                <a:spcPct val="100000"/>
              </a:lnSpc>
              <a:spcBef>
                <a:spcPts val="5"/>
              </a:spcBef>
              <a:buClr>
                <a:srgbClr val="C00000"/>
              </a:buClr>
              <a:buSzPct val="132608"/>
              <a:buChar char="•"/>
              <a:tabLst>
                <a:tab pos="622935" algn="l"/>
              </a:tabLst>
            </a:pPr>
            <a:r>
              <a:rPr sz="2300" dirty="0">
                <a:latin typeface="Arial"/>
                <a:cs typeface="Arial"/>
              </a:rPr>
              <a:t>As you evacuate close the doors of the rooms(do</a:t>
            </a:r>
            <a:r>
              <a:rPr sz="2300" spc="-20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not  lock) as this will slow down the spread of smoke and  fire.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9300" y="532256"/>
            <a:ext cx="314896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Emergency</a:t>
            </a:r>
            <a:r>
              <a:rPr sz="2500" spc="-2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Response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3100" y="5410911"/>
            <a:ext cx="7605395" cy="65405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622300" marR="5080" indent="-610235">
              <a:lnSpc>
                <a:spcPct val="79100"/>
              </a:lnSpc>
              <a:spcBef>
                <a:spcPts val="680"/>
              </a:spcBef>
              <a:buClr>
                <a:srgbClr val="C00000"/>
              </a:buClr>
              <a:buSzPct val="132608"/>
              <a:buChar char="•"/>
              <a:tabLst>
                <a:tab pos="622300" algn="l"/>
                <a:tab pos="622935" algn="l"/>
              </a:tabLst>
            </a:pPr>
            <a:r>
              <a:rPr sz="2300" dirty="0">
                <a:latin typeface="Arial"/>
                <a:cs typeface="Arial"/>
              </a:rPr>
              <a:t>Do not use lifts, they may fail mid way trapping</a:t>
            </a:r>
            <a:r>
              <a:rPr sz="2300" spc="-229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people  inside.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9300" y="532256"/>
            <a:ext cx="314896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Emergency</a:t>
            </a:r>
            <a:r>
              <a:rPr sz="2500" spc="-2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Response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3340100" y="1892300"/>
            <a:ext cx="2768600" cy="3454400"/>
            <a:chOff x="3340100" y="1892300"/>
            <a:chExt cx="2768600" cy="3454400"/>
          </a:xfrm>
        </p:grpSpPr>
        <p:sp>
          <p:nvSpPr>
            <p:cNvPr id="9" name="object 9"/>
            <p:cNvSpPr/>
            <p:nvPr/>
          </p:nvSpPr>
          <p:spPr>
            <a:xfrm>
              <a:off x="3352800" y="1905000"/>
              <a:ext cx="2743200" cy="3429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346450" y="1898650"/>
              <a:ext cx="2755900" cy="3441700"/>
            </a:xfrm>
            <a:custGeom>
              <a:avLst/>
              <a:gdLst/>
              <a:ahLst/>
              <a:cxnLst/>
              <a:rect l="l" t="t" r="r" b="b"/>
              <a:pathLst>
                <a:path w="2755900" h="3441700">
                  <a:moveTo>
                    <a:pt x="0" y="3441700"/>
                  </a:moveTo>
                  <a:lnTo>
                    <a:pt x="2755900" y="3441700"/>
                  </a:lnTo>
                  <a:lnTo>
                    <a:pt x="2755900" y="0"/>
                  </a:lnTo>
                  <a:lnTo>
                    <a:pt x="0" y="0"/>
                  </a:lnTo>
                  <a:lnTo>
                    <a:pt x="0" y="344170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64540" y="1097026"/>
            <a:ext cx="7679690" cy="3765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22300" indent="-61023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622300" algn="l"/>
                <a:tab pos="622935" algn="l"/>
              </a:tabLst>
            </a:pPr>
            <a:r>
              <a:rPr sz="2300" dirty="0">
                <a:latin typeface="Arial"/>
                <a:cs typeface="Arial"/>
              </a:rPr>
              <a:t>While moving out of the building always use</a:t>
            </a:r>
            <a:r>
              <a:rPr sz="2300" spc="-17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stairways.</a:t>
            </a:r>
            <a:endParaRPr sz="2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2140" y="1090930"/>
            <a:ext cx="7330440" cy="1077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9880" marR="5080" indent="-309880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309880" algn="l"/>
                <a:tab pos="1468120" algn="l"/>
              </a:tabLst>
            </a:pPr>
            <a:r>
              <a:rPr sz="2300" dirty="0">
                <a:latin typeface="Arial"/>
                <a:cs typeface="Arial"/>
              </a:rPr>
              <a:t>Keep fire doors of </a:t>
            </a:r>
            <a:r>
              <a:rPr sz="2300" spc="-5" dirty="0">
                <a:latin typeface="Arial"/>
                <a:cs typeface="Arial"/>
              </a:rPr>
              <a:t>the </a:t>
            </a:r>
            <a:r>
              <a:rPr sz="2300" dirty="0">
                <a:latin typeface="Arial"/>
                <a:cs typeface="Arial"/>
              </a:rPr>
              <a:t>staircase closed. If kept open,  heat and smoke will enter the staircase during fire</a:t>
            </a:r>
            <a:r>
              <a:rPr sz="2300" spc="-24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and  prevent	escape of</a:t>
            </a:r>
            <a:r>
              <a:rPr sz="2300" spc="-4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occupants.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170053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Precautions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56259" y="947927"/>
            <a:ext cx="8107680" cy="163195"/>
            <a:chOff x="556259" y="947927"/>
            <a:chExt cx="8107680" cy="163195"/>
          </a:xfrm>
        </p:grpSpPr>
        <p:sp>
          <p:nvSpPr>
            <p:cNvPr id="6" name="object 6"/>
            <p:cNvSpPr/>
            <p:nvPr/>
          </p:nvSpPr>
          <p:spPr>
            <a:xfrm>
              <a:off x="556259" y="947927"/>
              <a:ext cx="8107680" cy="16306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2882900" y="2197036"/>
            <a:ext cx="3378200" cy="4246880"/>
            <a:chOff x="2882900" y="2197036"/>
            <a:chExt cx="3378200" cy="4246880"/>
          </a:xfrm>
        </p:grpSpPr>
        <p:sp>
          <p:nvSpPr>
            <p:cNvPr id="9" name="object 9"/>
            <p:cNvSpPr/>
            <p:nvPr/>
          </p:nvSpPr>
          <p:spPr>
            <a:xfrm>
              <a:off x="2895600" y="2209863"/>
              <a:ext cx="3352800" cy="42210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889250" y="2203386"/>
              <a:ext cx="3365500" cy="4234180"/>
            </a:xfrm>
            <a:custGeom>
              <a:avLst/>
              <a:gdLst/>
              <a:ahLst/>
              <a:cxnLst/>
              <a:rect l="l" t="t" r="r" b="b"/>
              <a:pathLst>
                <a:path w="3365500" h="4234180">
                  <a:moveTo>
                    <a:pt x="0" y="4233926"/>
                  </a:moveTo>
                  <a:lnTo>
                    <a:pt x="3365500" y="4233926"/>
                  </a:lnTo>
                  <a:lnTo>
                    <a:pt x="3365500" y="0"/>
                  </a:lnTo>
                  <a:lnTo>
                    <a:pt x="0" y="0"/>
                  </a:lnTo>
                  <a:lnTo>
                    <a:pt x="0" y="4233926"/>
                  </a:lnTo>
                  <a:close/>
                </a:path>
              </a:pathLst>
            </a:custGeom>
            <a:ln w="12699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319530"/>
            <a:ext cx="7649845" cy="24999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235" marR="5080" indent="-229235">
              <a:lnSpc>
                <a:spcPct val="100000"/>
              </a:lnSpc>
              <a:spcBef>
                <a:spcPts val="105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Do not obstruct emergency equipment. Fire</a:t>
            </a:r>
            <a:r>
              <a:rPr sz="2300" spc="-22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extinguishers  must be easily</a:t>
            </a:r>
            <a:r>
              <a:rPr sz="2300" spc="-7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accessible.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9235" marR="622300" indent="-2292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Materials must not be stored in front of </a:t>
            </a:r>
            <a:r>
              <a:rPr sz="2300" spc="-5" dirty="0">
                <a:latin typeface="Arial"/>
                <a:cs typeface="Arial"/>
              </a:rPr>
              <a:t>exits </a:t>
            </a:r>
            <a:r>
              <a:rPr sz="2300" dirty="0">
                <a:latin typeface="Arial"/>
                <a:cs typeface="Arial"/>
              </a:rPr>
              <a:t>or</a:t>
            </a:r>
            <a:r>
              <a:rPr sz="2300" spc="-20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along  stairways blocking</a:t>
            </a:r>
            <a:r>
              <a:rPr sz="2300" spc="-8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them.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309880" indent="-297815">
              <a:lnSpc>
                <a:spcPct val="100000"/>
              </a:lnSpc>
              <a:spcBef>
                <a:spcPts val="5"/>
              </a:spcBef>
              <a:buClr>
                <a:srgbClr val="C00000"/>
              </a:buClr>
              <a:buSzPct val="132608"/>
              <a:buChar char="•"/>
              <a:tabLst>
                <a:tab pos="310515" algn="l"/>
              </a:tabLst>
            </a:pPr>
            <a:r>
              <a:rPr sz="2300" dirty="0">
                <a:latin typeface="Arial"/>
                <a:cs typeface="Arial"/>
              </a:rPr>
              <a:t>Know the </a:t>
            </a:r>
            <a:r>
              <a:rPr sz="2300" spc="-5" dirty="0">
                <a:latin typeface="Arial"/>
                <a:cs typeface="Arial"/>
              </a:rPr>
              <a:t>exits </a:t>
            </a:r>
            <a:r>
              <a:rPr sz="2300" dirty="0">
                <a:latin typeface="Arial"/>
                <a:cs typeface="Arial"/>
              </a:rPr>
              <a:t>in the laboratory and in the</a:t>
            </a:r>
            <a:r>
              <a:rPr sz="2300" spc="-18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building.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8340" y="5526735"/>
            <a:ext cx="7553325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0" indent="-216535">
              <a:lnSpc>
                <a:spcPct val="100000"/>
              </a:lnSpc>
              <a:spcBef>
                <a:spcPts val="100"/>
              </a:spcBef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Display emergency contact numbers near the</a:t>
            </a:r>
            <a:r>
              <a:rPr sz="2300" spc="-229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telephone.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170053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Precautions</a:t>
            </a:r>
            <a:endParaRPr sz="2500"/>
          </a:p>
        </p:txBody>
      </p:sp>
      <p:grpSp>
        <p:nvGrpSpPr>
          <p:cNvPr id="6" name="object 6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7" name="object 7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3111500" y="3797300"/>
            <a:ext cx="2540000" cy="1625600"/>
            <a:chOff x="3111500" y="3797300"/>
            <a:chExt cx="2540000" cy="1625600"/>
          </a:xfrm>
        </p:grpSpPr>
        <p:sp>
          <p:nvSpPr>
            <p:cNvPr id="10" name="object 10"/>
            <p:cNvSpPr/>
            <p:nvPr/>
          </p:nvSpPr>
          <p:spPr>
            <a:xfrm>
              <a:off x="3124200" y="3810000"/>
              <a:ext cx="2514600" cy="16002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117850" y="3803650"/>
              <a:ext cx="2527300" cy="1612900"/>
            </a:xfrm>
            <a:custGeom>
              <a:avLst/>
              <a:gdLst/>
              <a:ahLst/>
              <a:cxnLst/>
              <a:rect l="l" t="t" r="r" b="b"/>
              <a:pathLst>
                <a:path w="2527300" h="1612900">
                  <a:moveTo>
                    <a:pt x="0" y="1612900"/>
                  </a:moveTo>
                  <a:lnTo>
                    <a:pt x="2527300" y="1612900"/>
                  </a:lnTo>
                  <a:lnTo>
                    <a:pt x="2527300" y="0"/>
                  </a:lnTo>
                  <a:lnTo>
                    <a:pt x="0" y="0"/>
                  </a:lnTo>
                  <a:lnTo>
                    <a:pt x="0" y="161290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764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THANK</a:t>
            </a:r>
            <a:r>
              <a:rPr spc="-110" dirty="0"/>
              <a:t> </a:t>
            </a:r>
            <a:r>
              <a:rPr spc="-5" dirty="0"/>
              <a:t>YOU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403603" y="2714117"/>
            <a:ext cx="6565900" cy="140970"/>
            <a:chOff x="1403603" y="2714117"/>
            <a:chExt cx="6565900" cy="140970"/>
          </a:xfrm>
        </p:grpSpPr>
        <p:sp>
          <p:nvSpPr>
            <p:cNvPr id="4" name="object 4"/>
            <p:cNvSpPr/>
            <p:nvPr/>
          </p:nvSpPr>
          <p:spPr>
            <a:xfrm>
              <a:off x="1403603" y="2714117"/>
              <a:ext cx="6565391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447799" y="2743200"/>
              <a:ext cx="6477000" cy="1905"/>
            </a:xfrm>
            <a:custGeom>
              <a:avLst/>
              <a:gdLst/>
              <a:ahLst/>
              <a:cxnLst/>
              <a:rect l="l" t="t" r="r" b="b"/>
              <a:pathLst>
                <a:path w="6477000" h="1905">
                  <a:moveTo>
                    <a:pt x="0" y="0"/>
                  </a:moveTo>
                  <a:lnTo>
                    <a:pt x="6477000" y="1524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403603" y="3323716"/>
            <a:ext cx="6565900" cy="140970"/>
            <a:chOff x="1403603" y="3323716"/>
            <a:chExt cx="6565900" cy="140970"/>
          </a:xfrm>
        </p:grpSpPr>
        <p:sp>
          <p:nvSpPr>
            <p:cNvPr id="7" name="object 7"/>
            <p:cNvSpPr/>
            <p:nvPr/>
          </p:nvSpPr>
          <p:spPr>
            <a:xfrm>
              <a:off x="1403603" y="3323716"/>
              <a:ext cx="6565391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47799" y="3352799"/>
              <a:ext cx="6477000" cy="1905"/>
            </a:xfrm>
            <a:custGeom>
              <a:avLst/>
              <a:gdLst/>
              <a:ahLst/>
              <a:cxnLst/>
              <a:rect l="l" t="t" r="r" b="b"/>
              <a:pathLst>
                <a:path w="6477000" h="1904">
                  <a:moveTo>
                    <a:pt x="0" y="0"/>
                  </a:moveTo>
                  <a:lnTo>
                    <a:pt x="6477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071802" y="1643050"/>
            <a:ext cx="3000375" cy="3152775"/>
            <a:chOff x="2347912" y="2271712"/>
            <a:chExt cx="3000375" cy="3152775"/>
          </a:xfrm>
        </p:grpSpPr>
        <p:sp>
          <p:nvSpPr>
            <p:cNvPr id="3" name="object 3"/>
            <p:cNvSpPr/>
            <p:nvPr/>
          </p:nvSpPr>
          <p:spPr>
            <a:xfrm>
              <a:off x="2362200" y="4648200"/>
              <a:ext cx="2971800" cy="76200"/>
            </a:xfrm>
            <a:custGeom>
              <a:avLst/>
              <a:gdLst/>
              <a:ahLst/>
              <a:cxnLst/>
              <a:rect l="l" t="t" r="r" b="b"/>
              <a:pathLst>
                <a:path w="2971800" h="76200">
                  <a:moveTo>
                    <a:pt x="0" y="0"/>
                  </a:moveTo>
                  <a:lnTo>
                    <a:pt x="2971800" y="76200"/>
                  </a:lnTo>
                </a:path>
              </a:pathLst>
            </a:custGeom>
            <a:ln w="28575">
              <a:solidFill>
                <a:srgbClr val="C0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416300" y="2747718"/>
              <a:ext cx="1170051" cy="193464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362200" y="2286000"/>
              <a:ext cx="2971800" cy="3124200"/>
            </a:xfrm>
            <a:custGeom>
              <a:avLst/>
              <a:gdLst/>
              <a:ahLst/>
              <a:cxnLst/>
              <a:rect l="l" t="t" r="r" b="b"/>
              <a:pathLst>
                <a:path w="2971800" h="3124200">
                  <a:moveTo>
                    <a:pt x="1524000" y="0"/>
                  </a:moveTo>
                  <a:lnTo>
                    <a:pt x="2971800" y="2438400"/>
                  </a:lnTo>
                </a:path>
                <a:path w="2971800" h="3124200">
                  <a:moveTo>
                    <a:pt x="1524000" y="0"/>
                  </a:moveTo>
                  <a:lnTo>
                    <a:pt x="0" y="2362200"/>
                  </a:lnTo>
                </a:path>
                <a:path w="2971800" h="3124200">
                  <a:moveTo>
                    <a:pt x="1371600" y="3124200"/>
                  </a:moveTo>
                  <a:lnTo>
                    <a:pt x="2971800" y="2438400"/>
                  </a:lnTo>
                </a:path>
                <a:path w="2971800" h="3124200">
                  <a:moveTo>
                    <a:pt x="0" y="2362200"/>
                  </a:moveTo>
                  <a:lnTo>
                    <a:pt x="1371600" y="3124200"/>
                  </a:lnTo>
                </a:path>
              </a:pathLst>
            </a:custGeom>
            <a:ln w="28575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825406" y="4505325"/>
              <a:ext cx="299720" cy="174625"/>
            </a:xfrm>
            <a:custGeom>
              <a:avLst/>
              <a:gdLst/>
              <a:ahLst/>
              <a:cxnLst/>
              <a:rect l="l" t="t" r="r" b="b"/>
              <a:pathLst>
                <a:path w="299720" h="174625">
                  <a:moveTo>
                    <a:pt x="292808" y="0"/>
                  </a:moveTo>
                  <a:lnTo>
                    <a:pt x="281947" y="4349"/>
                  </a:lnTo>
                  <a:lnTo>
                    <a:pt x="269349" y="12176"/>
                  </a:lnTo>
                  <a:lnTo>
                    <a:pt x="257643" y="18287"/>
                  </a:lnTo>
                  <a:lnTo>
                    <a:pt x="210347" y="24725"/>
                  </a:lnTo>
                  <a:lnTo>
                    <a:pt x="151122" y="33686"/>
                  </a:lnTo>
                  <a:lnTo>
                    <a:pt x="93087" y="45362"/>
                  </a:lnTo>
                  <a:lnTo>
                    <a:pt x="49363" y="59943"/>
                  </a:lnTo>
                  <a:lnTo>
                    <a:pt x="7961" y="117062"/>
                  </a:lnTo>
                  <a:lnTo>
                    <a:pt x="0" y="150955"/>
                  </a:lnTo>
                  <a:lnTo>
                    <a:pt x="7707" y="170942"/>
                  </a:lnTo>
                  <a:lnTo>
                    <a:pt x="36405" y="174452"/>
                  </a:lnTo>
                  <a:lnTo>
                    <a:pt x="81938" y="168163"/>
                  </a:lnTo>
                  <a:lnTo>
                    <a:pt x="135473" y="152850"/>
                  </a:lnTo>
                  <a:lnTo>
                    <a:pt x="188174" y="129286"/>
                  </a:lnTo>
                  <a:lnTo>
                    <a:pt x="219428" y="98103"/>
                  </a:lnTo>
                  <a:lnTo>
                    <a:pt x="229830" y="87630"/>
                  </a:lnTo>
                  <a:lnTo>
                    <a:pt x="250793" y="73737"/>
                  </a:lnTo>
                  <a:lnTo>
                    <a:pt x="277042" y="55641"/>
                  </a:lnTo>
                  <a:lnTo>
                    <a:pt x="297052" y="32712"/>
                  </a:lnTo>
                  <a:lnTo>
                    <a:pt x="299299" y="4318"/>
                  </a:lnTo>
                  <a:lnTo>
                    <a:pt x="292808" y="0"/>
                  </a:lnTo>
                  <a:close/>
                </a:path>
              </a:pathLst>
            </a:custGeom>
            <a:solidFill>
              <a:srgbClr val="F9E8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825406" y="4505325"/>
              <a:ext cx="299720" cy="174625"/>
            </a:xfrm>
            <a:custGeom>
              <a:avLst/>
              <a:gdLst/>
              <a:ahLst/>
              <a:cxnLst/>
              <a:rect l="l" t="t" r="r" b="b"/>
              <a:pathLst>
                <a:path w="299720" h="174625">
                  <a:moveTo>
                    <a:pt x="7707" y="170942"/>
                  </a:moveTo>
                  <a:lnTo>
                    <a:pt x="7961" y="117062"/>
                  </a:lnTo>
                  <a:lnTo>
                    <a:pt x="26209" y="82359"/>
                  </a:lnTo>
                  <a:lnTo>
                    <a:pt x="93087" y="45362"/>
                  </a:lnTo>
                  <a:lnTo>
                    <a:pt x="151122" y="33686"/>
                  </a:lnTo>
                  <a:lnTo>
                    <a:pt x="210347" y="24725"/>
                  </a:lnTo>
                  <a:lnTo>
                    <a:pt x="257643" y="18287"/>
                  </a:lnTo>
                  <a:lnTo>
                    <a:pt x="269349" y="12176"/>
                  </a:lnTo>
                  <a:lnTo>
                    <a:pt x="281947" y="4349"/>
                  </a:lnTo>
                  <a:lnTo>
                    <a:pt x="292808" y="0"/>
                  </a:lnTo>
                  <a:lnTo>
                    <a:pt x="299299" y="4318"/>
                  </a:lnTo>
                  <a:lnTo>
                    <a:pt x="297052" y="32712"/>
                  </a:lnTo>
                  <a:lnTo>
                    <a:pt x="277042" y="55641"/>
                  </a:lnTo>
                  <a:lnTo>
                    <a:pt x="250793" y="73737"/>
                  </a:lnTo>
                  <a:lnTo>
                    <a:pt x="229830" y="87630"/>
                  </a:lnTo>
                  <a:lnTo>
                    <a:pt x="219428" y="98103"/>
                  </a:lnTo>
                  <a:lnTo>
                    <a:pt x="188174" y="129286"/>
                  </a:lnTo>
                  <a:lnTo>
                    <a:pt x="135473" y="152850"/>
                  </a:lnTo>
                  <a:lnTo>
                    <a:pt x="81938" y="168163"/>
                  </a:lnTo>
                  <a:lnTo>
                    <a:pt x="36405" y="174452"/>
                  </a:lnTo>
                  <a:lnTo>
                    <a:pt x="7707" y="170942"/>
                  </a:lnTo>
                  <a:close/>
                </a:path>
              </a:pathLst>
            </a:custGeom>
            <a:ln w="25400">
              <a:solidFill>
                <a:srgbClr val="FA81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33800" y="2286000"/>
              <a:ext cx="152400" cy="3124200"/>
            </a:xfrm>
            <a:custGeom>
              <a:avLst/>
              <a:gdLst/>
              <a:ahLst/>
              <a:cxnLst/>
              <a:rect l="l" t="t" r="r" b="b"/>
              <a:pathLst>
                <a:path w="152400" h="3124200">
                  <a:moveTo>
                    <a:pt x="152400" y="0"/>
                  </a:moveTo>
                  <a:lnTo>
                    <a:pt x="0" y="3124200"/>
                  </a:lnTo>
                </a:path>
              </a:pathLst>
            </a:custGeom>
            <a:ln w="28575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357554" y="4714884"/>
            <a:ext cx="2882265" cy="1086485"/>
          </a:xfrm>
          <a:prstGeom prst="rect">
            <a:avLst/>
          </a:prstGeom>
        </p:spPr>
        <p:txBody>
          <a:bodyPr vert="horz" wrap="square" lIns="0" tIns="19240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515"/>
              </a:spcBef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Fuel</a:t>
            </a:r>
            <a:endParaRPr sz="2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15"/>
              </a:spcBef>
            </a:pPr>
            <a:r>
              <a:rPr sz="2300" b="1" dirty="0">
                <a:solidFill>
                  <a:srgbClr val="C00000"/>
                </a:solidFill>
                <a:latin typeface="Arial"/>
                <a:cs typeface="Arial"/>
              </a:rPr>
              <a:t>Fire</a:t>
            </a:r>
            <a:r>
              <a:rPr sz="2300" b="1" spc="-3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b="1" spc="-15" dirty="0">
                <a:solidFill>
                  <a:srgbClr val="C00000"/>
                </a:solidFill>
                <a:latin typeface="Arial"/>
                <a:cs typeface="Arial"/>
              </a:rPr>
              <a:t>Tetrahedron</a:t>
            </a:r>
            <a:endParaRPr sz="23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57422" y="4429132"/>
            <a:ext cx="644525" cy="377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Heat</a:t>
            </a:r>
            <a:endParaRPr sz="23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14414" y="2285992"/>
            <a:ext cx="2021205" cy="3765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Chain</a:t>
            </a:r>
            <a:r>
              <a:rPr sz="2300" spc="-114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Reaction</a:t>
            </a:r>
            <a:endParaRPr sz="23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572132" y="2285992"/>
            <a:ext cx="1097915" cy="3765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spc="-5" dirty="0">
                <a:solidFill>
                  <a:srgbClr val="C00000"/>
                </a:solidFill>
                <a:latin typeface="Arial"/>
                <a:cs typeface="Arial"/>
              </a:rPr>
              <a:t>Oxidiser</a:t>
            </a:r>
            <a:endParaRPr sz="230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17" name="object 17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Rectangle 19"/>
          <p:cNvSpPr/>
          <p:nvPr/>
        </p:nvSpPr>
        <p:spPr>
          <a:xfrm>
            <a:off x="714348" y="285728"/>
            <a:ext cx="45005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</a:rPr>
              <a:t>The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smtClean="0">
                <a:solidFill>
                  <a:srgbClr val="C00000"/>
                </a:solidFill>
                <a:latin typeface="Arial"/>
                <a:cs typeface="Arial"/>
              </a:rPr>
              <a:t>Fire</a:t>
            </a:r>
            <a:r>
              <a:rPr lang="en-US" sz="2600" b="1" spc="-35" dirty="0" smtClean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lang="en-US" sz="2600" b="1" spc="-15" dirty="0" smtClean="0">
                <a:solidFill>
                  <a:srgbClr val="C00000"/>
                </a:solidFill>
                <a:latin typeface="Arial"/>
                <a:cs typeface="Arial"/>
              </a:rPr>
              <a:t>Tetrahedron</a:t>
            </a:r>
            <a:endParaRPr lang="en-US" sz="2600" dirty="0" smtClean="0">
              <a:latin typeface="Arial"/>
              <a:cs typeface="Arial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222342"/>
            <a:ext cx="7626350" cy="3425190"/>
          </a:xfrm>
          <a:prstGeom prst="rect">
            <a:avLst/>
          </a:prstGeom>
        </p:spPr>
        <p:txBody>
          <a:bodyPr vert="horz" wrap="square" lIns="0" tIns="151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90"/>
              </a:spcBef>
            </a:pPr>
            <a:r>
              <a:rPr sz="2300" dirty="0">
                <a:latin typeface="Arial"/>
                <a:cs typeface="Arial"/>
              </a:rPr>
              <a:t>For a fire to happen, the following elements are</a:t>
            </a:r>
            <a:r>
              <a:rPr sz="2300" spc="-28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essential</a:t>
            </a:r>
            <a:endParaRPr sz="2300">
              <a:latin typeface="Arial"/>
              <a:cs typeface="Arial"/>
            </a:endParaRPr>
          </a:p>
          <a:p>
            <a:pPr marL="622300" indent="-610235">
              <a:lnSpc>
                <a:spcPct val="100000"/>
              </a:lnSpc>
              <a:spcBef>
                <a:spcPts val="2215"/>
              </a:spcBef>
              <a:buSzPct val="132608"/>
              <a:buChar char="•"/>
              <a:tabLst>
                <a:tab pos="622300" algn="l"/>
                <a:tab pos="622935" algn="l"/>
              </a:tabLst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Oxidiser </a:t>
            </a:r>
            <a:r>
              <a:rPr sz="2300" dirty="0">
                <a:latin typeface="Arial"/>
                <a:cs typeface="Arial"/>
              </a:rPr>
              <a:t>to sustain</a:t>
            </a:r>
            <a:r>
              <a:rPr sz="2300" spc="-9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combustion.</a:t>
            </a:r>
            <a:endParaRPr sz="2300">
              <a:latin typeface="Arial"/>
              <a:cs typeface="Arial"/>
            </a:endParaRPr>
          </a:p>
          <a:p>
            <a:pPr marL="622300" indent="-610235">
              <a:lnSpc>
                <a:spcPct val="100000"/>
              </a:lnSpc>
              <a:spcBef>
                <a:spcPts val="825"/>
              </a:spcBef>
              <a:buSzPct val="132608"/>
              <a:buChar char="•"/>
              <a:tabLst>
                <a:tab pos="622300" algn="l"/>
                <a:tab pos="622935" algn="l"/>
              </a:tabLst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Heat </a:t>
            </a:r>
            <a:r>
              <a:rPr sz="2300" dirty="0">
                <a:latin typeface="Arial"/>
                <a:cs typeface="Arial"/>
              </a:rPr>
              <a:t>to reach ignition</a:t>
            </a:r>
            <a:r>
              <a:rPr sz="2300" spc="-13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temperature.</a:t>
            </a:r>
            <a:endParaRPr sz="2300">
              <a:latin typeface="Arial"/>
              <a:cs typeface="Arial"/>
            </a:endParaRPr>
          </a:p>
          <a:p>
            <a:pPr marL="622300" indent="-610235">
              <a:lnSpc>
                <a:spcPct val="100000"/>
              </a:lnSpc>
              <a:spcBef>
                <a:spcPts val="830"/>
              </a:spcBef>
              <a:buSzPct val="132608"/>
              <a:buChar char="•"/>
              <a:tabLst>
                <a:tab pos="622300" algn="l"/>
                <a:tab pos="622935" algn="l"/>
              </a:tabLst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Fuel </a:t>
            </a:r>
            <a:r>
              <a:rPr sz="2300" dirty="0">
                <a:latin typeface="Arial"/>
                <a:cs typeface="Arial"/>
              </a:rPr>
              <a:t>or combustible</a:t>
            </a:r>
            <a:r>
              <a:rPr sz="2300" spc="-12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material.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100">
              <a:latin typeface="Arial"/>
              <a:cs typeface="Arial"/>
            </a:endParaRPr>
          </a:p>
          <a:p>
            <a:pPr marL="12700" marR="5080">
              <a:lnSpc>
                <a:spcPct val="130000"/>
              </a:lnSpc>
            </a:pPr>
            <a:r>
              <a:rPr sz="2300" dirty="0">
                <a:latin typeface="Arial"/>
                <a:cs typeface="Arial"/>
              </a:rPr>
              <a:t>This results in a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chemical chain reaction </a:t>
            </a:r>
            <a:r>
              <a:rPr sz="2300" dirty="0">
                <a:latin typeface="Arial"/>
                <a:cs typeface="Arial"/>
              </a:rPr>
              <a:t>which starts a</a:t>
            </a:r>
            <a:r>
              <a:rPr sz="2300" spc="-25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fire.  Removing </a:t>
            </a:r>
            <a:r>
              <a:rPr sz="2300" spc="-5" dirty="0">
                <a:latin typeface="Arial"/>
                <a:cs typeface="Arial"/>
              </a:rPr>
              <a:t>any </a:t>
            </a:r>
            <a:r>
              <a:rPr sz="2300" dirty="0">
                <a:latin typeface="Arial"/>
                <a:cs typeface="Arial"/>
              </a:rPr>
              <a:t>of </a:t>
            </a:r>
            <a:r>
              <a:rPr sz="2300" spc="-5" dirty="0">
                <a:latin typeface="Arial"/>
                <a:cs typeface="Arial"/>
              </a:rPr>
              <a:t>these </a:t>
            </a:r>
            <a:r>
              <a:rPr sz="2300" dirty="0">
                <a:latin typeface="Arial"/>
                <a:cs typeface="Arial"/>
              </a:rPr>
              <a:t>elements will extinguish the</a:t>
            </a:r>
            <a:r>
              <a:rPr sz="2300" spc="-21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fire.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390207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Combustion</a:t>
            </a:r>
            <a:r>
              <a:rPr sz="2500" spc="-30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Charactersitics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222342"/>
            <a:ext cx="7694930" cy="3039745"/>
          </a:xfrm>
          <a:prstGeom prst="rect">
            <a:avLst/>
          </a:prstGeom>
        </p:spPr>
        <p:txBody>
          <a:bodyPr vert="horz" wrap="square" lIns="0" tIns="151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90"/>
              </a:spcBef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During a fire heat transfer occurs</a:t>
            </a:r>
            <a:r>
              <a:rPr sz="2300" spc="-18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by</a:t>
            </a:r>
            <a:endParaRPr sz="23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spcBef>
                <a:spcPts val="2215"/>
              </a:spcBef>
              <a:buSzPct val="132608"/>
              <a:buChar char="•"/>
              <a:tabLst>
                <a:tab pos="229235" algn="l"/>
              </a:tabLst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Conduction - </a:t>
            </a:r>
            <a:r>
              <a:rPr sz="2300" dirty="0">
                <a:latin typeface="Arial"/>
                <a:cs typeface="Arial"/>
              </a:rPr>
              <a:t>transfer of heat within the material</a:t>
            </a:r>
            <a:r>
              <a:rPr sz="2300" spc="-24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itself.</a:t>
            </a:r>
            <a:endParaRPr sz="2300">
              <a:latin typeface="Arial"/>
              <a:cs typeface="Arial"/>
            </a:endParaRPr>
          </a:p>
          <a:p>
            <a:pPr marL="229235" marR="5080" indent="-229235">
              <a:lnSpc>
                <a:spcPts val="2480"/>
              </a:lnSpc>
              <a:spcBef>
                <a:spcPts val="2520"/>
              </a:spcBef>
              <a:buSzPct val="132608"/>
              <a:buChar char="•"/>
              <a:tabLst>
                <a:tab pos="229235" algn="l"/>
              </a:tabLst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Convection - </a:t>
            </a:r>
            <a:r>
              <a:rPr sz="2300" dirty="0">
                <a:latin typeface="Arial"/>
                <a:cs typeface="Arial"/>
              </a:rPr>
              <a:t>transfer of heat by the physical movement</a:t>
            </a:r>
            <a:r>
              <a:rPr sz="2300" spc="-25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of  hot masses of</a:t>
            </a:r>
            <a:r>
              <a:rPr sz="2300" spc="-70" dirty="0">
                <a:latin typeface="Arial"/>
                <a:cs typeface="Arial"/>
              </a:rPr>
              <a:t> </a:t>
            </a:r>
            <a:r>
              <a:rPr sz="2300" spc="-35" dirty="0">
                <a:latin typeface="Arial"/>
                <a:cs typeface="Arial"/>
              </a:rPr>
              <a:t>air.</a:t>
            </a:r>
            <a:endParaRPr sz="2300">
              <a:latin typeface="Arial"/>
              <a:cs typeface="Arial"/>
            </a:endParaRPr>
          </a:p>
          <a:p>
            <a:pPr marL="228600" indent="-216535">
              <a:lnSpc>
                <a:spcPts val="2620"/>
              </a:lnSpc>
              <a:spcBef>
                <a:spcPts val="2180"/>
              </a:spcBef>
              <a:buSzPct val="132608"/>
              <a:buChar char="•"/>
              <a:tabLst>
                <a:tab pos="229235" algn="l"/>
              </a:tabLst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Radiation - </a:t>
            </a:r>
            <a:r>
              <a:rPr sz="2300" dirty="0">
                <a:latin typeface="Arial"/>
                <a:cs typeface="Arial"/>
              </a:rPr>
              <a:t>refers to the emission of heat in the form</a:t>
            </a:r>
            <a:r>
              <a:rPr sz="2300" spc="-26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of</a:t>
            </a:r>
            <a:endParaRPr sz="2300">
              <a:latin typeface="Arial"/>
              <a:cs typeface="Arial"/>
            </a:endParaRPr>
          </a:p>
          <a:p>
            <a:pPr marL="253365">
              <a:lnSpc>
                <a:spcPts val="2620"/>
              </a:lnSpc>
            </a:pPr>
            <a:r>
              <a:rPr sz="2300" dirty="0">
                <a:latin typeface="Arial"/>
                <a:cs typeface="Arial"/>
              </a:rPr>
              <a:t>electromagnetic</a:t>
            </a:r>
            <a:r>
              <a:rPr sz="2300" spc="-15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waves.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1945639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Heat</a:t>
            </a:r>
            <a:r>
              <a:rPr sz="2500" spc="-120" dirty="0">
                <a:solidFill>
                  <a:srgbClr val="C00000"/>
                </a:solidFill>
              </a:rPr>
              <a:t> </a:t>
            </a:r>
            <a:r>
              <a:rPr sz="2500" spc="-15" dirty="0">
                <a:solidFill>
                  <a:srgbClr val="C00000"/>
                </a:solidFill>
              </a:rPr>
              <a:t>Transfer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4540" y="1395730"/>
            <a:ext cx="7422515" cy="1779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870" marR="1016635" indent="-229870">
              <a:lnSpc>
                <a:spcPct val="100000"/>
              </a:lnSpc>
              <a:spcBef>
                <a:spcPts val="105"/>
              </a:spcBef>
              <a:buSzPct val="132608"/>
              <a:buChar char="•"/>
              <a:tabLst>
                <a:tab pos="229870" algn="l"/>
              </a:tabLst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Ignition </a:t>
            </a:r>
            <a:r>
              <a:rPr sz="2300" dirty="0">
                <a:latin typeface="Arial"/>
                <a:cs typeface="Arial"/>
              </a:rPr>
              <a:t>is the process of initiating self</a:t>
            </a:r>
            <a:r>
              <a:rPr sz="2300" spc="-17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sustained  combustion.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endParaRPr sz="2400">
              <a:latin typeface="Arial"/>
              <a:cs typeface="Arial"/>
            </a:endParaRPr>
          </a:p>
          <a:p>
            <a:pPr marL="225425" marR="5080" indent="-22542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5425" algn="l"/>
              </a:tabLst>
            </a:pPr>
            <a:r>
              <a:rPr sz="2300" dirty="0">
                <a:latin typeface="Arial"/>
                <a:cs typeface="Arial"/>
              </a:rPr>
              <a:t>The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ignition temperature </a:t>
            </a:r>
            <a:r>
              <a:rPr sz="2300" dirty="0">
                <a:latin typeface="Arial"/>
                <a:cs typeface="Arial"/>
              </a:rPr>
              <a:t>of a substance is the</a:t>
            </a:r>
            <a:r>
              <a:rPr sz="2300" spc="-21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minimum  temperature to which it must be heated for it </a:t>
            </a:r>
            <a:r>
              <a:rPr sz="2300" spc="-5" dirty="0">
                <a:latin typeface="Arial"/>
                <a:cs typeface="Arial"/>
              </a:rPr>
              <a:t>to</a:t>
            </a:r>
            <a:r>
              <a:rPr sz="2300" spc="-18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ignite.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3768" y="532256"/>
            <a:ext cx="104838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Ig</a:t>
            </a:r>
            <a:r>
              <a:rPr sz="2500" dirty="0">
                <a:solidFill>
                  <a:srgbClr val="C00000"/>
                </a:solidFill>
              </a:rPr>
              <a:t>n</a:t>
            </a:r>
            <a:r>
              <a:rPr sz="2500" spc="-5" dirty="0">
                <a:solidFill>
                  <a:srgbClr val="C00000"/>
                </a:solidFill>
              </a:rPr>
              <a:t>ition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128451"/>
            <a:ext cx="7869555" cy="4093210"/>
          </a:xfrm>
          <a:prstGeom prst="rect">
            <a:avLst/>
          </a:prstGeom>
        </p:spPr>
        <p:txBody>
          <a:bodyPr vert="horz" wrap="square" lIns="0" tIns="203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05"/>
              </a:spcBef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Ignition can occur</a:t>
            </a:r>
            <a:r>
              <a:rPr sz="2300" spc="-10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by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400">
              <a:latin typeface="Arial"/>
              <a:cs typeface="Arial"/>
            </a:endParaRPr>
          </a:p>
          <a:p>
            <a:pPr marL="229235" marR="5080" indent="-2292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Electrically powered equipment- Arcing, damaged wiring,  </a:t>
            </a:r>
            <a:r>
              <a:rPr sz="2300" spc="-5" dirty="0">
                <a:latin typeface="Arial"/>
                <a:cs typeface="Arial"/>
              </a:rPr>
              <a:t>over </a:t>
            </a:r>
            <a:r>
              <a:rPr sz="2300" dirty="0">
                <a:latin typeface="Arial"/>
                <a:cs typeface="Arial"/>
              </a:rPr>
              <a:t>heating of cables due to </a:t>
            </a:r>
            <a:r>
              <a:rPr sz="2300" spc="-5" dirty="0">
                <a:latin typeface="Arial"/>
                <a:cs typeface="Arial"/>
              </a:rPr>
              <a:t>excess </a:t>
            </a:r>
            <a:r>
              <a:rPr sz="2300" dirty="0">
                <a:latin typeface="Arial"/>
                <a:cs typeface="Arial"/>
              </a:rPr>
              <a:t>loads, loose</a:t>
            </a:r>
            <a:r>
              <a:rPr sz="2300" spc="-19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electrical  connections, heat from electric bulbs</a:t>
            </a:r>
            <a:r>
              <a:rPr sz="2300" spc="-18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etc.</a:t>
            </a:r>
            <a:endParaRPr sz="23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Open</a:t>
            </a:r>
            <a:r>
              <a:rPr sz="2300" spc="-3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flame</a:t>
            </a:r>
            <a:endParaRPr sz="23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Hot</a:t>
            </a:r>
            <a:r>
              <a:rPr sz="2300" spc="-2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surfaces</a:t>
            </a:r>
            <a:endParaRPr sz="23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Sparks from welding</a:t>
            </a:r>
            <a:r>
              <a:rPr sz="2300" spc="-55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operations</a:t>
            </a:r>
            <a:endParaRPr sz="23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Chemical reaction between </a:t>
            </a:r>
            <a:r>
              <a:rPr sz="2300" spc="-5" dirty="0">
                <a:latin typeface="Arial"/>
                <a:cs typeface="Arial"/>
              </a:rPr>
              <a:t>incompatible</a:t>
            </a:r>
            <a:r>
              <a:rPr sz="2300" spc="-15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chemicals</a:t>
            </a:r>
            <a:endParaRPr sz="23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Smoking</a:t>
            </a:r>
            <a:endParaRPr sz="2300">
              <a:latin typeface="Arial"/>
              <a:cs typeface="Arial"/>
            </a:endParaRPr>
          </a:p>
          <a:p>
            <a:pPr marL="228600" indent="-216535">
              <a:lnSpc>
                <a:spcPct val="100000"/>
              </a:lnSpc>
              <a:buClr>
                <a:srgbClr val="C00000"/>
              </a:buClr>
              <a:buSzPct val="132608"/>
              <a:buChar char="•"/>
              <a:tabLst>
                <a:tab pos="229235" algn="l"/>
              </a:tabLst>
            </a:pPr>
            <a:r>
              <a:rPr sz="2300" dirty="0">
                <a:latin typeface="Arial"/>
                <a:cs typeface="Arial"/>
              </a:rPr>
              <a:t>Batteries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26523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Sources of</a:t>
            </a:r>
            <a:r>
              <a:rPr sz="2500" spc="-45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Ignition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7540" y="1136650"/>
            <a:ext cx="7812405" cy="3577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00" marR="3048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"/>
                <a:cs typeface="Arial"/>
              </a:rPr>
              <a:t>In a flammable liquid fire, it is </a:t>
            </a:r>
            <a:r>
              <a:rPr sz="2300" spc="-5" dirty="0">
                <a:latin typeface="Arial"/>
                <a:cs typeface="Arial"/>
              </a:rPr>
              <a:t>the </a:t>
            </a:r>
            <a:r>
              <a:rPr sz="2300" dirty="0">
                <a:latin typeface="Arial"/>
                <a:cs typeface="Arial"/>
              </a:rPr>
              <a:t>vapours released from</a:t>
            </a:r>
            <a:r>
              <a:rPr sz="2300" spc="-28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surface of </a:t>
            </a:r>
            <a:r>
              <a:rPr sz="2300" spc="-5" dirty="0">
                <a:latin typeface="Arial"/>
                <a:cs typeface="Arial"/>
              </a:rPr>
              <a:t>the </a:t>
            </a:r>
            <a:r>
              <a:rPr sz="2300" dirty="0">
                <a:latin typeface="Arial"/>
                <a:cs typeface="Arial"/>
              </a:rPr>
              <a:t>liquid that</a:t>
            </a:r>
            <a:r>
              <a:rPr sz="2300" spc="-13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burns.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>
              <a:latin typeface="Arial"/>
              <a:cs typeface="Arial"/>
            </a:endParaRPr>
          </a:p>
          <a:p>
            <a:pPr marL="63500" marR="739775">
              <a:lnSpc>
                <a:spcPct val="100000"/>
              </a:lnSpc>
              <a:tabLst>
                <a:tab pos="1649730" algn="l"/>
              </a:tabLst>
            </a:pP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Flash</a:t>
            </a:r>
            <a:r>
              <a:rPr sz="2300" spc="-3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point	</a:t>
            </a:r>
            <a:r>
              <a:rPr sz="2300" dirty="0">
                <a:latin typeface="Arial"/>
                <a:cs typeface="Arial"/>
              </a:rPr>
              <a:t>is the lowest temperature at which a</a:t>
            </a:r>
            <a:r>
              <a:rPr sz="2300" spc="-20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liquid  produces </a:t>
            </a:r>
            <a:r>
              <a:rPr sz="2300" spc="-5" dirty="0">
                <a:latin typeface="Arial"/>
                <a:cs typeface="Arial"/>
              </a:rPr>
              <a:t>enough vapor </a:t>
            </a:r>
            <a:r>
              <a:rPr sz="2300" dirty="0">
                <a:latin typeface="Arial"/>
                <a:cs typeface="Arial"/>
              </a:rPr>
              <a:t>to </a:t>
            </a:r>
            <a:r>
              <a:rPr sz="2300" spc="-5" dirty="0">
                <a:latin typeface="Arial"/>
                <a:cs typeface="Arial"/>
              </a:rPr>
              <a:t>form </a:t>
            </a:r>
            <a:r>
              <a:rPr sz="2300" dirty="0">
                <a:latin typeface="Arial"/>
                <a:cs typeface="Arial"/>
              </a:rPr>
              <a:t>an ignitable</a:t>
            </a:r>
            <a:r>
              <a:rPr sz="2300" spc="-17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mixture</a:t>
            </a:r>
            <a:r>
              <a:rPr sz="2400" dirty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  <a:p>
            <a:pPr marL="871219" marR="3801110" indent="-808355">
              <a:lnSpc>
                <a:spcPts val="2870"/>
              </a:lnSpc>
              <a:spcBef>
                <a:spcPts val="5"/>
              </a:spcBef>
              <a:tabLst>
                <a:tab pos="823594" algn="l"/>
                <a:tab pos="2622550" algn="l"/>
              </a:tabLst>
            </a:pPr>
            <a:r>
              <a:rPr sz="2300" dirty="0">
                <a:latin typeface="Arial"/>
                <a:cs typeface="Arial"/>
              </a:rPr>
              <a:t>E.g.,	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Diethyl</a:t>
            </a:r>
            <a:r>
              <a:rPr sz="2300" spc="-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ether	(-45 </a:t>
            </a:r>
            <a:r>
              <a:rPr sz="1800" baseline="25462" dirty="0">
                <a:solidFill>
                  <a:srgbClr val="C00000"/>
                </a:solidFill>
                <a:latin typeface="Arial"/>
                <a:cs typeface="Arial"/>
              </a:rPr>
              <a:t>O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C)  Methyl alcohol </a:t>
            </a:r>
            <a:r>
              <a:rPr sz="2300" spc="-35" dirty="0">
                <a:solidFill>
                  <a:srgbClr val="C00000"/>
                </a:solidFill>
                <a:latin typeface="Arial"/>
                <a:cs typeface="Arial"/>
              </a:rPr>
              <a:t>(11.1 </a:t>
            </a:r>
            <a:r>
              <a:rPr sz="1800" baseline="25462" dirty="0">
                <a:solidFill>
                  <a:srgbClr val="C00000"/>
                </a:solidFill>
                <a:latin typeface="Arial"/>
                <a:cs typeface="Arial"/>
              </a:rPr>
              <a:t>O</a:t>
            </a:r>
            <a:r>
              <a:rPr sz="1800" spc="-270" baseline="25462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C00000"/>
                </a:solidFill>
                <a:latin typeface="Arial"/>
                <a:cs typeface="Arial"/>
              </a:rPr>
              <a:t>C)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400">
              <a:latin typeface="Arial"/>
              <a:cs typeface="Arial"/>
            </a:endParaRPr>
          </a:p>
          <a:p>
            <a:pPr marL="63500" marR="728345">
              <a:lnSpc>
                <a:spcPct val="100000"/>
              </a:lnSpc>
              <a:spcBef>
                <a:spcPts val="5"/>
              </a:spcBef>
            </a:pPr>
            <a:r>
              <a:rPr sz="2300" dirty="0">
                <a:latin typeface="Arial"/>
                <a:cs typeface="Arial"/>
              </a:rPr>
              <a:t>Lower the flash point of a flammable liquid, greater</a:t>
            </a:r>
            <a:r>
              <a:rPr sz="2300" spc="-29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hazard.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3100" y="532256"/>
            <a:ext cx="16109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 dirty="0">
                <a:solidFill>
                  <a:srgbClr val="C00000"/>
                </a:solidFill>
              </a:rPr>
              <a:t>Flash</a:t>
            </a:r>
            <a:r>
              <a:rPr sz="2500" spc="-70" dirty="0">
                <a:solidFill>
                  <a:srgbClr val="C00000"/>
                </a:solidFill>
              </a:rPr>
              <a:t> </a:t>
            </a:r>
            <a:r>
              <a:rPr sz="2500" spc="-5" dirty="0">
                <a:solidFill>
                  <a:srgbClr val="C00000"/>
                </a:solidFill>
              </a:rPr>
              <a:t>Point</a:t>
            </a:r>
            <a:endParaRPr sz="2500"/>
          </a:p>
        </p:txBody>
      </p:sp>
      <p:grpSp>
        <p:nvGrpSpPr>
          <p:cNvPr id="5" name="object 5"/>
          <p:cNvGrpSpPr/>
          <p:nvPr/>
        </p:nvGrpSpPr>
        <p:grpSpPr>
          <a:xfrm>
            <a:off x="565405" y="961516"/>
            <a:ext cx="8089900" cy="140970"/>
            <a:chOff x="565405" y="961516"/>
            <a:chExt cx="8089900" cy="140970"/>
          </a:xfrm>
        </p:grpSpPr>
        <p:sp>
          <p:nvSpPr>
            <p:cNvPr id="6" name="object 6"/>
            <p:cNvSpPr/>
            <p:nvPr/>
          </p:nvSpPr>
          <p:spPr>
            <a:xfrm>
              <a:off x="565405" y="961516"/>
              <a:ext cx="8089388" cy="14041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9599" y="990599"/>
              <a:ext cx="8001000" cy="1905"/>
            </a:xfrm>
            <a:custGeom>
              <a:avLst/>
              <a:gdLst/>
              <a:ahLst/>
              <a:cxnLst/>
              <a:rect l="l" t="t" r="r" b="b"/>
              <a:pathLst>
                <a:path w="8001000" h="1905">
                  <a:moveTo>
                    <a:pt x="0" y="0"/>
                  </a:moveTo>
                  <a:lnTo>
                    <a:pt x="8001000" y="1650"/>
                  </a:lnTo>
                </a:path>
              </a:pathLst>
            </a:custGeom>
            <a:ln w="53975">
              <a:solidFill>
                <a:srgbClr val="D1090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1369</Words>
  <Application>Microsoft Office PowerPoint</Application>
  <PresentationFormat>On-screen Show (4:3)</PresentationFormat>
  <Paragraphs>223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FIRE SAFETY</vt:lpstr>
      <vt:lpstr>Fire</vt:lpstr>
      <vt:lpstr>The Fire Triangle</vt:lpstr>
      <vt:lpstr>Slide 4</vt:lpstr>
      <vt:lpstr>Combustion Charactersitics</vt:lpstr>
      <vt:lpstr>Heat Transfer</vt:lpstr>
      <vt:lpstr>Ignition</vt:lpstr>
      <vt:lpstr>Sources of Ignition</vt:lpstr>
      <vt:lpstr>Flash Point</vt:lpstr>
      <vt:lpstr>Classification of Fire</vt:lpstr>
      <vt:lpstr>Classification of Fire</vt:lpstr>
      <vt:lpstr>Extinguishing Fire</vt:lpstr>
      <vt:lpstr>Extinguishing Fire</vt:lpstr>
      <vt:lpstr>Extinguishing Fire</vt:lpstr>
      <vt:lpstr>Fire Extinguishers</vt:lpstr>
      <vt:lpstr>Water Extinguisher</vt:lpstr>
      <vt:lpstr>Carbon Dioxide Extinguisher</vt:lpstr>
      <vt:lpstr>Carbon Dioxide Extinguisher</vt:lpstr>
      <vt:lpstr>AFF Foam Type Extinguishers</vt:lpstr>
      <vt:lpstr>AFF Foam Extinguishers</vt:lpstr>
      <vt:lpstr>Dry Chemical Powder(DCP) Extinguisher</vt:lpstr>
      <vt:lpstr>Dry Chemical Powder(DCP) Extinguisher</vt:lpstr>
      <vt:lpstr>Special Dry Powder Extinguisher</vt:lpstr>
      <vt:lpstr>Propellant for extinguishing media.</vt:lpstr>
      <vt:lpstr>Extinguisher Operation</vt:lpstr>
      <vt:lpstr>Operating Foam type Extinguisher</vt:lpstr>
      <vt:lpstr>Extinguisher Operation</vt:lpstr>
      <vt:lpstr>Operating a CO2 extinguisher</vt:lpstr>
      <vt:lpstr>Extinguishing Fire</vt:lpstr>
      <vt:lpstr>Emergency Response</vt:lpstr>
      <vt:lpstr>Emergency Response</vt:lpstr>
      <vt:lpstr>Emergency Response</vt:lpstr>
      <vt:lpstr>Emergency Response</vt:lpstr>
      <vt:lpstr>Precautions</vt:lpstr>
      <vt:lpstr>Precautions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students</dc:creator>
  <cp:lastModifiedBy>user</cp:lastModifiedBy>
  <cp:revision>8</cp:revision>
  <dcterms:created xsi:type="dcterms:W3CDTF">2020-06-26T14:18:32Z</dcterms:created>
  <dcterms:modified xsi:type="dcterms:W3CDTF">2020-06-27T05:30:42Z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2015-06-04T00:00:00Z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2020-06-26T00:00:00Z</vt:filetime>
  </property>
</Properties>
</file>