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</p:sldMasterIdLst>
  <p:notesMasterIdLst>
    <p:notesMasterId r:id="rId23"/>
  </p:notesMasterIdLst>
  <p:sldIdLst>
    <p:sldId id="256" r:id="rId4"/>
    <p:sldId id="257" r:id="rId5"/>
    <p:sldId id="269" r:id="rId6"/>
    <p:sldId id="277" r:id="rId7"/>
    <p:sldId id="274" r:id="rId8"/>
    <p:sldId id="275" r:id="rId9"/>
    <p:sldId id="278" r:id="rId10"/>
    <p:sldId id="268" r:id="rId11"/>
    <p:sldId id="273" r:id="rId12"/>
    <p:sldId id="281" r:id="rId13"/>
    <p:sldId id="272" r:id="rId14"/>
    <p:sldId id="261" r:id="rId15"/>
    <p:sldId id="262" r:id="rId16"/>
    <p:sldId id="263" r:id="rId17"/>
    <p:sldId id="264" r:id="rId18"/>
    <p:sldId id="279" r:id="rId19"/>
    <p:sldId id="280" r:id="rId20"/>
    <p:sldId id="265" r:id="rId21"/>
    <p:sldId id="271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7D4DFB87-D056-4E50-9998-E64D520A166D}">
  <a:tblStyle styleId="{7D4DFB87-D056-4E50-9998-E64D520A166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>
          <a:top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 b="off" i="off"/>
      <a:tcStyle>
        <a:tcBdr/>
      </a:tcStyle>
    </a:band2H>
    <a:band1V>
      <a:tcTxStyle b="off" i="off"/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 b="off" i="off"/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dk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1F201998-74E6-40F0-A3A8-C90BA389C68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A408131-0799-44C4-B575-8B39CCA060D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63EC2E6-1BE9-4F1C-B534-B984DAC05CC6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92" d="100"/>
          <a:sy n="92" d="100"/>
        </p:scale>
        <p:origin x="-2100" y="-8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dfd4fe1251_2_75:notes"/>
          <p:cNvSpPr txBox="1">
            <a:spLocks noGrp="1"/>
          </p:cNvSpPr>
          <p:nvPr>
            <p:ph type="body" idx="1"/>
          </p:nvPr>
        </p:nvSpPr>
        <p:spPr>
          <a:xfrm>
            <a:off x="682798" y="3964192"/>
            <a:ext cx="5462386" cy="375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500" tIns="88500" rIns="88500" bIns="88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400"/>
          </a:p>
        </p:txBody>
      </p:sp>
      <p:sp>
        <p:nvSpPr>
          <p:cNvPr id="290" name="Google Shape;290;g3dfd4fe1251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31825" y="625475"/>
            <a:ext cx="5564188" cy="31305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e0a4b363d6_0_83:notes"/>
          <p:cNvSpPr txBox="1">
            <a:spLocks noGrp="1"/>
          </p:cNvSpPr>
          <p:nvPr>
            <p:ph type="body" idx="1"/>
          </p:nvPr>
        </p:nvSpPr>
        <p:spPr>
          <a:xfrm>
            <a:off x="686287" y="4400769"/>
            <a:ext cx="5485500" cy="35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975" tIns="44975" rIns="89975" bIns="449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g3e0a4b363d6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3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608942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e7d1f9b2cf_4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g3e7d1f9b2cf_4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e0a4b363d6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8" name="Google Shape;328;g3e0a4b363d6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e0a4b363d6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38" name="Google Shape;338;g3e0a4b363d6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e0a4b363d6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54" name="Google Shape;354;g3e0a4b363d6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dfd4fe1251_2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g3dfd4fe1251_2_128:notes"/>
          <p:cNvSpPr txBox="1">
            <a:spLocks noGrp="1"/>
          </p:cNvSpPr>
          <p:nvPr>
            <p:ph type="body" idx="1"/>
          </p:nvPr>
        </p:nvSpPr>
        <p:spPr>
          <a:xfrm>
            <a:off x="685802" y="4400560"/>
            <a:ext cx="5486410" cy="36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88" name="Google Shape;388;g3dfd4fe1251_2_128:notes"/>
          <p:cNvSpPr txBox="1">
            <a:spLocks noGrp="1"/>
          </p:cNvSpPr>
          <p:nvPr>
            <p:ph type="dt" idx="10"/>
          </p:nvPr>
        </p:nvSpPr>
        <p:spPr>
          <a:xfrm>
            <a:off x="3884622" y="6"/>
            <a:ext cx="2971806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00" tIns="47050" rIns="94100" bIns="4705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Friday, May 8, 2026</a:t>
            </a:r>
            <a:endParaRPr sz="1400"/>
          </a:p>
        </p:txBody>
      </p:sp>
      <p:sp>
        <p:nvSpPr>
          <p:cNvPr id="389" name="Google Shape;389;g3dfd4fe1251_2_128:notes"/>
          <p:cNvSpPr txBox="1">
            <a:spLocks noGrp="1"/>
          </p:cNvSpPr>
          <p:nvPr>
            <p:ph type="ftr" idx="11"/>
          </p:nvPr>
        </p:nvSpPr>
        <p:spPr>
          <a:xfrm>
            <a:off x="4" y="8685227"/>
            <a:ext cx="2971806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00" tIns="47050" rIns="94100" bIns="4705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RCF KXH Design Office</a:t>
            </a:r>
            <a:endParaRPr sz="1400"/>
          </a:p>
        </p:txBody>
      </p:sp>
      <p:sp>
        <p:nvSpPr>
          <p:cNvPr id="390" name="Google Shape;390;g3dfd4fe1251_2_128:notes"/>
          <p:cNvSpPr txBox="1">
            <a:spLocks noGrp="1"/>
          </p:cNvSpPr>
          <p:nvPr>
            <p:ph type="sldNum" idx="12"/>
          </p:nvPr>
        </p:nvSpPr>
        <p:spPr>
          <a:xfrm>
            <a:off x="3884622" y="8685227"/>
            <a:ext cx="2971806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100" tIns="47050" rIns="94100" bIns="470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9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3" name="Google Shape;153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32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72" name="Google Shape;172;p32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3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74" name="Google Shape;174;p3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5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90" name="Google Shape;190;p3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91" name="Google Shape;191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6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3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98" name="Google Shape;198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7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8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4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4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4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4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4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4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32" name="Google Shape;232;p42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33" name="Google Shape;233;p4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4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4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3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43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39" name="Google Shape;239;p4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4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4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4"/>
          <p:cNvSpPr txBox="1">
            <a:spLocks noGrp="1"/>
          </p:cNvSpPr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4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4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4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4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5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1" name="Google Shape;251;p45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52" name="Google Shape;252;p45"/>
          <p:cNvSpPr txBox="1">
            <a:spLocks noGrp="1"/>
          </p:cNvSpPr>
          <p:nvPr>
            <p:ph type="body" idx="3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3" name="Google Shape;253;p45"/>
          <p:cNvSpPr txBox="1">
            <a:spLocks noGrp="1"/>
          </p:cNvSpPr>
          <p:nvPr>
            <p:ph type="body" idx="4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54" name="Google Shape;254;p4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4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4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4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4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7"/>
          <p:cNvSpPr txBox="1">
            <a:spLocks noGrp="1"/>
          </p:cNvSpPr>
          <p:nvPr>
            <p:ph type="title"/>
          </p:nvPr>
        </p:nvSpPr>
        <p:spPr>
          <a:xfrm>
            <a:off x="457200" y="204788"/>
            <a:ext cx="30084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7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65" name="Google Shape;265;p47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66" name="Google Shape;266;p4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4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8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48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48"/>
          <p:cNvSpPr txBox="1">
            <a:spLocks noGrp="1"/>
          </p:cNvSpPr>
          <p:nvPr>
            <p:ph type="body" idx="1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73" name="Google Shape;273;p4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4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9"/>
          <p:cNvSpPr txBox="1">
            <a:spLocks noGrp="1"/>
          </p:cNvSpPr>
          <p:nvPr>
            <p:ph type="body" idx="1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9" name="Google Shape;279;p4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4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0"/>
          <p:cNvSpPr txBox="1">
            <a:spLocks noGrp="1"/>
          </p:cNvSpPr>
          <p:nvPr>
            <p:ph type="title"/>
          </p:nvPr>
        </p:nvSpPr>
        <p:spPr>
          <a:xfrm rot="5400000">
            <a:off x="5463750" y="1371629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50"/>
          <p:cNvSpPr txBox="1">
            <a:spLocks noGrp="1"/>
          </p:cNvSpPr>
          <p:nvPr>
            <p:ph type="body" idx="1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5" name="Google Shape;285;p5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5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5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40" name="Google Shape;140;p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5" name="Google Shape;215;p3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3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3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3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1"/>
          <p:cNvSpPr txBox="1">
            <a:spLocks noGrp="1"/>
          </p:cNvSpPr>
          <p:nvPr>
            <p:ph type="ctrTitle"/>
          </p:nvPr>
        </p:nvSpPr>
        <p:spPr>
          <a:xfrm>
            <a:off x="756417" y="298464"/>
            <a:ext cx="7198800" cy="25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lang="en" sz="21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" sz="21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21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" sz="21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49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AUDIT </a:t>
            </a:r>
            <a:br>
              <a:rPr lang="en" sz="49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49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</a:t>
            </a:r>
            <a:br>
              <a:rPr lang="en" sz="49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49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ELECTRICAL SYSTEMS</a:t>
            </a:r>
            <a:br>
              <a:rPr lang="en" sz="49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49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</a:t>
            </a:r>
            <a:br>
              <a:rPr lang="en" sz="49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49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LHB COACHES</a:t>
            </a:r>
            <a:r>
              <a:rPr lang="en" sz="4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" sz="4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4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" sz="4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000" dirty="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2"/>
          <p:cNvSpPr txBox="1">
            <a:spLocks noGrp="1"/>
          </p:cNvSpPr>
          <p:nvPr>
            <p:ph type="body" idx="1"/>
          </p:nvPr>
        </p:nvSpPr>
        <p:spPr>
          <a:xfrm>
            <a:off x="460650" y="747151"/>
            <a:ext cx="8222700" cy="33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78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u="sng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78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latin typeface="Times New Roman"/>
                <a:ea typeface="Times New Roman"/>
                <a:cs typeface="Times New Roman"/>
                <a:sym typeface="Times New Roman"/>
              </a:rPr>
              <a:t>Due to occurrence of various fire incidents across Indian Railways, Railway Board advised RCF to conduct a fire safety audit of </a:t>
            </a:r>
            <a:r>
              <a:rPr lang="en" sz="2000" b="1" dirty="0">
                <a:latin typeface="Times New Roman"/>
                <a:ea typeface="Times New Roman"/>
                <a:cs typeface="Times New Roman"/>
                <a:sym typeface="Times New Roman"/>
              </a:rPr>
              <a:t>electrical circuits, cabling and harnessing, manufacturing practices and testing methods </a:t>
            </a:r>
            <a:r>
              <a:rPr lang="en" sz="2000" dirty="0">
                <a:latin typeface="Times New Roman"/>
                <a:ea typeface="Times New Roman"/>
                <a:cs typeface="Times New Roman"/>
                <a:sym typeface="Times New Roman"/>
              </a:rPr>
              <a:t>in LHB coaches. 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78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78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u="sng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63550" lvl="0" indent="-28575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" sz="2000" dirty="0">
                <a:latin typeface="Times New Roman"/>
                <a:ea typeface="Times New Roman"/>
                <a:cs typeface="Times New Roman"/>
                <a:sym typeface="Times New Roman"/>
              </a:rPr>
              <a:t>Safety Audit of 13 variants of LHB coaches (FAC, 2AC, 3AC, AB LGS, AB LSCN, AB LSLRD, AB </a:t>
            </a:r>
            <a:r>
              <a:rPr lang="en"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pantry car</a:t>
            </a:r>
            <a:r>
              <a:rPr lang="en" sz="2000" dirty="0">
                <a:latin typeface="Times New Roman"/>
                <a:ea typeface="Times New Roman"/>
                <a:cs typeface="Times New Roman"/>
                <a:sym typeface="Times New Roman"/>
              </a:rPr>
              <a:t>, LWSCZ, LWSCZAC, Double Decker AC, USBRL 3T, AC-CC, LHB Power car)  was conducted by M/s RITES. 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78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778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4000" lvl="0" indent="-139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endParaRPr sz="1600" dirty="0"/>
          </a:p>
        </p:txBody>
      </p:sp>
      <p:sp>
        <p:nvSpPr>
          <p:cNvPr id="299" name="Google Shape;299;p52"/>
          <p:cNvSpPr txBox="1"/>
          <p:nvPr/>
        </p:nvSpPr>
        <p:spPr>
          <a:xfrm>
            <a:off x="6501800" y="2897250"/>
            <a:ext cx="25965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6A2C741D-45D2-EB80-1114-B28B33605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2792" y="1127760"/>
            <a:ext cx="6858000" cy="1798320"/>
          </a:xfrm>
        </p:spPr>
        <p:txBody>
          <a:bodyPr>
            <a:normAutofit/>
          </a:bodyPr>
          <a:lstStyle/>
          <a:p>
            <a:r>
              <a:rPr lang="en-IN" sz="7200" b="1" dirty="0">
                <a:solidFill>
                  <a:srgbClr val="C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SCOPE</a:t>
            </a:r>
          </a:p>
        </p:txBody>
      </p:sp>
    </p:spTree>
    <p:extLst>
      <p:ext uri="{BB962C8B-B14F-4D97-AF65-F5344CB8AC3E}">
        <p14:creationId xmlns:p14="http://schemas.microsoft.com/office/powerpoint/2010/main" xmlns="" val="2384874478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089F321-508D-0E27-F4D0-2F870BDA79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642" y="501889"/>
            <a:ext cx="7375358" cy="4193864"/>
          </a:xfrm>
        </p:spPr>
        <p:txBody>
          <a:bodyPr>
            <a:normAutofit fontScale="77500" lnSpcReduction="20000"/>
          </a:bodyPr>
          <a:lstStyle/>
          <a:p>
            <a:pPr marL="95250" indent="0" algn="l"/>
            <a:r>
              <a:rPr lang="en-US" sz="2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Electrical Circuit design</a:t>
            </a:r>
          </a:p>
          <a:p>
            <a:pPr marL="381000" indent="-285750" algn="l">
              <a:buFont typeface="Wingdings" panose="05000000000000000000" pitchFamily="2" charset="2"/>
              <a:buChar char="Ø"/>
            </a:pPr>
            <a:r>
              <a:rPr lang="en-US" sz="2300" dirty="0">
                <a:solidFill>
                  <a:schemeClr val="tx1"/>
                </a:solidFill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       Specification, Drawings, BOM/BOQ</a:t>
            </a:r>
          </a:p>
          <a:p>
            <a:pPr marL="381000" indent="-285750" algn="l">
              <a:buFont typeface="Wingdings" panose="05000000000000000000" pitchFamily="2" charset="2"/>
              <a:buChar char="Ø"/>
            </a:pPr>
            <a:r>
              <a:rPr lang="en-US" sz="2300" kern="1200" dirty="0">
                <a:solidFill>
                  <a:schemeClr val="tx1"/>
                </a:solidFill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300" kern="1200" dirty="0">
                <a:solidFill>
                  <a:schemeClr val="tx1"/>
                </a:solidFill>
              </a:rPr>
              <a:t>Complete audit of Electrical scheme in each of the Coach variants</a:t>
            </a:r>
          </a:p>
          <a:p>
            <a:pPr marL="95250" indent="0" algn="l"/>
            <a:endParaRPr lang="en-US" sz="2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indent="0" algn="l"/>
            <a:r>
              <a:rPr lang="en-US" sz="2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Cabling and Harnessing</a:t>
            </a:r>
          </a:p>
          <a:p>
            <a:pPr marL="381000" indent="-285750" algn="l">
              <a:buFont typeface="Wingdings" panose="05000000000000000000" pitchFamily="2" charset="2"/>
              <a:buChar char="Ø"/>
            </a:pPr>
            <a:r>
              <a:rPr lang="en-US" sz="2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S</a:t>
            </a:r>
            <a:r>
              <a:rPr lang="en-US" sz="2300" kern="1200" dirty="0">
                <a:solidFill>
                  <a:schemeClr val="tx1"/>
                </a:solidFill>
              </a:rPr>
              <a:t>ize of cables including routing in the coach</a:t>
            </a:r>
          </a:p>
          <a:p>
            <a:pPr marL="381000" indent="-285750" algn="l">
              <a:buFont typeface="Wingdings" panose="05000000000000000000" pitchFamily="2" charset="2"/>
              <a:buChar char="Ø"/>
            </a:pPr>
            <a:r>
              <a:rPr lang="en-US" sz="2300" kern="1200" dirty="0">
                <a:solidFill>
                  <a:schemeClr val="tx1"/>
                </a:solidFill>
              </a:rPr>
              <a:t>        Grade/specification of the cables employed</a:t>
            </a:r>
          </a:p>
          <a:p>
            <a:pPr marL="95250" indent="0" algn="l"/>
            <a:endParaRPr lang="en-US" sz="2300" kern="1200" dirty="0">
              <a:solidFill>
                <a:schemeClr val="tx1"/>
              </a:solidFill>
            </a:endParaRPr>
          </a:p>
          <a:p>
            <a:pPr marL="95250" indent="0" algn="l"/>
            <a:r>
              <a:rPr lang="en-US" sz="2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Manufacturing practices</a:t>
            </a:r>
          </a:p>
          <a:p>
            <a:pPr marL="381000" indent="-285750" algn="l">
              <a:buFont typeface="Wingdings" panose="05000000000000000000" pitchFamily="2" charset="2"/>
              <a:buChar char="Ø"/>
            </a:pPr>
            <a:r>
              <a:rPr lang="en-US" sz="2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3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Clamping of cables and conduits</a:t>
            </a:r>
          </a:p>
          <a:p>
            <a:pPr marL="381000" indent="-285750" algn="l">
              <a:buFont typeface="Wingdings" panose="05000000000000000000" pitchFamily="2" charset="2"/>
              <a:buChar char="Ø"/>
            </a:pPr>
            <a:r>
              <a:rPr lang="en-US" sz="23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Size mismatch between conduits</a:t>
            </a:r>
          </a:p>
          <a:p>
            <a:pPr marL="95250" indent="0" algn="l"/>
            <a:endParaRPr lang="en-US" sz="2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0" indent="0" algn="l"/>
            <a:r>
              <a:rPr lang="en-US" sz="2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Testing methods of electrical circuits and its components</a:t>
            </a:r>
          </a:p>
          <a:p>
            <a:pPr algn="l">
              <a:buFont typeface="Wingdings" panose="05000000000000000000" pitchFamily="2" charset="2"/>
              <a:buChar char="Ø"/>
            </a:pPr>
            <a:endParaRPr lang="en-US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139833206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6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FINDINGS</a:t>
            </a:r>
            <a:endParaRPr lang="en-US" sz="6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335A505-460D-07E9-C7D3-04D3C9F7C017}"/>
              </a:ext>
            </a:extLst>
          </p:cNvPr>
          <p:cNvSpPr txBox="1"/>
          <p:nvPr/>
        </p:nvSpPr>
        <p:spPr>
          <a:xfrm>
            <a:off x="103128" y="142276"/>
            <a:ext cx="90408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Design (Specification, Drawings and BOM/BOQ)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42C87629-EB68-A0C7-0A92-45F6AD3E1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10404928"/>
              </p:ext>
            </p:extLst>
          </p:nvPr>
        </p:nvGraphicFramePr>
        <p:xfrm>
          <a:off x="263236" y="886067"/>
          <a:ext cx="8645238" cy="3948901"/>
        </p:xfrm>
        <a:graphic>
          <a:graphicData uri="http://schemas.openxmlformats.org/drawingml/2006/table">
            <a:tbl>
              <a:tblPr firstRow="1" bandRow="1">
                <a:tableStyleId>{7D4DFB87-D056-4E50-9998-E64D520A166D}</a:tableStyleId>
              </a:tblPr>
              <a:tblGrid>
                <a:gridCol w="457451">
                  <a:extLst>
                    <a:ext uri="{9D8B030D-6E8A-4147-A177-3AD203B41FA5}">
                      <a16:colId xmlns:a16="http://schemas.microsoft.com/office/drawing/2014/main" xmlns="" val="1754383997"/>
                    </a:ext>
                  </a:extLst>
                </a:gridCol>
                <a:gridCol w="4452482">
                  <a:extLst>
                    <a:ext uri="{9D8B030D-6E8A-4147-A177-3AD203B41FA5}">
                      <a16:colId xmlns:a16="http://schemas.microsoft.com/office/drawing/2014/main" xmlns="" val="1764149098"/>
                    </a:ext>
                  </a:extLst>
                </a:gridCol>
                <a:gridCol w="3735305">
                  <a:extLst>
                    <a:ext uri="{9D8B030D-6E8A-4147-A177-3AD203B41FA5}">
                      <a16:colId xmlns:a16="http://schemas.microsoft.com/office/drawing/2014/main" xmlns="" val="4240070231"/>
                    </a:ext>
                  </a:extLst>
                </a:gridCol>
              </a:tblGrid>
              <a:tr h="3965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Action Taken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744410348"/>
                  </a:ext>
                </a:extLst>
              </a:tr>
              <a:tr h="782176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400" dirty="0">
                          <a:latin typeface="Times New Roman" panose="02020603050405020304" pitchFamily="18" charset="0"/>
                          <a:cs typeface="Times New Roman" pitchFamily="18" charset="0"/>
                        </a:rPr>
                        <a:t>Few MPCBs and their current settings were not adequately matched with the maximum operating load current of the connected equipment.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highlight>
                            <a:schemeClr val="lt1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Ratings and setting of MPCBs for Condenser, Compressor, Blower, WRA were modified.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694053"/>
                  </a:ext>
                </a:extLst>
              </a:tr>
              <a:tr h="554041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4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Lato" panose="020F0502020204030203" pitchFamily="34" charset="0"/>
                          <a:cs typeface="Times New Roman" panose="02020603050405020304" pitchFamily="18" charset="0"/>
                          <a:sym typeface="Arial"/>
                        </a:rPr>
                        <a:t>Mismatch in Nomenclature/ Component  serial  number and  placement of components in drawing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Corrected in revised spec of SBC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7595166"/>
                  </a:ext>
                </a:extLst>
              </a:tr>
              <a:tr h="554041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ea typeface="Lato" panose="020F0502020204030203" pitchFamily="34" charset="0"/>
                          <a:cs typeface="Times New Roman" panose="02020603050405020304" pitchFamily="18" charset="0"/>
                        </a:rPr>
                        <a:t>Nominal MCB rating found overrated as compared to load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effectLst/>
                          <a:latin typeface="Times New Roman" panose="02020603050405020304" pitchFamily="18" charset="0"/>
                          <a:ea typeface="Lato" panose="020F0502020204030203" pitchFamily="34" charset="0"/>
                          <a:cs typeface="Times New Roman" panose="02020603050405020304" pitchFamily="18" charset="0"/>
                        </a:rPr>
                        <a:t>3 Amp MCB has been standardized by RDSO in place of 6 Amp for light circuits</a:t>
                      </a:r>
                      <a:endParaRPr lang="en-IN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7074566"/>
                  </a:ext>
                </a:extLst>
              </a:tr>
              <a:tr h="554041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400" dirty="0">
                          <a:latin typeface="Times New Roman" panose="02020603050405020304" pitchFamily="18" charset="0"/>
                          <a:cs typeface="Times New Roman" pitchFamily="18" charset="0"/>
                        </a:rPr>
                        <a:t>Excessive looping of 415V power cables inside SBC and Congested internal wiring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highlight>
                            <a:schemeClr val="lt1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Additional connectors provided in  SBC for  Looping Arrangement of MPCBs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3026378"/>
                  </a:ext>
                </a:extLst>
              </a:tr>
              <a:tr h="554041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400" dirty="0">
                          <a:latin typeface="Times New Roman" panose="02020603050405020304" pitchFamily="18" charset="0"/>
                          <a:cs typeface="Times New Roman" pitchFamily="18" charset="0"/>
                        </a:rPr>
                        <a:t>Sharp metallic edges in cable path without protective sleeves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0" dirty="0">
                          <a:effectLst/>
                          <a:latin typeface="Times New Roman" panose="02020603050405020304" pitchFamily="18" charset="0"/>
                          <a:ea typeface="Lato" panose="020F0502020204030203" pitchFamily="34" charset="0"/>
                          <a:cs typeface="Times New Roman" panose="02020603050405020304" pitchFamily="18" charset="0"/>
                        </a:rPr>
                        <a:t>Manufacturers advised to take care the quality.</a:t>
                      </a:r>
                      <a:endParaRPr lang="en-IN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78506182"/>
                  </a:ext>
                </a:extLst>
              </a:tr>
              <a:tr h="554041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highlight>
                            <a:schemeClr val="lt1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Rodent entry from the back side of SBC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highlight>
                            <a:schemeClr val="lt1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Provision of perforated sheet for rodent proofing in SBC drawing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063081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B61FADB-B9D4-CD60-9422-0FCDF1063EB5}"/>
              </a:ext>
            </a:extLst>
          </p:cNvPr>
          <p:cNvSpPr txBox="1"/>
          <p:nvPr/>
        </p:nvSpPr>
        <p:spPr>
          <a:xfrm>
            <a:off x="1163783" y="127343"/>
            <a:ext cx="6477000" cy="6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SzPct val="61997"/>
            </a:pPr>
            <a:r>
              <a:rPr lang="en-US" sz="3200" b="1" dirty="0">
                <a:solidFill>
                  <a:srgbClr val="C00000"/>
                </a:solidFill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MANUFACTURING &amp; QUALITY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0B8491E6-B481-8536-B9AA-F91554D6C7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64899548"/>
              </p:ext>
            </p:extLst>
          </p:nvPr>
        </p:nvGraphicFramePr>
        <p:xfrm>
          <a:off x="166254" y="969242"/>
          <a:ext cx="8769927" cy="3660204"/>
        </p:xfrm>
        <a:graphic>
          <a:graphicData uri="http://schemas.openxmlformats.org/drawingml/2006/table">
            <a:tbl>
              <a:tblPr firstRow="1" bandRow="1">
                <a:tableStyleId>{7D4DFB87-D056-4E50-9998-E64D520A166D}</a:tableStyleId>
              </a:tblPr>
              <a:tblGrid>
                <a:gridCol w="536634">
                  <a:extLst>
                    <a:ext uri="{9D8B030D-6E8A-4147-A177-3AD203B41FA5}">
                      <a16:colId xmlns:a16="http://schemas.microsoft.com/office/drawing/2014/main" xmlns="" val="2731756788"/>
                    </a:ext>
                  </a:extLst>
                </a:gridCol>
                <a:gridCol w="3943003">
                  <a:extLst>
                    <a:ext uri="{9D8B030D-6E8A-4147-A177-3AD203B41FA5}">
                      <a16:colId xmlns:a16="http://schemas.microsoft.com/office/drawing/2014/main" xmlns="" val="2171434864"/>
                    </a:ext>
                  </a:extLst>
                </a:gridCol>
                <a:gridCol w="4290290">
                  <a:extLst>
                    <a:ext uri="{9D8B030D-6E8A-4147-A177-3AD203B41FA5}">
                      <a16:colId xmlns:a16="http://schemas.microsoft.com/office/drawing/2014/main" xmlns="" val="1260686593"/>
                    </a:ext>
                  </a:extLst>
                </a:gridCol>
              </a:tblGrid>
              <a:tr h="36367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Action Taken</a:t>
                      </a:r>
                      <a:endParaRPr lang="en-I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2811591"/>
                  </a:ext>
                </a:extLst>
              </a:tr>
              <a:tr h="562048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 and negative cables passing through single conduit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highlight>
                            <a:schemeClr val="lt1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Segregation DC positive &amp; negative circuits.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highlight>
                            <a:schemeClr val="lt1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(110V DC)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3869756"/>
                  </a:ext>
                </a:extLst>
              </a:tr>
              <a:tr h="39103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Improper Cable Crimping at some locations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Training imparted to technicians as per issued WI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8020909"/>
                  </a:ext>
                </a:extLst>
              </a:tr>
              <a:tr h="33061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highlight>
                            <a:srgbClr val="FFFFFF"/>
                          </a:highlight>
                          <a:latin typeface="Times New Roman" panose="02020603050405020304" pitchFamily="18" charset="0"/>
                          <a:ea typeface="Lato" panose="020F0502020204030203" pitchFamily="34" charset="0"/>
                          <a:cs typeface="Times New Roman" panose="02020603050405020304" pitchFamily="18" charset="0"/>
                        </a:rPr>
                        <a:t>Conduit fixing clamp are not fully tightened 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Modified clamps are provided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20488032"/>
                  </a:ext>
                </a:extLst>
              </a:tr>
              <a:tr h="33061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Excess Cable Length and Improper Dressing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Length optimization done in Harness spec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4870128"/>
                  </a:ext>
                </a:extLst>
              </a:tr>
              <a:tr h="33061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Missing / Improper Ferrule Identification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Revised harness spec issued 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419133"/>
                  </a:ext>
                </a:extLst>
              </a:tr>
              <a:tr h="33061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Mismatch of Conduit Size in U/F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highlight>
                            <a:schemeClr val="lt1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PMA conduits sizes matched and joints eliminated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90532878"/>
                  </a:ext>
                </a:extLst>
              </a:tr>
              <a:tr h="33061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I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Deficiencies in Cable Entry Protection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highlight>
                            <a:schemeClr val="lt1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Provision of EPDM module for cable entry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3952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Improper routing of cables and conduit in U/F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highlight>
                            <a:schemeClr val="lt1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Modified routing and securing of conduits in U/F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92118209"/>
                  </a:ext>
                </a:extLst>
              </a:tr>
              <a:tr h="38556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Battery support not proper</a:t>
                      </a:r>
                      <a:endParaRPr lang="en-IN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highlight>
                            <a:schemeClr val="lt1"/>
                          </a:highlight>
                          <a:latin typeface="Times New Roman" pitchFamily="18" charset="0"/>
                          <a:cs typeface="Times New Roman" pitchFamily="18" charset="0"/>
                        </a:rPr>
                        <a:t>Clamp modified for 4 module batteries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9239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2117618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D8C4612-6F9E-460E-B5E3-91B9C98BB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007" y="985869"/>
            <a:ext cx="8130229" cy="3628171"/>
          </a:xfrm>
        </p:spPr>
        <p:txBody>
          <a:bodyPr>
            <a:normAutofit fontScale="92500" lnSpcReduction="20000"/>
          </a:bodyPr>
          <a:lstStyle/>
          <a:p>
            <a:pPr marL="12700" lvl="0" indent="0" algn="just">
              <a:lnSpc>
                <a:spcPct val="115000"/>
              </a:lnSpc>
              <a:spcBef>
                <a:spcPts val="0"/>
              </a:spcBef>
              <a:buSzPct val="72165"/>
            </a:pPr>
            <a:r>
              <a:rPr lang="en-US" sz="1900" b="1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1.   </a:t>
            </a:r>
            <a:r>
              <a:rPr lang="en-US" sz="1900" b="1" u="sng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WI issued </a:t>
            </a: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Wingdings" pitchFamily="2" charset="2"/>
              <a:buChar char="Ø"/>
            </a:pPr>
            <a:r>
              <a:rPr lang="en-US" sz="1900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HV, IR and Continuity test</a:t>
            </a: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Wingdings" pitchFamily="2" charset="2"/>
              <a:buChar char="Ø"/>
            </a:pPr>
            <a:r>
              <a:rPr lang="en-US" sz="1900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Illumination test </a:t>
            </a: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Wingdings" pitchFamily="2" charset="2"/>
              <a:buChar char="Ø"/>
            </a:pPr>
            <a:r>
              <a:rPr lang="en-US" sz="1900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Stage wise inspections </a:t>
            </a: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Wingdings" pitchFamily="2" charset="2"/>
              <a:buChar char="Ø"/>
            </a:pPr>
            <a:r>
              <a:rPr lang="en-US" sz="1900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Torque marking of fasteners</a:t>
            </a: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Wingdings" pitchFamily="2" charset="2"/>
              <a:buChar char="Ø"/>
            </a:pPr>
            <a:r>
              <a:rPr lang="en-US" sz="1900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Temperature rise test of LED luminaries</a:t>
            </a: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Wingdings" pitchFamily="2" charset="2"/>
              <a:buChar char="Ø"/>
            </a:pPr>
            <a:r>
              <a:rPr lang="en-US" sz="1900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Conduiting of cables to RMPU</a:t>
            </a:r>
          </a:p>
          <a:p>
            <a:pPr marL="12700" lvl="0" indent="0" algn="just">
              <a:lnSpc>
                <a:spcPct val="115000"/>
              </a:lnSpc>
              <a:spcBef>
                <a:spcPts val="0"/>
              </a:spcBef>
              <a:buSzPct val="72165"/>
            </a:pPr>
            <a:endParaRPr lang="en-US" sz="1900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12700" lvl="0" indent="0" algn="just">
              <a:lnSpc>
                <a:spcPct val="115000"/>
              </a:lnSpc>
              <a:spcBef>
                <a:spcPts val="0"/>
              </a:spcBef>
              <a:buSzPct val="72165"/>
            </a:pPr>
            <a:r>
              <a:rPr lang="en-US" sz="1900" b="1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2.   </a:t>
            </a:r>
            <a:r>
              <a:rPr lang="en-US" sz="1900" b="1" u="sng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Revised Specification for cable harness</a:t>
            </a: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Wingdings" pitchFamily="2" charset="2"/>
              <a:buChar char="Ø"/>
            </a:pPr>
            <a:r>
              <a:rPr lang="en-US" sz="1900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Optimization of cable length</a:t>
            </a: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Wingdings" pitchFamily="2" charset="2"/>
              <a:buChar char="Ø"/>
            </a:pPr>
            <a:r>
              <a:rPr lang="en-US" sz="1900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Earthing cable added for all electrical circuits</a:t>
            </a: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Wingdings" pitchFamily="2" charset="2"/>
              <a:buChar char="Ø"/>
            </a:pPr>
            <a:r>
              <a:rPr lang="en-US" sz="1900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Provision of 1 amp glass fuse as a primary protection</a:t>
            </a:r>
          </a:p>
          <a:p>
            <a:pPr marL="29845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Wingdings" pitchFamily="2" charset="2"/>
              <a:buChar char="Ø"/>
            </a:pPr>
            <a:r>
              <a:rPr lang="en-US" sz="1900" dirty="0"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Segregation DC positive &amp; negative circuits. (110V DC)</a:t>
            </a:r>
          </a:p>
          <a:p>
            <a:pPr marL="29845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Arial" panose="020B0604020202020204" pitchFamily="34" charset="0"/>
              <a:buChar char="•"/>
            </a:pPr>
            <a:endParaRPr lang="en-US" sz="1900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Arial" panose="020B0604020202020204" pitchFamily="34" charset="0"/>
              <a:buChar char="•"/>
            </a:pPr>
            <a:endParaRPr lang="en-US" sz="1400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Arial" panose="020B0604020202020204" pitchFamily="34" charset="0"/>
              <a:buChar char="•"/>
            </a:pPr>
            <a:endParaRPr lang="en-US" sz="1400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Arial" panose="020B0604020202020204" pitchFamily="34" charset="0"/>
              <a:buChar char="•"/>
            </a:pPr>
            <a:endParaRPr lang="en-US" sz="1400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Arial" panose="020B0604020202020204" pitchFamily="34" charset="0"/>
              <a:buChar char="•"/>
            </a:pPr>
            <a:endParaRPr lang="en-US" sz="1400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355600" lvl="0" indent="-342900" algn="just">
              <a:lnSpc>
                <a:spcPct val="115000"/>
              </a:lnSpc>
              <a:spcBef>
                <a:spcPts val="0"/>
              </a:spcBef>
              <a:buSzPct val="72165"/>
              <a:buFont typeface="+mj-lt"/>
              <a:buAutoNum type="arabicPeriod"/>
            </a:pPr>
            <a:endParaRPr lang="en-US" sz="1400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12700" lvl="0" indent="0" algn="just">
              <a:lnSpc>
                <a:spcPct val="115000"/>
              </a:lnSpc>
              <a:spcBef>
                <a:spcPts val="0"/>
              </a:spcBef>
              <a:buSzPct val="72165"/>
            </a:pPr>
            <a:endParaRPr lang="en-US" sz="1400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298450" lvl="0" indent="-285750" algn="just">
              <a:lnSpc>
                <a:spcPct val="115000"/>
              </a:lnSpc>
              <a:spcBef>
                <a:spcPts val="0"/>
              </a:spcBef>
              <a:buSzPct val="72165"/>
              <a:buFont typeface="Arial" panose="020B0604020202020204" pitchFamily="34" charset="0"/>
              <a:buChar char="•"/>
            </a:pPr>
            <a:endParaRPr lang="en-US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12700" lvl="0" indent="0" algn="just">
              <a:lnSpc>
                <a:spcPct val="115000"/>
              </a:lnSpc>
              <a:spcBef>
                <a:spcPts val="0"/>
              </a:spcBef>
              <a:buSzPct val="72165"/>
            </a:pPr>
            <a:endParaRPr lang="en-US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12700" lvl="0" indent="0" algn="just">
              <a:lnSpc>
                <a:spcPct val="115000"/>
              </a:lnSpc>
              <a:spcBef>
                <a:spcPts val="0"/>
              </a:spcBef>
              <a:buSzPct val="72165"/>
            </a:pPr>
            <a:endParaRPr lang="en-US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12700" lvl="0" indent="0" algn="just">
              <a:lnSpc>
                <a:spcPct val="115000"/>
              </a:lnSpc>
              <a:spcBef>
                <a:spcPts val="0"/>
              </a:spcBef>
              <a:buSzPct val="72165"/>
            </a:pPr>
            <a:endParaRPr lang="en-US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pPr marL="12700" lvl="0" indent="0" algn="just">
              <a:lnSpc>
                <a:spcPct val="115000"/>
              </a:lnSpc>
              <a:spcBef>
                <a:spcPts val="0"/>
              </a:spcBef>
              <a:buSzPct val="72165"/>
            </a:pPr>
            <a:endParaRPr lang="en-US" dirty="0">
              <a:highlight>
                <a:schemeClr val="lt1"/>
              </a:highlight>
              <a:latin typeface="Times New Roman" pitchFamily="18" charset="0"/>
              <a:cs typeface="Times New Roman" pitchFamily="18" charset="0"/>
            </a:endParaRP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1C1E19B-01DA-F053-4C55-0F1871181724}"/>
              </a:ext>
            </a:extLst>
          </p:cNvPr>
          <p:cNvSpPr txBox="1"/>
          <p:nvPr/>
        </p:nvSpPr>
        <p:spPr>
          <a:xfrm>
            <a:off x="515007" y="200748"/>
            <a:ext cx="8628993" cy="65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buSzPct val="61997"/>
            </a:pPr>
            <a:r>
              <a:rPr lang="en-US" sz="3200" b="1" dirty="0">
                <a:solidFill>
                  <a:srgbClr val="C00000"/>
                </a:solidFill>
                <a:highlight>
                  <a:schemeClr val="lt1"/>
                </a:highlight>
                <a:latin typeface="Times New Roman" pitchFamily="18" charset="0"/>
                <a:cs typeface="Times New Roman" pitchFamily="18" charset="0"/>
              </a:rPr>
              <a:t>Testing, Inspection, Process &amp; Documentation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91901016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91;p1"/>
          <p:cNvSpPr txBox="1">
            <a:spLocks noGrp="1"/>
          </p:cNvSpPr>
          <p:nvPr>
            <p:ph type="ctrTitle"/>
          </p:nvPr>
        </p:nvSpPr>
        <p:spPr>
          <a:xfrm>
            <a:off x="1143001" y="0"/>
            <a:ext cx="6858000" cy="745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IN" sz="3000" b="1" i="0" u="none" strike="noStrike" cap="none" dirty="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Summary of Compliance</a:t>
            </a:r>
            <a:endParaRPr sz="3000" b="1" i="0" u="none" strike="noStrike" cap="none" dirty="0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Google Shape;588;p1"/>
          <p:cNvSpPr txBox="1">
            <a:spLocks noGrp="1"/>
          </p:cNvSpPr>
          <p:nvPr>
            <p:ph type="subTitle" idx="1"/>
          </p:nvPr>
        </p:nvSpPr>
        <p:spPr>
          <a:xfrm>
            <a:off x="451944" y="372645"/>
            <a:ext cx="8282152" cy="58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Wingdings" pitchFamily="2" charset="2"/>
              <a:buChar char="Ø"/>
            </a:pPr>
            <a:endParaRPr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Wingdings" pitchFamily="2" charset="2"/>
              <a:buChar char="Ø"/>
            </a:pPr>
            <a:r>
              <a:rPr lang="en" sz="6400" dirty="0">
                <a:latin typeface="Times New Roman" panose="02020603050405020304" pitchFamily="18" charset="0"/>
                <a:cs typeface="Times New Roman" pitchFamily="18" charset="0"/>
              </a:rPr>
              <a:t>Total 706 observations were noticed in 13 coach variants</a:t>
            </a:r>
          </a:p>
          <a:p>
            <a:pPr indent="-317500" algn="l">
              <a:buSzPts val="1400"/>
              <a:buFont typeface="Wingdings" pitchFamily="2" charset="2"/>
              <a:buChar char="Ø"/>
            </a:pPr>
            <a:r>
              <a:rPr lang="en-GB" sz="6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Design documents issued: 80 Drawings, 10 </a:t>
            </a:r>
            <a:r>
              <a:rPr lang="en-GB" sz="6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WIs and </a:t>
            </a:r>
            <a:r>
              <a:rPr lang="en-GB" sz="6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7 Check </a:t>
            </a:r>
            <a:r>
              <a:rPr lang="en-GB" sz="64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sheets</a:t>
            </a:r>
            <a:endParaRPr lang="en-GB" sz="64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Font typeface="Wingdings" pitchFamily="2" charset="2"/>
              <a:buChar char="Ø"/>
            </a:pPr>
            <a:endParaRPr sz="6400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" sz="14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 dirty="0"/>
          </a:p>
        </p:txBody>
      </p:sp>
      <p:graphicFrame>
        <p:nvGraphicFramePr>
          <p:cNvPr id="6" name="Google Shape;236;p33"/>
          <p:cNvGraphicFramePr/>
          <p:nvPr>
            <p:extLst>
              <p:ext uri="{D42A27DB-BD31-4B8C-83A1-F6EECF244321}">
                <p14:modId xmlns:p14="http://schemas.microsoft.com/office/powerpoint/2010/main" xmlns="" val="2287878592"/>
              </p:ext>
            </p:extLst>
          </p:nvPr>
        </p:nvGraphicFramePr>
        <p:xfrm>
          <a:off x="2459182" y="1458009"/>
          <a:ext cx="4225635" cy="32483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97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746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30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688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S. No.</a:t>
                      </a:r>
                      <a:endParaRPr sz="1600" b="1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b="1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Coach</a:t>
                      </a:r>
                      <a:r>
                        <a:rPr lang="en-GB" sz="1600" b="1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 Type</a:t>
                      </a:r>
                      <a:endParaRPr sz="16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Observations</a:t>
                      </a:r>
                      <a:endParaRPr sz="1600" b="1" dirty="0">
                        <a:solidFill>
                          <a:schemeClr val="dk1"/>
                        </a:solidFill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1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LHB AC 2Tier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71</a:t>
                      </a:r>
                      <a:endParaRPr sz="11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2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LHB AC 3Tier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79</a:t>
                      </a:r>
                      <a:endParaRPr sz="11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3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LHB FAC</a:t>
                      </a:r>
                      <a:endParaRPr sz="11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73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4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AB LSCN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72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5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AB LGS</a:t>
                      </a:r>
                      <a:endParaRPr sz="11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65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6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AB LSLRD</a:t>
                      </a:r>
                      <a:endParaRPr sz="11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50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7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AB Pantry</a:t>
                      </a:r>
                      <a:endParaRPr sz="11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43</a:t>
                      </a:r>
                      <a:endParaRPr sz="1100" dirty="0">
                        <a:solidFill>
                          <a:schemeClr val="dk1"/>
                        </a:solidFill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849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8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LHB Double Decker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45</a:t>
                      </a:r>
                      <a:endParaRPr sz="1100" dirty="0">
                        <a:solidFill>
                          <a:schemeClr val="dk1"/>
                        </a:solidFill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9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LHB EXCC</a:t>
                      </a:r>
                      <a:endParaRPr sz="11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42</a:t>
                      </a:r>
                      <a:endParaRPr sz="1100" dirty="0">
                        <a:solidFill>
                          <a:schemeClr val="dk1"/>
                        </a:solidFill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10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LHB PC</a:t>
                      </a:r>
                      <a:endParaRPr sz="11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34</a:t>
                      </a:r>
                      <a:endParaRPr sz="1100" dirty="0">
                        <a:solidFill>
                          <a:schemeClr val="dk1"/>
                        </a:solidFill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11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LHB AC CC</a:t>
                      </a:r>
                      <a:endParaRPr sz="11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54</a:t>
                      </a:r>
                      <a:endParaRPr sz="1100" dirty="0">
                        <a:solidFill>
                          <a:schemeClr val="dk1"/>
                        </a:solidFill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12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 NAC CC</a:t>
                      </a:r>
                      <a:endParaRPr sz="1100" dirty="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45</a:t>
                      </a:r>
                      <a:endParaRPr sz="1100" dirty="0">
                        <a:solidFill>
                          <a:schemeClr val="dk1"/>
                        </a:solidFill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4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13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USBRL 3Tier</a:t>
                      </a: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33</a:t>
                      </a:r>
                      <a:endParaRPr sz="1100" dirty="0">
                        <a:solidFill>
                          <a:schemeClr val="dk1"/>
                        </a:solidFill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201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dirty="0"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TOTAL</a:t>
                      </a:r>
                      <a:endParaRPr sz="1100" b="1"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Lato"/>
                          <a:cs typeface="Times New Roman" pitchFamily="18" charset="0"/>
                          <a:sym typeface="Lato"/>
                        </a:rPr>
                        <a:t>706</a:t>
                      </a:r>
                      <a:endParaRPr sz="1100" b="1" dirty="0">
                        <a:solidFill>
                          <a:schemeClr val="dk1"/>
                        </a:solidFill>
                        <a:latin typeface="Times New Roman" pitchFamily="18" charset="0"/>
                        <a:ea typeface="Lato"/>
                        <a:cs typeface="Times New Roman" pitchFamily="18" charset="0"/>
                        <a:sym typeface="La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39E366-8F4A-45B0-3B9D-AC801EBFE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4454" y="401782"/>
            <a:ext cx="6858000" cy="595854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RAKE</a:t>
            </a:r>
            <a:endParaRPr lang="en-IN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BA49642-DB86-6F12-9B98-1F4CE35130A6}"/>
              </a:ext>
            </a:extLst>
          </p:cNvPr>
          <p:cNvSpPr txBox="1"/>
          <p:nvPr/>
        </p:nvSpPr>
        <p:spPr>
          <a:xfrm>
            <a:off x="554182" y="1255942"/>
            <a:ext cx="7827818" cy="2958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Each Model rake consists of 22 coaches of 07 types of variants as follows. Inspection of 44 coaches to be done at Stage 3, Stage 9 and Final Testing stage of coach manufacturing.</a:t>
            </a:r>
          </a:p>
          <a:p>
            <a:pPr>
              <a:lnSpc>
                <a:spcPct val="150000"/>
              </a:lnSpc>
            </a:pP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b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Variants per rake:</a:t>
            </a:r>
          </a:p>
          <a:p>
            <a:pPr>
              <a:lnSpc>
                <a:spcPct val="150000"/>
              </a:lnSpc>
            </a:pP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0C42265-09BA-DFAC-7AA6-B62D26A34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56" y="2924900"/>
            <a:ext cx="7606796" cy="128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436581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79"/>
          <p:cNvSpPr txBox="1">
            <a:spLocks noGrp="1"/>
          </p:cNvSpPr>
          <p:nvPr>
            <p:ph type="ctrTitle"/>
          </p:nvPr>
        </p:nvSpPr>
        <p:spPr>
          <a:xfrm>
            <a:off x="1110303" y="1889610"/>
            <a:ext cx="6858000" cy="179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1132"/>
              <a:buFont typeface="Arial"/>
              <a:buNone/>
            </a:pPr>
            <a:r>
              <a:rPr lang="en-IN" sz="66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IMPROVEMENTS</a:t>
            </a:r>
            <a:r>
              <a:rPr lang="en-IN" sz="36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/>
            </a:r>
            <a:br>
              <a:rPr lang="en-IN" sz="3600" b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53830579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" name="Google Shape;318;p55"/>
          <p:cNvGraphicFramePr/>
          <p:nvPr/>
        </p:nvGraphicFramePr>
        <p:xfrm>
          <a:off x="553693" y="967662"/>
          <a:ext cx="8260525" cy="3742225"/>
        </p:xfrm>
        <a:graphic>
          <a:graphicData uri="http://schemas.openxmlformats.org/drawingml/2006/table">
            <a:tbl>
              <a:tblPr firstRow="1" bandRow="1">
                <a:noFill/>
                <a:tableStyleId>{3A408131-0799-44C4-B575-8B39CCA060D3}</a:tableStyleId>
              </a:tblPr>
              <a:tblGrid>
                <a:gridCol w="1363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974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3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 i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Issue</a:t>
                      </a:r>
                      <a:endParaRPr sz="15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0861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IN" sz="150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Modification</a:t>
                      </a:r>
                      <a:r>
                        <a:rPr lang="en-IN" sz="1500" u="none" strike="noStrike" cap="none" baseline="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done</a:t>
                      </a:r>
                      <a:endParaRPr sz="15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44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4-way socketed couplers for jumper wiring</a:t>
                      </a:r>
                      <a:endParaRPr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44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Correct size of earthing lug of 9 KVA Transformer</a:t>
                      </a:r>
                      <a:endParaRPr b="1" u="none" strike="noStrike" cap="none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       </a:t>
                      </a:r>
                      <a:endParaRPr sz="1100" u="none" strike="noStrike" cap="non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20" name="Google Shape;320;p55"/>
          <p:cNvSpPr/>
          <p:nvPr/>
        </p:nvSpPr>
        <p:spPr>
          <a:xfrm>
            <a:off x="4436810" y="3934460"/>
            <a:ext cx="702000" cy="13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55"/>
          <p:cNvSpPr/>
          <p:nvPr/>
        </p:nvSpPr>
        <p:spPr>
          <a:xfrm>
            <a:off x="4369295" y="2305391"/>
            <a:ext cx="702000" cy="13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0863" y="1659376"/>
            <a:ext cx="2179749" cy="115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55"/>
          <p:cNvPicPr preferRelativeResize="0"/>
          <p:nvPr/>
        </p:nvPicPr>
        <p:blipFill rotWithShape="1">
          <a:blip r:embed="rId4">
            <a:alphaModFix/>
          </a:blip>
          <a:srcRect t="28899" r="-14666" b="13417"/>
          <a:stretch/>
        </p:blipFill>
        <p:spPr>
          <a:xfrm>
            <a:off x="2212575" y="1561202"/>
            <a:ext cx="2271126" cy="1355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4350" y="3161600"/>
            <a:ext cx="1887525" cy="1435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06975" y="3114425"/>
            <a:ext cx="1887525" cy="1482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" name="Google Shape;330;p56"/>
          <p:cNvGraphicFramePr/>
          <p:nvPr/>
        </p:nvGraphicFramePr>
        <p:xfrm>
          <a:off x="643160" y="1050337"/>
          <a:ext cx="8049775" cy="3480099"/>
        </p:xfrm>
        <a:graphic>
          <a:graphicData uri="http://schemas.openxmlformats.org/drawingml/2006/table">
            <a:tbl>
              <a:tblPr firstRow="1" bandRow="1">
                <a:noFill/>
                <a:tableStyleId>{763EC2E6-1BE9-4F1C-B534-B984DAC05CC6}</a:tableStyleId>
              </a:tblPr>
              <a:tblGrid>
                <a:gridCol w="1167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819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069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" sz="15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Modified Switch Board Cabinet (SBC)</a:t>
                      </a:r>
                      <a:endParaRPr sz="1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endParaRPr sz="1500" b="1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/>
                </a:tc>
                <a:tc>
                  <a:txBody>
                    <a:bodyPr/>
                    <a:lstStyle/>
                    <a:p>
                      <a:pPr marL="342900" marR="1739900" lvl="0" indent="-2476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AutoNum type="arabicPeriod"/>
                      </a:pPr>
                      <a:r>
                        <a:rPr lang="en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MPCBs (9 Nos.) replaced with revised rating with push-in type instead of screw type terminals.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342900" marR="1739900" lvl="0" indent="-2476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AutoNum type="arabicPeriod"/>
                      </a:pPr>
                      <a:r>
                        <a:rPr lang="en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Elimination of looping in MPCB circuits in SBC 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342900" marR="1739900" lvl="0" indent="-2476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Times New Roman"/>
                        <a:buAutoNum type="arabicPeriod"/>
                      </a:pPr>
                      <a:r>
                        <a:rPr lang="en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Proper dressing of cables with cable ties.</a:t>
                      </a:r>
                      <a:endParaRPr sz="12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7314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" sz="15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Revised MPCB Ratings </a:t>
                      </a:r>
                      <a:endParaRPr sz="15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333" name="Google Shape;333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6100" y="1704875"/>
            <a:ext cx="1319625" cy="131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5175" y="1673950"/>
            <a:ext cx="1047775" cy="138147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6"/>
          <p:cNvSpPr/>
          <p:nvPr/>
        </p:nvSpPr>
        <p:spPr>
          <a:xfrm>
            <a:off x="6268550" y="2218550"/>
            <a:ext cx="702000" cy="13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6EB4455-4F58-3B80-22CD-31249B61B1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7292" y="3369461"/>
            <a:ext cx="5634802" cy="96491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0" name="Google Shape;340;p57"/>
          <p:cNvGraphicFramePr/>
          <p:nvPr/>
        </p:nvGraphicFramePr>
        <p:xfrm>
          <a:off x="611729" y="1050336"/>
          <a:ext cx="7874225" cy="3413000"/>
        </p:xfrm>
        <a:graphic>
          <a:graphicData uri="http://schemas.openxmlformats.org/drawingml/2006/table">
            <a:tbl>
              <a:tblPr firstRow="1" bandRow="1">
                <a:noFill/>
                <a:tableStyleId>{763EC2E6-1BE9-4F1C-B534-B984DAC05CC6}</a:tableStyleId>
              </a:tblPr>
              <a:tblGrid>
                <a:gridCol w="9189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552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767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Enhanced Earthing &amp; Clamps</a:t>
                      </a:r>
                      <a:endParaRPr sz="1500" b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45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" sz="15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EPDM Module Provision</a:t>
                      </a:r>
                      <a:endParaRPr sz="15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42" name="Google Shape;342;p57"/>
          <p:cNvSpPr/>
          <p:nvPr/>
        </p:nvSpPr>
        <p:spPr>
          <a:xfrm>
            <a:off x="4724400" y="3486150"/>
            <a:ext cx="702000" cy="13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3" name="Google Shape;343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8338" y="1166925"/>
            <a:ext cx="1329175" cy="1270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9800" y="1085850"/>
            <a:ext cx="837774" cy="1489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917101" flipH="1">
            <a:off x="2692648" y="1711241"/>
            <a:ext cx="191363" cy="1092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5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86250" y="2493963"/>
            <a:ext cx="1873341" cy="291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975647">
            <a:off x="6065703" y="1925795"/>
            <a:ext cx="215633" cy="773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5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52250" y="2476288"/>
            <a:ext cx="1844081" cy="326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57"/>
          <p:cNvPicPr preferRelativeResize="0"/>
          <p:nvPr/>
        </p:nvPicPr>
        <p:blipFill rotWithShape="1">
          <a:blip r:embed="rId9">
            <a:alphaModFix/>
          </a:blip>
          <a:srcRect l="23794" t="20419" r="22532" b="30755"/>
          <a:stretch/>
        </p:blipFill>
        <p:spPr>
          <a:xfrm rot="-5400000">
            <a:off x="6288910" y="2607440"/>
            <a:ext cx="1369968" cy="2212988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57"/>
          <p:cNvSpPr/>
          <p:nvPr/>
        </p:nvSpPr>
        <p:spPr>
          <a:xfrm>
            <a:off x="4668850" y="1657375"/>
            <a:ext cx="702000" cy="135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1" name="Google Shape;351;p57"/>
          <p:cNvPicPr preferRelativeResize="0"/>
          <p:nvPr/>
        </p:nvPicPr>
        <p:blipFill rotWithShape="1">
          <a:blip r:embed="rId10">
            <a:alphaModFix/>
          </a:blip>
          <a:srcRect l="38773" t="37130" r="35385" b="41641"/>
          <a:stretch/>
        </p:blipFill>
        <p:spPr>
          <a:xfrm>
            <a:off x="1905000" y="2971800"/>
            <a:ext cx="2647238" cy="1270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6" name="Google Shape;356;p58"/>
          <p:cNvGraphicFramePr/>
          <p:nvPr/>
        </p:nvGraphicFramePr>
        <p:xfrm>
          <a:off x="685510" y="949971"/>
          <a:ext cx="7820675" cy="3666675"/>
        </p:xfrm>
        <a:graphic>
          <a:graphicData uri="http://schemas.openxmlformats.org/drawingml/2006/table">
            <a:tbl>
              <a:tblPr firstRow="1" bandRow="1">
                <a:noFill/>
                <a:tableStyleId>{763EC2E6-1BE9-4F1C-B534-B984DAC05CC6}</a:tableStyleId>
              </a:tblPr>
              <a:tblGrid>
                <a:gridCol w="1475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448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086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" sz="15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Enhanced Earthing &amp; Clamps</a:t>
                      </a:r>
                      <a:endParaRPr sz="1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endParaRPr sz="15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endParaRPr sz="15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endParaRPr sz="15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endParaRPr sz="15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endParaRPr sz="1500" b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" sz="1400" u="none" strike="noStrike" cap="none"/>
                        <a:t>                                                       </a:t>
                      </a:r>
                      <a:endParaRPr sz="1400" u="none" strike="noStrike" cap="non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5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r>
                        <a:rPr lang="en" sz="15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Cable Protection</a:t>
                      </a:r>
                      <a:endParaRPr sz="1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endParaRPr sz="15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endParaRPr sz="15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endParaRPr sz="15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Calibri"/>
                        <a:buNone/>
                      </a:pPr>
                      <a:endParaRPr sz="1500" b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358" name="Google Shape;358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9800" y="1028700"/>
            <a:ext cx="1976982" cy="2097021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8"/>
          <p:cNvSpPr/>
          <p:nvPr/>
        </p:nvSpPr>
        <p:spPr>
          <a:xfrm>
            <a:off x="6315925" y="1251350"/>
            <a:ext cx="875700" cy="894900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Google Shape;360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0" y="3086100"/>
            <a:ext cx="1729256" cy="1431413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8"/>
          <p:cNvSpPr/>
          <p:nvPr/>
        </p:nvSpPr>
        <p:spPr>
          <a:xfrm>
            <a:off x="5066963" y="2089800"/>
            <a:ext cx="702000" cy="11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2" name="Google Shape;362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8400" y="3086100"/>
            <a:ext cx="1163574" cy="1432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48000" y="1028700"/>
            <a:ext cx="1976981" cy="1878544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58"/>
          <p:cNvSpPr/>
          <p:nvPr/>
        </p:nvSpPr>
        <p:spPr>
          <a:xfrm>
            <a:off x="5029200" y="3657600"/>
            <a:ext cx="702000" cy="11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57049" y="651639"/>
          <a:ext cx="7973887" cy="4061776"/>
        </p:xfrm>
        <a:graphic>
          <a:graphicData uri="http://schemas.openxmlformats.org/drawingml/2006/table">
            <a:tbl>
              <a:tblPr firstRow="1" bandRow="1">
                <a:noFill/>
                <a:tableStyleId>{763EC2E6-1BE9-4F1C-B534-B984DAC05CC6}</a:tableStyleId>
              </a:tblPr>
              <a:tblGrid>
                <a:gridCol w="10579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158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0343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en-GB" sz="15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Torque</a:t>
                      </a:r>
                      <a:r>
                        <a:rPr lang="en-GB" sz="1500" u="none" strike="noStrike" cap="none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value set and marking</a:t>
                      </a:r>
                      <a:endParaRPr lang="en-GB" sz="1500" u="none" strike="noStrike" cap="none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GB" sz="1400" u="none" strike="noStrike" cap="none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GB" sz="1400" u="none" strike="noStrike" cap="none" baseline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</a:t>
                      </a:r>
                      <a:r>
                        <a:rPr lang="en-GB" sz="1400" u="none" strike="noStrike" cap="none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Before torque marking</a:t>
                      </a:r>
                      <a:r>
                        <a:rPr lang="en-GB" sz="1400" u="none" strike="noStrike" cap="none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   After torque marking</a:t>
                      </a:r>
                      <a:endParaRPr sz="1400" u="none" strike="noStrike" cap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194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Eliminating</a:t>
                      </a:r>
                      <a:r>
                        <a:rPr lang="en-GB" sz="1500" u="none" strike="noStrike" cap="none" baseline="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50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Multiple looping at MPCB</a:t>
                      </a:r>
                      <a:endParaRPr sz="15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GB" sz="1400" u="none" strike="noStrike" cap="none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GB" sz="1400" u="none" strike="noStrike" cap="none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                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baseline="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GB" sz="1400" u="none" strike="noStrike" cap="none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Looping arrangement at MPCB’s I/P</a:t>
                      </a:r>
                      <a:r>
                        <a:rPr lang="en-GB" sz="1400" u="none" strike="noStrike" cap="none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Single</a:t>
                      </a:r>
                      <a:r>
                        <a:rPr lang="en-GB" sz="1400" u="none" strike="noStrike" cap="none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connection Arrangement</a:t>
                      </a:r>
                      <a:r>
                        <a:rPr lang="en-GB" sz="1400" u="none" strike="noStrike" cap="none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</a:t>
                      </a:r>
                      <a:endParaRPr sz="1400" u="none" strike="noStrike" cap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8" name="Picture 7" descr="WhatsApp Image 2026-05-28 at 2.35.20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148" y="712518"/>
            <a:ext cx="2261323" cy="1792051"/>
          </a:xfrm>
          <a:prstGeom prst="rect">
            <a:avLst/>
          </a:prstGeom>
        </p:spPr>
      </p:pic>
      <p:sp>
        <p:nvSpPr>
          <p:cNvPr id="9" name="Google Shape;361;p58"/>
          <p:cNvSpPr/>
          <p:nvPr/>
        </p:nvSpPr>
        <p:spPr>
          <a:xfrm>
            <a:off x="4259441" y="1412907"/>
            <a:ext cx="702000" cy="11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11" descr="WhatsApp Image 2026-05-28 at 3.07.35 PM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797" y="700645"/>
            <a:ext cx="2576946" cy="1736634"/>
          </a:xfrm>
          <a:prstGeom prst="rect">
            <a:avLst/>
          </a:prstGeom>
        </p:spPr>
      </p:pic>
      <p:pic>
        <p:nvPicPr>
          <p:cNvPr id="13" name="Picture 12" descr="WhatsApp Image 2026-05-28 at 3.32.15 PM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1924" y="2802577"/>
            <a:ext cx="2576944" cy="1543793"/>
          </a:xfrm>
          <a:prstGeom prst="rect">
            <a:avLst/>
          </a:prstGeom>
        </p:spPr>
      </p:pic>
      <p:sp>
        <p:nvSpPr>
          <p:cNvPr id="16" name="Google Shape;361;p58"/>
          <p:cNvSpPr/>
          <p:nvPr/>
        </p:nvSpPr>
        <p:spPr>
          <a:xfrm>
            <a:off x="4542470" y="3526972"/>
            <a:ext cx="702000" cy="14250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Picture 16" descr="WhatsApp Image 2026-05-28 at 3.32.55 PM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3896" y="2778826"/>
            <a:ext cx="2398816" cy="156754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57049" y="651639"/>
          <a:ext cx="7818024" cy="4061776"/>
        </p:xfrm>
        <a:graphic>
          <a:graphicData uri="http://schemas.openxmlformats.org/drawingml/2006/table">
            <a:tbl>
              <a:tblPr firstRow="1" bandRow="1">
                <a:noFill/>
                <a:tableStyleId>{763EC2E6-1BE9-4F1C-B534-B984DAC05CC6}</a:tableStyleId>
              </a:tblPr>
              <a:tblGrid>
                <a:gridCol w="10579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600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10343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en-GB" sz="15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Provision of Earth</a:t>
                      </a:r>
                      <a:r>
                        <a:rPr lang="en-GB" sz="1500" u="none" strike="noStrike" cap="none" baseline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marking </a:t>
                      </a:r>
                      <a:endParaRPr lang="en-GB" sz="1500" u="none" strike="noStrike" cap="none" dirty="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endParaRPr sz="15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GB" sz="1400" u="none" strike="noStrike" cap="none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GB" sz="1400" u="none" strike="noStrike" cap="none" baseline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</a:t>
                      </a:r>
                      <a:r>
                        <a:rPr lang="en-GB" sz="1400" u="none" strike="noStrike" cap="none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Before Earth marking</a:t>
                      </a:r>
                      <a:r>
                        <a:rPr lang="en-GB" sz="1400" u="none" strike="noStrike" cap="none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   After Earth marking</a:t>
                      </a:r>
                      <a:endParaRPr sz="1400" u="none" strike="noStrike" cap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194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GB" sz="150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Improvement in Crimping process</a:t>
                      </a:r>
                      <a:endParaRPr sz="15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GB" sz="1400" u="none" strike="noStrike" cap="none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GB" sz="1400" u="none" strike="noStrike" cap="none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                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lang="en-GB" sz="1400" u="none" strike="noStrike" cap="none" baseline="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GB" sz="1400" u="none" strike="noStrike" cap="none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Before </a:t>
                      </a:r>
                      <a:r>
                        <a:rPr lang="en-GB" sz="1400" u="none" strike="noStrike" cap="none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                                After                                            </a:t>
                      </a:r>
                      <a:endParaRPr sz="1400" u="none" strike="noStrike" cap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7625" marR="47625" marT="19050" marB="1905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Google Shape;361;p58"/>
          <p:cNvSpPr/>
          <p:nvPr/>
        </p:nvSpPr>
        <p:spPr>
          <a:xfrm>
            <a:off x="4140688" y="1412907"/>
            <a:ext cx="702000" cy="11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61;p58"/>
          <p:cNvSpPr/>
          <p:nvPr/>
        </p:nvSpPr>
        <p:spPr>
          <a:xfrm>
            <a:off x="4198086" y="3550723"/>
            <a:ext cx="702000" cy="14250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Picture 9" descr="WhatsApp Image 2026-05-28 at 3.50.31 PM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797" y="712520"/>
            <a:ext cx="1888177" cy="1745671"/>
          </a:xfrm>
          <a:prstGeom prst="rect">
            <a:avLst/>
          </a:prstGeom>
        </p:spPr>
      </p:pic>
      <p:pic>
        <p:nvPicPr>
          <p:cNvPr id="11" name="Picture 10" descr="WhatsApp Image 2026-05-28 at 3.59.32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766" y="700643"/>
            <a:ext cx="2422566" cy="1721923"/>
          </a:xfrm>
          <a:prstGeom prst="rect">
            <a:avLst/>
          </a:prstGeom>
        </p:spPr>
      </p:pic>
      <p:pic>
        <p:nvPicPr>
          <p:cNvPr id="12" name="Picture 11" descr="WhatsApp Image 2026-05-28 at 4.24.28 PM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661" y="2778825"/>
            <a:ext cx="2000064" cy="1662545"/>
          </a:xfrm>
          <a:prstGeom prst="rect">
            <a:avLst/>
          </a:prstGeom>
        </p:spPr>
      </p:pic>
      <p:pic>
        <p:nvPicPr>
          <p:cNvPr id="13" name="Picture 12" descr="WhatsApp Image 2026-05-28 at 4.24.38 PM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3267" y="2850077"/>
            <a:ext cx="2517569" cy="166254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2" name="Google Shape;392;p61"/>
          <p:cNvGraphicFramePr/>
          <p:nvPr>
            <p:extLst>
              <p:ext uri="{D42A27DB-BD31-4B8C-83A1-F6EECF244321}">
                <p14:modId xmlns:p14="http://schemas.microsoft.com/office/powerpoint/2010/main" xmlns="" val="289142758"/>
              </p:ext>
            </p:extLst>
          </p:nvPr>
        </p:nvGraphicFramePr>
        <p:xfrm>
          <a:off x="852056" y="898801"/>
          <a:ext cx="7245926" cy="3721688"/>
        </p:xfrm>
        <a:graphic>
          <a:graphicData uri="http://schemas.openxmlformats.org/drawingml/2006/table">
            <a:tbl>
              <a:tblPr firstRow="1" firstCol="1" bandRow="1">
                <a:noFill/>
                <a:tableStyleId>{763EC2E6-1BE9-4F1C-B534-B984DAC05CC6}</a:tableStyleId>
              </a:tblPr>
              <a:tblGrid>
                <a:gridCol w="4542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917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406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r>
                        <a:rPr lang="en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SN</a:t>
                      </a:r>
                      <a:endParaRPr sz="1600" b="1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125" marR="6125" marT="6125" marB="61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r>
                        <a:rPr lang="en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Item</a:t>
                      </a:r>
                      <a:endParaRPr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125" marR="6125" marT="6125" marB="61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910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r>
                        <a:rPr lang="e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1</a:t>
                      </a:r>
                      <a:endParaRPr sz="1600" b="1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Electrical Modification</a:t>
                      </a:r>
                      <a:endParaRPr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179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endParaRPr sz="160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  <a:tabLst/>
                        <a:defRPr/>
                      </a:pPr>
                      <a:r>
                        <a:rPr lang="en-I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110 V DC scheme with 2.5 kVA inverters in u/f</a:t>
                      </a:r>
                    </a:p>
                  </a:txBody>
                  <a:tcPr marL="6125" marR="6125" marT="6125" marB="61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8154230"/>
                  </a:ext>
                </a:extLst>
              </a:tr>
              <a:tr h="28520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endParaRPr sz="160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Shifting of 415V cables from passenger area to u/f</a:t>
                      </a:r>
                    </a:p>
                  </a:txBody>
                  <a:tcPr marL="6125" marR="6125" marT="6125" marB="61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9588498"/>
                  </a:ext>
                </a:extLst>
              </a:tr>
              <a:tr h="39179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endParaRPr sz="160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r>
                        <a:rPr lang="e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LED as per Revised RDSO </a:t>
                      </a:r>
                      <a:endParaRPr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9617151"/>
                  </a:ext>
                </a:extLst>
              </a:tr>
              <a:tr h="39179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r>
                        <a:rPr lang="e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2</a:t>
                      </a:r>
                      <a:endParaRPr sz="1600" b="1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Mechanical Modification</a:t>
                      </a:r>
                      <a:endParaRPr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174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endParaRPr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r>
                        <a:rPr lang="e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Use of metallic conduits for main cable routing</a:t>
                      </a:r>
                      <a:endParaRPr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174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endParaRPr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Ceramic fire-retardant paint &amp; fire sealants at critical interfaces</a:t>
                      </a:r>
                    </a:p>
                  </a:txBody>
                  <a:tcPr marL="6125" marR="6125" marT="6125" marB="61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637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 </a:t>
                      </a: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Fire smoke detection cum suppression system in lavatories</a:t>
                      </a:r>
                    </a:p>
                  </a:txBody>
                  <a:tcPr marL="6125" marR="6125" marT="6125" marB="61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8047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</a:pPr>
                      <a:endParaRPr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  <a:sym typeface="Times New Roman"/>
                      </a:endParaRPr>
                    </a:p>
                  </a:txBody>
                  <a:tcPr marL="6125" marR="6125" marT="6125" marB="61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Times New Roman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  <a:sym typeface="Times New Roman"/>
                        </a:rPr>
                        <a:t>FSDS with integrated LHD cable</a:t>
                      </a:r>
                    </a:p>
                  </a:txBody>
                  <a:tcPr marL="6125" marR="6125" marT="6125" marB="61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93" name="Google Shape;393;p61"/>
          <p:cNvSpPr/>
          <p:nvPr/>
        </p:nvSpPr>
        <p:spPr>
          <a:xfrm>
            <a:off x="-1284514" y="-126225"/>
            <a:ext cx="12084438" cy="6450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Additional Fire &amp; Safety features - 2 Nos. 3AC </a:t>
            </a:r>
            <a:endParaRPr sz="3200" b="1" dirty="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8D6544A-AE86-7B81-79D7-4F86D7AF9AAB}"/>
              </a:ext>
            </a:extLst>
          </p:cNvPr>
          <p:cNvSpPr txBox="1"/>
          <p:nvPr/>
        </p:nvSpPr>
        <p:spPr>
          <a:xfrm>
            <a:off x="1336964" y="1715613"/>
            <a:ext cx="6622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7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xmlns="" val="196397274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872</Words>
  <Application>Microsoft Office PowerPoint</Application>
  <PresentationFormat>On-screen Show (16:9)</PresentationFormat>
  <Paragraphs>244</Paragraphs>
  <Slides>19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Simple Light</vt:lpstr>
      <vt:lpstr>Office Theme</vt:lpstr>
      <vt:lpstr>Office Theme</vt:lpstr>
      <vt:lpstr>  AUDIT  OF  ELECTRICAL SYSTEMS IN  LHB COACHES  </vt:lpstr>
      <vt:lpstr>Slide 2</vt:lpstr>
      <vt:lpstr>SCOPE</vt:lpstr>
      <vt:lpstr>Slide 4</vt:lpstr>
      <vt:lpstr>FINDINGS</vt:lpstr>
      <vt:lpstr>Slide 6</vt:lpstr>
      <vt:lpstr>Slide 7</vt:lpstr>
      <vt:lpstr>Slide 8</vt:lpstr>
      <vt:lpstr>Summary of Compliance</vt:lpstr>
      <vt:lpstr>MODEL RAKE</vt:lpstr>
      <vt:lpstr>IMPROVEMENTS 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 OF  ELECTRICAL SYSTEMS   LHB COACHES</dc:title>
  <dc:creator>RCF</dc:creator>
  <cp:lastModifiedBy>User</cp:lastModifiedBy>
  <cp:revision>45</cp:revision>
  <dcterms:modified xsi:type="dcterms:W3CDTF">2026-05-29T03:44:16Z</dcterms:modified>
</cp:coreProperties>
</file>